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5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2B"/>
    <a:srgbClr val="3E8C4A"/>
    <a:srgbClr val="E9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96" autoAdjust="0"/>
    <p:restoredTop sz="94660"/>
  </p:normalViewPr>
  <p:slideViewPr>
    <p:cSldViewPr>
      <p:cViewPr varScale="1">
        <p:scale>
          <a:sx n="91" d="100"/>
          <a:sy n="91" d="100"/>
        </p:scale>
        <p:origin x="64" y="1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5"/>
                </a:lnTo>
                <a:lnTo>
                  <a:pt x="20104099" y="11308555"/>
                </a:lnTo>
                <a:lnTo>
                  <a:pt x="20104099" y="0"/>
                </a:lnTo>
                <a:close/>
              </a:path>
            </a:pathLst>
          </a:custGeom>
          <a:solidFill>
            <a:srgbClr val="FAFAFA"/>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2093854"/>
            <a:ext cx="20104099" cy="7832221"/>
          </a:xfrm>
          <a:prstGeom prst="rect">
            <a:avLst/>
          </a:prstGeom>
        </p:spPr>
      </p:pic>
      <p:sp>
        <p:nvSpPr>
          <p:cNvPr id="2" name="Holder 2"/>
          <p:cNvSpPr>
            <a:spLocks noGrp="1"/>
          </p:cNvSpPr>
          <p:nvPr>
            <p:ph type="ctrTitle"/>
          </p:nvPr>
        </p:nvSpPr>
        <p:spPr>
          <a:xfrm>
            <a:off x="8128534" y="3535254"/>
            <a:ext cx="8537575" cy="1470660"/>
          </a:xfrm>
          <a:prstGeom prst="rect">
            <a:avLst/>
          </a:prstGeom>
        </p:spPr>
        <p:txBody>
          <a:bodyPr wrap="square" lIns="0" tIns="0" rIns="0" bIns="0">
            <a:spAutoFit/>
          </a:bodyPr>
          <a:lstStyle>
            <a:lvl1pPr>
              <a:defRPr sz="6600" b="1" i="0">
                <a:solidFill>
                  <a:srgbClr val="00882B"/>
                </a:solidFill>
                <a:latin typeface="Microsoft YaHei"/>
                <a:cs typeface="Microsoft YaHei"/>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00882B"/>
                </a:solidFill>
                <a:latin typeface="Microsoft YaHei"/>
                <a:cs typeface="Microsoft YaHe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00" b="1" i="0">
                <a:solidFill>
                  <a:srgbClr val="00882B"/>
                </a:solidFill>
                <a:latin typeface="Microsoft YaHei"/>
                <a:cs typeface="Microsoft YaHei"/>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5"/>
                </a:lnTo>
                <a:lnTo>
                  <a:pt x="20104099" y="11308555"/>
                </a:lnTo>
                <a:lnTo>
                  <a:pt x="20104099" y="0"/>
                </a:lnTo>
                <a:close/>
              </a:path>
            </a:pathLst>
          </a:custGeom>
          <a:solidFill>
            <a:srgbClr val="FAFAFA"/>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784399" y="0"/>
            <a:ext cx="16535297" cy="6552587"/>
          </a:xfrm>
          <a:prstGeom prst="rect">
            <a:avLst/>
          </a:prstGeom>
        </p:spPr>
      </p:pic>
      <p:sp>
        <p:nvSpPr>
          <p:cNvPr id="2" name="Holder 2"/>
          <p:cNvSpPr>
            <a:spLocks noGrp="1"/>
          </p:cNvSpPr>
          <p:nvPr>
            <p:ph type="title"/>
          </p:nvPr>
        </p:nvSpPr>
        <p:spPr/>
        <p:txBody>
          <a:bodyPr lIns="0" tIns="0" rIns="0" bIns="0"/>
          <a:lstStyle>
            <a:lvl1pPr>
              <a:defRPr sz="6600" b="1" i="0">
                <a:solidFill>
                  <a:srgbClr val="00882B"/>
                </a:solidFill>
                <a:latin typeface="Microsoft YaHei"/>
                <a:cs typeface="Microsoft YaHe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09914" y="2132920"/>
            <a:ext cx="7044809" cy="93546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8715"/>
          </a:xfrm>
          <a:custGeom>
            <a:avLst/>
            <a:gdLst/>
            <a:ahLst/>
            <a:cxnLst/>
            <a:rect l="l" t="t" r="r" b="b"/>
            <a:pathLst>
              <a:path w="20104100" h="11308715">
                <a:moveTo>
                  <a:pt x="20104099" y="0"/>
                </a:moveTo>
                <a:lnTo>
                  <a:pt x="0" y="0"/>
                </a:lnTo>
                <a:lnTo>
                  <a:pt x="0" y="11308555"/>
                </a:lnTo>
                <a:lnTo>
                  <a:pt x="20104099" y="11308555"/>
                </a:lnTo>
                <a:lnTo>
                  <a:pt x="20104099" y="0"/>
                </a:lnTo>
                <a:close/>
              </a:path>
            </a:pathLst>
          </a:custGeom>
          <a:solidFill>
            <a:srgbClr val="FAFAFA"/>
          </a:solidFill>
        </p:spPr>
        <p:txBody>
          <a:bodyPr wrap="square" lIns="0" tIns="0" rIns="0" bIns="0" rtlCol="0"/>
          <a:lstStyle/>
          <a:p>
            <a:endParaRPr/>
          </a:p>
        </p:txBody>
      </p:sp>
      <p:sp>
        <p:nvSpPr>
          <p:cNvPr id="2" name="Holder 2"/>
          <p:cNvSpPr>
            <a:spLocks noGrp="1"/>
          </p:cNvSpPr>
          <p:nvPr>
            <p:ph type="title"/>
          </p:nvPr>
        </p:nvSpPr>
        <p:spPr>
          <a:xfrm>
            <a:off x="3415338" y="6841960"/>
            <a:ext cx="13808075" cy="2926715"/>
          </a:xfrm>
          <a:prstGeom prst="rect">
            <a:avLst/>
          </a:prstGeom>
        </p:spPr>
        <p:txBody>
          <a:bodyPr wrap="square" lIns="0" tIns="0" rIns="0" bIns="0">
            <a:spAutoFit/>
          </a:bodyPr>
          <a:lstStyle>
            <a:lvl1pPr>
              <a:defRPr sz="6600" b="1" i="0">
                <a:solidFill>
                  <a:srgbClr val="00882B"/>
                </a:solidFill>
                <a:latin typeface="Microsoft YaHei"/>
                <a:cs typeface="Microsoft YaHei"/>
              </a:defRPr>
            </a:lvl1pPr>
          </a:lstStyle>
          <a:p>
            <a:endParaRPr/>
          </a:p>
        </p:txBody>
      </p:sp>
      <p:sp>
        <p:nvSpPr>
          <p:cNvPr id="3" name="Holder 3"/>
          <p:cNvSpPr>
            <a:spLocks noGrp="1"/>
          </p:cNvSpPr>
          <p:nvPr>
            <p:ph type="body" idx="1"/>
          </p:nvPr>
        </p:nvSpPr>
        <p:spPr>
          <a:xfrm>
            <a:off x="10256873" y="3168488"/>
            <a:ext cx="9620885" cy="584771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4/23/2025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32.png"/><Relationship Id="rId5" Type="http://schemas.openxmlformats.org/officeDocument/2006/relationships/image" Target="../media/image39.png"/><Relationship Id="rId10" Type="http://schemas.openxmlformats.org/officeDocument/2006/relationships/image" Target="../media/image31.png"/><Relationship Id="rId4" Type="http://schemas.openxmlformats.org/officeDocument/2006/relationships/image" Target="../media/image38.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4.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3.jpg"/><Relationship Id="rId5" Type="http://schemas.openxmlformats.org/officeDocument/2006/relationships/image" Target="../media/image49.png"/><Relationship Id="rId10" Type="http://schemas.openxmlformats.org/officeDocument/2006/relationships/image" Target="../media/image32.png"/><Relationship Id="rId4" Type="http://schemas.openxmlformats.org/officeDocument/2006/relationships/image" Target="../media/image48.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28534" y="3535254"/>
            <a:ext cx="8537575" cy="1470660"/>
          </a:xfrm>
          <a:prstGeom prst="rect">
            <a:avLst/>
          </a:prstGeom>
        </p:spPr>
        <p:txBody>
          <a:bodyPr vert="horz" wrap="square" lIns="0" tIns="16510" rIns="0" bIns="0" rtlCol="0">
            <a:spAutoFit/>
          </a:bodyPr>
          <a:lstStyle/>
          <a:p>
            <a:pPr marL="12700">
              <a:lnSpc>
                <a:spcPct val="100000"/>
              </a:lnSpc>
              <a:spcBef>
                <a:spcPts val="130"/>
              </a:spcBef>
            </a:pPr>
            <a:r>
              <a:rPr sz="9450" dirty="0">
                <a:solidFill>
                  <a:srgbClr val="00882B"/>
                </a:solidFill>
                <a:latin typeface="Arial Black"/>
                <a:cs typeface="Arial Black"/>
              </a:rPr>
              <a:t>SUPER</a:t>
            </a:r>
            <a:r>
              <a:rPr sz="9450" spc="620" dirty="0">
                <a:solidFill>
                  <a:srgbClr val="00882B"/>
                </a:solidFill>
                <a:latin typeface="Arial Black"/>
                <a:cs typeface="Arial Black"/>
              </a:rPr>
              <a:t> </a:t>
            </a:r>
            <a:r>
              <a:rPr sz="9450" spc="-20" dirty="0">
                <a:solidFill>
                  <a:srgbClr val="00882B"/>
                </a:solidFill>
                <a:latin typeface="Arial Black"/>
                <a:cs typeface="Arial Black"/>
              </a:rPr>
              <a:t>SAFE</a:t>
            </a:r>
            <a:endParaRPr sz="9450" dirty="0">
              <a:latin typeface="Arial Black"/>
              <a:cs typeface="Arial Black"/>
            </a:endParaRPr>
          </a:p>
        </p:txBody>
      </p:sp>
      <p:sp>
        <p:nvSpPr>
          <p:cNvPr id="3" name="object 3"/>
          <p:cNvSpPr txBox="1"/>
          <p:nvPr/>
        </p:nvSpPr>
        <p:spPr>
          <a:xfrm>
            <a:off x="8128534" y="4236423"/>
            <a:ext cx="10657205" cy="2795270"/>
          </a:xfrm>
          <a:prstGeom prst="rect">
            <a:avLst/>
          </a:prstGeom>
        </p:spPr>
        <p:txBody>
          <a:bodyPr vert="horz" wrap="square" lIns="0" tIns="456564" rIns="0" bIns="0" rtlCol="0">
            <a:spAutoFit/>
          </a:bodyPr>
          <a:lstStyle/>
          <a:p>
            <a:pPr marL="12700">
              <a:lnSpc>
                <a:spcPct val="100000"/>
              </a:lnSpc>
              <a:spcBef>
                <a:spcPts val="3594"/>
              </a:spcBef>
            </a:pPr>
            <a:r>
              <a:rPr sz="9450" dirty="0">
                <a:solidFill>
                  <a:srgbClr val="00882B"/>
                </a:solidFill>
                <a:latin typeface="Arial Black"/>
                <a:cs typeface="Arial Black"/>
              </a:rPr>
              <a:t>ENERGY</a:t>
            </a:r>
            <a:r>
              <a:rPr sz="9450" spc="1385" dirty="0">
                <a:solidFill>
                  <a:srgbClr val="00882B"/>
                </a:solidFill>
                <a:latin typeface="Arial Black"/>
                <a:cs typeface="Arial Black"/>
              </a:rPr>
              <a:t> </a:t>
            </a:r>
            <a:r>
              <a:rPr sz="9450" spc="-20" dirty="0">
                <a:solidFill>
                  <a:srgbClr val="00882B"/>
                </a:solidFill>
                <a:latin typeface="Arial Black"/>
                <a:cs typeface="Arial Black"/>
              </a:rPr>
              <a:t>CUBE</a:t>
            </a:r>
            <a:endParaRPr sz="9450" dirty="0">
              <a:latin typeface="Arial Black"/>
              <a:cs typeface="Arial Black"/>
            </a:endParaRPr>
          </a:p>
          <a:p>
            <a:pPr marL="133350">
              <a:lnSpc>
                <a:spcPct val="100000"/>
              </a:lnSpc>
              <a:spcBef>
                <a:spcPts val="1630"/>
              </a:spcBef>
            </a:pPr>
            <a:r>
              <a:rPr sz="4450" spc="575" dirty="0">
                <a:solidFill>
                  <a:srgbClr val="00882B"/>
                </a:solidFill>
                <a:latin typeface="Microsoft YaHei"/>
                <a:cs typeface="Microsoft YaHei"/>
              </a:rPr>
              <a:t>全新浸沒式儲能， 全球領先儲能科技</a:t>
            </a:r>
            <a:endParaRPr sz="4450" dirty="0">
              <a:latin typeface="Microsoft YaHei"/>
              <a:cs typeface="Microsoft YaHei"/>
            </a:endParaRPr>
          </a:p>
        </p:txBody>
      </p:sp>
      <p:sp>
        <p:nvSpPr>
          <p:cNvPr id="4" name="文字方塊 3">
            <a:extLst>
              <a:ext uri="{FF2B5EF4-FFF2-40B4-BE49-F238E27FC236}">
                <a16:creationId xmlns:a16="http://schemas.microsoft.com/office/drawing/2014/main" id="{FC0B83F3-82D3-4BC1-E98C-D989F4C586E7}"/>
              </a:ext>
            </a:extLst>
          </p:cNvPr>
          <p:cNvSpPr txBox="1"/>
          <p:nvPr/>
        </p:nvSpPr>
        <p:spPr>
          <a:xfrm>
            <a:off x="16071850" y="10683875"/>
            <a:ext cx="3788217" cy="369332"/>
          </a:xfrm>
          <a:prstGeom prst="rect">
            <a:avLst/>
          </a:prstGeom>
          <a:solidFill>
            <a:srgbClr val="00882B"/>
          </a:solidFill>
        </p:spPr>
        <p:txBody>
          <a:bodyPr wrap="none" rtlCol="0">
            <a:spAutoFit/>
          </a:bodyPr>
          <a:lstStyle/>
          <a:p>
            <a:r>
              <a:rPr lang="en-US" altLang="zh-TW" dirty="0">
                <a:solidFill>
                  <a:schemeClr val="bg1"/>
                </a:solidFill>
                <a:latin typeface="Arial Black" panose="020B0A04020102020204" pitchFamily="34" charset="0"/>
                <a:cs typeface="Times New Roman" panose="02020603050405020304" pitchFamily="18" charset="0"/>
              </a:rPr>
              <a:t>Designed by Phoebus Green.</a:t>
            </a:r>
            <a:endParaRPr lang="zh-TW" altLang="en-US" dirty="0">
              <a:solidFill>
                <a:schemeClr val="bg1"/>
              </a:solidFill>
              <a:latin typeface="Arial Black" panose="020B0A0402010202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1732" y="2320212"/>
            <a:ext cx="16313785" cy="2326640"/>
          </a:xfrm>
          <a:prstGeom prst="rect">
            <a:avLst/>
          </a:prstGeom>
        </p:spPr>
        <p:txBody>
          <a:bodyPr vert="horz" wrap="square" lIns="0" tIns="12065" rIns="0" bIns="0" rtlCol="0">
            <a:spAutoFit/>
          </a:bodyPr>
          <a:lstStyle/>
          <a:p>
            <a:pPr marL="632460">
              <a:lnSpc>
                <a:spcPct val="100000"/>
              </a:lnSpc>
              <a:spcBef>
                <a:spcPts val="95"/>
              </a:spcBef>
            </a:pPr>
            <a:r>
              <a:rPr sz="3300" b="1" spc="-75" dirty="0">
                <a:solidFill>
                  <a:srgbClr val="FFFFFF"/>
                </a:solidFill>
                <a:latin typeface="Microsoft YaHei"/>
                <a:cs typeface="Microsoft YaHei"/>
              </a:rPr>
              <a:t>層控直冷溫控 ，低損耗長壽命</a:t>
            </a:r>
            <a:endParaRPr sz="3300" dirty="0">
              <a:latin typeface="Microsoft YaHei"/>
              <a:cs typeface="Microsoft YaHei"/>
            </a:endParaRPr>
          </a:p>
          <a:p>
            <a:pPr marL="12700" marR="5080">
              <a:lnSpc>
                <a:spcPct val="95300"/>
              </a:lnSpc>
              <a:spcBef>
                <a:spcPts val="4035"/>
              </a:spcBef>
            </a:pPr>
            <a:r>
              <a:rPr sz="2450" spc="80" dirty="0">
                <a:latin typeface="Microsoft YaHei"/>
                <a:cs typeface="Microsoft YaHei"/>
              </a:rPr>
              <a:t>首發層控直冷散熱解決方案 ，相比傳統風冷、 液冷散熱方式 ， </a:t>
            </a:r>
            <a:r>
              <a:rPr sz="2950" b="1" spc="95" dirty="0">
                <a:solidFill>
                  <a:srgbClr val="00882B"/>
                </a:solidFill>
                <a:latin typeface="Microsoft YaHei"/>
                <a:cs typeface="Microsoft YaHei"/>
              </a:rPr>
              <a:t>散熱能效比提升</a:t>
            </a:r>
            <a:r>
              <a:rPr sz="2950" b="1" spc="65" dirty="0">
                <a:solidFill>
                  <a:srgbClr val="00882B"/>
                </a:solidFill>
                <a:latin typeface="Microsoft YaHei"/>
                <a:cs typeface="Microsoft YaHei"/>
              </a:rPr>
              <a:t>20</a:t>
            </a:r>
            <a:r>
              <a:rPr sz="2950" b="1" spc="140" dirty="0">
                <a:solidFill>
                  <a:srgbClr val="00882B"/>
                </a:solidFill>
                <a:latin typeface="Microsoft YaHei"/>
                <a:cs typeface="Microsoft YaHei"/>
              </a:rPr>
              <a:t>% </a:t>
            </a:r>
            <a:r>
              <a:rPr sz="2450" spc="95" dirty="0">
                <a:latin typeface="Microsoft YaHei"/>
                <a:cs typeface="Microsoft YaHei"/>
              </a:rPr>
              <a:t>，整機充放電</a:t>
            </a:r>
            <a:r>
              <a:rPr sz="2950" b="1" spc="75" dirty="0">
                <a:solidFill>
                  <a:srgbClr val="00882B"/>
                </a:solidFill>
                <a:latin typeface="Microsoft YaHei"/>
                <a:cs typeface="Microsoft YaHei"/>
              </a:rPr>
              <a:t>效率大</a:t>
            </a:r>
            <a:r>
              <a:rPr sz="2950" b="1" spc="95" dirty="0">
                <a:solidFill>
                  <a:srgbClr val="00882B"/>
                </a:solidFill>
                <a:latin typeface="Microsoft YaHei"/>
                <a:cs typeface="Microsoft YaHei"/>
              </a:rPr>
              <a:t>於90%</a:t>
            </a:r>
            <a:r>
              <a:rPr sz="2450" spc="95" dirty="0">
                <a:latin typeface="Microsoft YaHei"/>
                <a:cs typeface="Microsoft YaHei"/>
              </a:rPr>
              <a:t>，採用均衡溫控技術 ，整機電芯溫差控制在</a:t>
            </a:r>
            <a:r>
              <a:rPr sz="2450" spc="100" dirty="0">
                <a:latin typeface="Microsoft YaHei"/>
                <a:cs typeface="Microsoft YaHei"/>
              </a:rPr>
              <a:t>2</a:t>
            </a:r>
            <a:r>
              <a:rPr sz="2450" spc="95" dirty="0">
                <a:latin typeface="Microsoft YaHei"/>
                <a:cs typeface="Microsoft YaHei"/>
              </a:rPr>
              <a:t>度範圍內 ， 單層電芯溫差小於</a:t>
            </a:r>
            <a:r>
              <a:rPr sz="2450" spc="105" dirty="0">
                <a:latin typeface="Microsoft YaHei"/>
                <a:cs typeface="Microsoft YaHei"/>
              </a:rPr>
              <a:t>1.5</a:t>
            </a:r>
            <a:r>
              <a:rPr sz="2450" spc="90" dirty="0">
                <a:latin typeface="Microsoft YaHei"/>
                <a:cs typeface="Microsoft YaHei"/>
              </a:rPr>
              <a:t>度，更好的溫控一致性，更長的電芯循環次數 ，</a:t>
            </a:r>
            <a:r>
              <a:rPr sz="2450" spc="90" dirty="0" err="1">
                <a:latin typeface="Microsoft YaHei"/>
                <a:cs typeface="Microsoft YaHei"/>
              </a:rPr>
              <a:t>每天兩充兩放情況下</a:t>
            </a:r>
            <a:r>
              <a:rPr sz="2450" spc="90" dirty="0">
                <a:latin typeface="Microsoft YaHei"/>
                <a:cs typeface="Microsoft YaHei"/>
              </a:rPr>
              <a:t> </a:t>
            </a:r>
            <a:r>
              <a:rPr sz="2950" b="1" spc="95" dirty="0" err="1">
                <a:solidFill>
                  <a:srgbClr val="00882B"/>
                </a:solidFill>
                <a:latin typeface="Microsoft YaHei"/>
                <a:cs typeface="Microsoft YaHei"/>
              </a:rPr>
              <a:t>系統壽命</a:t>
            </a:r>
            <a:r>
              <a:rPr sz="2950" b="1" spc="95" dirty="0">
                <a:solidFill>
                  <a:srgbClr val="00882B"/>
                </a:solidFill>
                <a:latin typeface="Microsoft YaHei"/>
                <a:cs typeface="Microsoft YaHei"/>
              </a:rPr>
              <a:t>&gt;</a:t>
            </a:r>
            <a:r>
              <a:rPr lang="en-US" altLang="zh-TW" sz="2950" b="1" spc="95" dirty="0">
                <a:solidFill>
                  <a:srgbClr val="00882B"/>
                </a:solidFill>
                <a:latin typeface="Microsoft YaHei"/>
                <a:cs typeface="Microsoft YaHei"/>
              </a:rPr>
              <a:t>15</a:t>
            </a:r>
            <a:r>
              <a:rPr sz="2950" b="1" spc="95" dirty="0">
                <a:solidFill>
                  <a:srgbClr val="00882B"/>
                </a:solidFill>
                <a:latin typeface="Microsoft YaHei"/>
                <a:cs typeface="Microsoft YaHei"/>
              </a:rPr>
              <a:t>年</a:t>
            </a:r>
            <a:r>
              <a:rPr sz="2450" spc="-50" dirty="0">
                <a:latin typeface="Microsoft YaHei"/>
                <a:cs typeface="Microsoft YaHei"/>
              </a:rPr>
              <a:t>。</a:t>
            </a:r>
            <a:endParaRPr sz="2450" dirty="0">
              <a:latin typeface="Microsoft YaHei"/>
              <a:cs typeface="Microsoft YaHei"/>
            </a:endParaRPr>
          </a:p>
        </p:txBody>
      </p:sp>
      <p:pic>
        <p:nvPicPr>
          <p:cNvPr id="3" name="object 3"/>
          <p:cNvPicPr/>
          <p:nvPr/>
        </p:nvPicPr>
        <p:blipFill>
          <a:blip r:embed="rId2" cstate="print"/>
          <a:stretch>
            <a:fillRect/>
          </a:stretch>
        </p:blipFill>
        <p:spPr>
          <a:xfrm>
            <a:off x="10776991" y="8999917"/>
            <a:ext cx="3336861" cy="1222952"/>
          </a:xfrm>
          <a:prstGeom prst="rect">
            <a:avLst/>
          </a:prstGeom>
        </p:spPr>
      </p:pic>
      <p:pic>
        <p:nvPicPr>
          <p:cNvPr id="4" name="object 4"/>
          <p:cNvPicPr/>
          <p:nvPr/>
        </p:nvPicPr>
        <p:blipFill>
          <a:blip r:embed="rId3" cstate="print"/>
          <a:stretch>
            <a:fillRect/>
          </a:stretch>
        </p:blipFill>
        <p:spPr>
          <a:xfrm>
            <a:off x="5967755" y="8999917"/>
            <a:ext cx="3336859" cy="1222952"/>
          </a:xfrm>
          <a:prstGeom prst="rect">
            <a:avLst/>
          </a:prstGeom>
        </p:spPr>
      </p:pic>
      <p:pic>
        <p:nvPicPr>
          <p:cNvPr id="5" name="object 5"/>
          <p:cNvPicPr/>
          <p:nvPr/>
        </p:nvPicPr>
        <p:blipFill>
          <a:blip r:embed="rId4" cstate="print"/>
          <a:stretch>
            <a:fillRect/>
          </a:stretch>
        </p:blipFill>
        <p:spPr>
          <a:xfrm>
            <a:off x="13308452" y="6477453"/>
            <a:ext cx="3395704" cy="1200991"/>
          </a:xfrm>
          <a:prstGeom prst="rect">
            <a:avLst/>
          </a:prstGeom>
        </p:spPr>
      </p:pic>
      <p:grpSp>
        <p:nvGrpSpPr>
          <p:cNvPr id="7" name="object 7"/>
          <p:cNvGrpSpPr/>
          <p:nvPr/>
        </p:nvGrpSpPr>
        <p:grpSpPr>
          <a:xfrm>
            <a:off x="3696179" y="5881920"/>
            <a:ext cx="3099382" cy="1796756"/>
            <a:chOff x="3696179" y="5881920"/>
            <a:chExt cx="3099382" cy="1796756"/>
          </a:xfrm>
        </p:grpSpPr>
        <p:pic>
          <p:nvPicPr>
            <p:cNvPr id="8" name="object 8"/>
            <p:cNvPicPr/>
            <p:nvPr/>
          </p:nvPicPr>
          <p:blipFill>
            <a:blip r:embed="rId5" cstate="print"/>
            <a:stretch>
              <a:fillRect/>
            </a:stretch>
          </p:blipFill>
          <p:spPr>
            <a:xfrm>
              <a:off x="3696179" y="6456749"/>
              <a:ext cx="3099382" cy="1221927"/>
            </a:xfrm>
            <a:prstGeom prst="rect">
              <a:avLst/>
            </a:prstGeom>
          </p:spPr>
        </p:pic>
        <p:pic>
          <p:nvPicPr>
            <p:cNvPr id="9" name="object 9"/>
            <p:cNvPicPr/>
            <p:nvPr/>
          </p:nvPicPr>
          <p:blipFill>
            <a:blip r:embed="rId6" cstate="print"/>
            <a:stretch>
              <a:fillRect/>
            </a:stretch>
          </p:blipFill>
          <p:spPr>
            <a:xfrm>
              <a:off x="5968567" y="5881920"/>
              <a:ext cx="709056" cy="853817"/>
            </a:xfrm>
            <a:prstGeom prst="rect">
              <a:avLst/>
            </a:prstGeom>
          </p:spPr>
        </p:pic>
      </p:grpSp>
      <p:pic>
        <p:nvPicPr>
          <p:cNvPr id="10" name="object 10"/>
          <p:cNvPicPr/>
          <p:nvPr/>
        </p:nvPicPr>
        <p:blipFill>
          <a:blip r:embed="rId7" cstate="print"/>
          <a:stretch>
            <a:fillRect/>
          </a:stretch>
        </p:blipFill>
        <p:spPr>
          <a:xfrm>
            <a:off x="8502315" y="6477453"/>
            <a:ext cx="3099382" cy="1200991"/>
          </a:xfrm>
          <a:prstGeom prst="rect">
            <a:avLst/>
          </a:prstGeom>
        </p:spPr>
      </p:pic>
      <p:sp>
        <p:nvSpPr>
          <p:cNvPr id="11" name="object 11"/>
          <p:cNvSpPr txBox="1"/>
          <p:nvPr/>
        </p:nvSpPr>
        <p:spPr>
          <a:xfrm>
            <a:off x="9217342" y="5386434"/>
            <a:ext cx="1617345" cy="945131"/>
          </a:xfrm>
          <a:prstGeom prst="rect">
            <a:avLst/>
          </a:prstGeom>
        </p:spPr>
        <p:txBody>
          <a:bodyPr vert="horz" wrap="square" lIns="0" tIns="334010" rIns="0" bIns="0" rtlCol="0">
            <a:spAutoFit/>
          </a:bodyPr>
          <a:lstStyle/>
          <a:p>
            <a:pPr marL="190500">
              <a:lnSpc>
                <a:spcPct val="100000"/>
              </a:lnSpc>
              <a:spcBef>
                <a:spcPts val="2630"/>
              </a:spcBef>
            </a:pPr>
            <a:r>
              <a:rPr sz="3950" b="1" spc="180" dirty="0">
                <a:solidFill>
                  <a:srgbClr val="3E8C4A"/>
                </a:solidFill>
                <a:latin typeface="Arial"/>
                <a:cs typeface="Arial"/>
              </a:rPr>
              <a:t>&gt;90%</a:t>
            </a:r>
            <a:endParaRPr lang="zh-TW" altLang="en-US" sz="3950" b="1" spc="180" dirty="0">
              <a:solidFill>
                <a:srgbClr val="3E8C4A"/>
              </a:solidFill>
              <a:latin typeface="Arial"/>
              <a:cs typeface="Arial"/>
            </a:endParaRPr>
          </a:p>
        </p:txBody>
      </p:sp>
      <p:sp>
        <p:nvSpPr>
          <p:cNvPr id="12" name="object 12"/>
          <p:cNvSpPr txBox="1"/>
          <p:nvPr/>
        </p:nvSpPr>
        <p:spPr>
          <a:xfrm>
            <a:off x="11570730" y="8213877"/>
            <a:ext cx="1703705" cy="729615"/>
          </a:xfrm>
          <a:prstGeom prst="rect">
            <a:avLst/>
          </a:prstGeom>
        </p:spPr>
        <p:txBody>
          <a:bodyPr vert="horz" wrap="square" lIns="0" tIns="14604" rIns="0" bIns="0" rtlCol="0">
            <a:spAutoFit/>
          </a:bodyPr>
          <a:lstStyle/>
          <a:p>
            <a:pPr marL="12700">
              <a:lnSpc>
                <a:spcPct val="100000"/>
              </a:lnSpc>
              <a:spcBef>
                <a:spcPts val="114"/>
              </a:spcBef>
            </a:pPr>
            <a:r>
              <a:rPr sz="4600" spc="-90" dirty="0">
                <a:solidFill>
                  <a:srgbClr val="3E8C4A"/>
                </a:solidFill>
                <a:latin typeface="Microsoft YaHei"/>
                <a:cs typeface="Microsoft YaHei"/>
              </a:rPr>
              <a:t>&gt;10</a:t>
            </a:r>
            <a:r>
              <a:rPr sz="4600" spc="-50" dirty="0">
                <a:solidFill>
                  <a:srgbClr val="3E8C4A"/>
                </a:solidFill>
                <a:latin typeface="Microsoft YaHei"/>
                <a:cs typeface="Microsoft YaHei"/>
              </a:rPr>
              <a:t>年</a:t>
            </a:r>
            <a:endParaRPr sz="4600" dirty="0">
              <a:solidFill>
                <a:srgbClr val="3E8C4A"/>
              </a:solidFill>
              <a:latin typeface="Microsoft YaHei"/>
              <a:cs typeface="Microsoft YaHei"/>
            </a:endParaRPr>
          </a:p>
        </p:txBody>
      </p:sp>
      <p:sp>
        <p:nvSpPr>
          <p:cNvPr id="13" name="object 13"/>
          <p:cNvSpPr txBox="1"/>
          <p:nvPr/>
        </p:nvSpPr>
        <p:spPr>
          <a:xfrm>
            <a:off x="6893124" y="8239278"/>
            <a:ext cx="1188720" cy="678815"/>
          </a:xfrm>
          <a:prstGeom prst="rect">
            <a:avLst/>
          </a:prstGeom>
        </p:spPr>
        <p:txBody>
          <a:bodyPr vert="horz" wrap="square" lIns="0" tIns="17145" rIns="0" bIns="0" rtlCol="0">
            <a:spAutoFit/>
          </a:bodyPr>
          <a:lstStyle/>
          <a:p>
            <a:pPr marL="12700">
              <a:lnSpc>
                <a:spcPct val="100000"/>
              </a:lnSpc>
              <a:spcBef>
                <a:spcPts val="135"/>
              </a:spcBef>
            </a:pPr>
            <a:r>
              <a:rPr lang="en-US" altLang="zh-TW" sz="4250" spc="155" dirty="0">
                <a:solidFill>
                  <a:srgbClr val="3E8C4A"/>
                </a:solidFill>
                <a:latin typeface="Arial"/>
                <a:cs typeface="Arial"/>
              </a:rPr>
              <a:t>&gt;1.5</a:t>
            </a:r>
            <a:endParaRPr sz="4250" dirty="0">
              <a:solidFill>
                <a:srgbClr val="3E8C4A"/>
              </a:solidFill>
              <a:latin typeface="Arial"/>
              <a:cs typeface="Arial"/>
            </a:endParaRPr>
          </a:p>
        </p:txBody>
      </p:sp>
      <p:pic>
        <p:nvPicPr>
          <p:cNvPr id="14" name="object 14"/>
          <p:cNvPicPr/>
          <p:nvPr/>
        </p:nvPicPr>
        <p:blipFill>
          <a:blip r:embed="rId8" cstate="print"/>
          <a:stretch>
            <a:fillRect/>
          </a:stretch>
        </p:blipFill>
        <p:spPr>
          <a:xfrm>
            <a:off x="8095943" y="8529284"/>
            <a:ext cx="327443" cy="303043"/>
          </a:xfrm>
          <a:prstGeom prst="rect">
            <a:avLst/>
          </a:prstGeom>
        </p:spPr>
      </p:pic>
      <p:pic>
        <p:nvPicPr>
          <p:cNvPr id="15" name="object 15"/>
          <p:cNvPicPr/>
          <p:nvPr/>
        </p:nvPicPr>
        <p:blipFill>
          <a:blip r:embed="rId9" cstate="print"/>
          <a:stretch>
            <a:fillRect/>
          </a:stretch>
        </p:blipFill>
        <p:spPr>
          <a:xfrm>
            <a:off x="14482198" y="5771991"/>
            <a:ext cx="1069778" cy="552128"/>
          </a:xfrm>
          <a:prstGeom prst="rect">
            <a:avLst/>
          </a:prstGeom>
        </p:spPr>
      </p:pic>
      <p:sp>
        <p:nvSpPr>
          <p:cNvPr id="16" name="object 16"/>
          <p:cNvSpPr txBox="1"/>
          <p:nvPr/>
        </p:nvSpPr>
        <p:spPr>
          <a:xfrm>
            <a:off x="4588874" y="5684299"/>
            <a:ext cx="1104265" cy="628650"/>
          </a:xfrm>
          <a:prstGeom prst="rect">
            <a:avLst/>
          </a:prstGeom>
        </p:spPr>
        <p:txBody>
          <a:bodyPr vert="horz" wrap="square" lIns="0" tIns="13335" rIns="0" bIns="0" rtlCol="0">
            <a:spAutoFit/>
          </a:bodyPr>
          <a:lstStyle/>
          <a:p>
            <a:pPr marL="12700">
              <a:lnSpc>
                <a:spcPct val="100000"/>
              </a:lnSpc>
              <a:spcBef>
                <a:spcPts val="105"/>
              </a:spcBef>
            </a:pPr>
            <a:r>
              <a:rPr sz="3950" b="1" spc="160" dirty="0">
                <a:solidFill>
                  <a:srgbClr val="3E8C4A"/>
                </a:solidFill>
                <a:latin typeface="Arial"/>
                <a:cs typeface="Arial"/>
              </a:rPr>
              <a:t>20%</a:t>
            </a:r>
            <a:endParaRPr sz="3950" dirty="0">
              <a:latin typeface="Arial"/>
              <a:cs typeface="Arial"/>
            </a:endParaRPr>
          </a:p>
        </p:txBody>
      </p:sp>
      <p:grpSp>
        <p:nvGrpSpPr>
          <p:cNvPr id="17" name="object 17"/>
          <p:cNvGrpSpPr/>
          <p:nvPr/>
        </p:nvGrpSpPr>
        <p:grpSpPr>
          <a:xfrm>
            <a:off x="1191167" y="806677"/>
            <a:ext cx="8589645" cy="1482725"/>
            <a:chOff x="1191167" y="806677"/>
            <a:chExt cx="8589645" cy="1482725"/>
          </a:xfrm>
        </p:grpSpPr>
        <p:pic>
          <p:nvPicPr>
            <p:cNvPr id="18" name="object 18"/>
            <p:cNvPicPr/>
            <p:nvPr/>
          </p:nvPicPr>
          <p:blipFill>
            <a:blip r:embed="rId10" cstate="print"/>
            <a:stretch>
              <a:fillRect/>
            </a:stretch>
          </p:blipFill>
          <p:spPr>
            <a:xfrm>
              <a:off x="1191167" y="1465086"/>
              <a:ext cx="8589476" cy="824268"/>
            </a:xfrm>
            <a:prstGeom prst="rect">
              <a:avLst/>
            </a:prstGeom>
          </p:spPr>
        </p:pic>
        <p:pic>
          <p:nvPicPr>
            <p:cNvPr id="19" name="object 19"/>
            <p:cNvPicPr/>
            <p:nvPr/>
          </p:nvPicPr>
          <p:blipFill>
            <a:blip r:embed="rId11" cstate="print"/>
            <a:stretch>
              <a:fillRect/>
            </a:stretch>
          </p:blipFill>
          <p:spPr>
            <a:xfrm>
              <a:off x="1196193" y="806677"/>
              <a:ext cx="8579424" cy="814216"/>
            </a:xfrm>
            <a:prstGeom prst="rect">
              <a:avLst/>
            </a:prstGeom>
          </p:spPr>
        </p:pic>
      </p:grpSp>
      <p:sp>
        <p:nvSpPr>
          <p:cNvPr id="20" name="object 20"/>
          <p:cNvSpPr txBox="1"/>
          <p:nvPr/>
        </p:nvSpPr>
        <p:spPr>
          <a:xfrm>
            <a:off x="1239428" y="817598"/>
            <a:ext cx="8493125" cy="728345"/>
          </a:xfrm>
          <a:prstGeom prst="rect">
            <a:avLst/>
          </a:prstGeom>
          <a:solidFill>
            <a:srgbClr val="151618"/>
          </a:solidFill>
        </p:spPr>
        <p:txBody>
          <a:bodyPr vert="horz" wrap="square" lIns="0" tIns="45085" rIns="0" bIns="0" rtlCol="0">
            <a:spAutoFit/>
          </a:bodyPr>
          <a:lstStyle/>
          <a:p>
            <a:pPr marL="569595">
              <a:lnSpc>
                <a:spcPct val="100000"/>
              </a:lnSpc>
              <a:spcBef>
                <a:spcPts val="355"/>
              </a:spcBef>
            </a:pPr>
            <a:r>
              <a:rPr sz="3950" b="1" spc="90" dirty="0">
                <a:solidFill>
                  <a:srgbClr val="FFFFFF"/>
                </a:solidFill>
                <a:latin typeface="Microsoft YaHei"/>
                <a:cs typeface="Microsoft YaHei"/>
              </a:rPr>
              <a:t>產 品 核 心 技 術 ： 高 效 長 壽</a:t>
            </a:r>
            <a:endParaRPr sz="3950" dirty="0">
              <a:latin typeface="Microsoft YaHei"/>
              <a:cs typeface="Microsoft YaHei"/>
            </a:endParaRPr>
          </a:p>
        </p:txBody>
      </p:sp>
      <p:sp>
        <p:nvSpPr>
          <p:cNvPr id="22" name="object 11">
            <a:extLst>
              <a:ext uri="{FF2B5EF4-FFF2-40B4-BE49-F238E27FC236}">
                <a16:creationId xmlns:a16="http://schemas.microsoft.com/office/drawing/2014/main" id="{3CA1790A-72A3-8EEB-D966-56E7AA029610}"/>
              </a:ext>
            </a:extLst>
          </p:cNvPr>
          <p:cNvSpPr txBox="1"/>
          <p:nvPr/>
        </p:nvSpPr>
        <p:spPr>
          <a:xfrm>
            <a:off x="9159646" y="6163902"/>
            <a:ext cx="1617345" cy="1199046"/>
          </a:xfrm>
          <a:prstGeom prst="rect">
            <a:avLst/>
          </a:prstGeom>
        </p:spPr>
        <p:txBody>
          <a:bodyPr vert="horz" wrap="square" lIns="0" tIns="334010" rIns="0" bIns="0" rtlCol="0">
            <a:spAutoFit/>
          </a:bodyPr>
          <a:lstStyle/>
          <a:p>
            <a:pPr marL="190500" algn="ctr">
              <a:lnSpc>
                <a:spcPct val="100000"/>
              </a:lnSpc>
              <a:spcBef>
                <a:spcPts val="2630"/>
              </a:spcBef>
            </a:pPr>
            <a:r>
              <a:rPr lang="zh-TW" altLang="en-US" sz="2800" b="1" dirty="0">
                <a:solidFill>
                  <a:srgbClr val="3E8C4A"/>
                </a:solidFill>
                <a:latin typeface="Microsoft YaHei" panose="020B0503020204020204" pitchFamily="34" charset="-122"/>
                <a:ea typeface="Microsoft YaHei" panose="020B0503020204020204" pitchFamily="34" charset="-122"/>
                <a:cs typeface="Arial"/>
              </a:rPr>
              <a:t>整機充放電效率</a:t>
            </a:r>
          </a:p>
        </p:txBody>
      </p:sp>
      <p:sp>
        <p:nvSpPr>
          <p:cNvPr id="23" name="object 11">
            <a:extLst>
              <a:ext uri="{FF2B5EF4-FFF2-40B4-BE49-F238E27FC236}">
                <a16:creationId xmlns:a16="http://schemas.microsoft.com/office/drawing/2014/main" id="{2ECDED5A-0922-E201-6998-EFE19014C1D1}"/>
              </a:ext>
            </a:extLst>
          </p:cNvPr>
          <p:cNvSpPr txBox="1"/>
          <p:nvPr/>
        </p:nvSpPr>
        <p:spPr>
          <a:xfrm>
            <a:off x="14141416" y="6163902"/>
            <a:ext cx="1617345" cy="1199046"/>
          </a:xfrm>
          <a:prstGeom prst="rect">
            <a:avLst/>
          </a:prstGeom>
        </p:spPr>
        <p:txBody>
          <a:bodyPr vert="horz" wrap="square" lIns="0" tIns="334010" rIns="0" bIns="0" rtlCol="0">
            <a:spAutoFit/>
          </a:bodyPr>
          <a:lstStyle/>
          <a:p>
            <a:pPr marL="190500" algn="ctr">
              <a:lnSpc>
                <a:spcPct val="100000"/>
              </a:lnSpc>
            </a:pPr>
            <a:r>
              <a:rPr lang="zh-TW" altLang="en-US" sz="2800" b="1" dirty="0">
                <a:solidFill>
                  <a:srgbClr val="3E8C4A"/>
                </a:solidFill>
                <a:latin typeface="Microsoft YaHei" panose="020B0503020204020204" pitchFamily="34" charset="-122"/>
                <a:ea typeface="Microsoft YaHei" panose="020B0503020204020204" pitchFamily="34" charset="-122"/>
                <a:cs typeface="Arial"/>
              </a:rPr>
              <a:t>整機電芯</a:t>
            </a:r>
            <a:endParaRPr lang="en-US" altLang="zh-TW" sz="2800" b="1" dirty="0">
              <a:solidFill>
                <a:srgbClr val="3E8C4A"/>
              </a:solidFill>
              <a:latin typeface="Microsoft YaHei" panose="020B0503020204020204" pitchFamily="34" charset="-122"/>
              <a:ea typeface="Microsoft YaHei" panose="020B0503020204020204" pitchFamily="34" charset="-122"/>
              <a:cs typeface="Arial"/>
            </a:endParaRPr>
          </a:p>
          <a:p>
            <a:pPr marL="190500" algn="ctr">
              <a:lnSpc>
                <a:spcPct val="100000"/>
              </a:lnSpc>
            </a:pPr>
            <a:r>
              <a:rPr lang="zh-TW" altLang="en-US" sz="2800" b="1" dirty="0">
                <a:solidFill>
                  <a:srgbClr val="3E8C4A"/>
                </a:solidFill>
                <a:latin typeface="Microsoft YaHei" panose="020B0503020204020204" pitchFamily="34" charset="-122"/>
                <a:ea typeface="Microsoft YaHei" panose="020B0503020204020204" pitchFamily="34" charset="-122"/>
                <a:cs typeface="Arial"/>
              </a:rPr>
              <a:t>溫差</a:t>
            </a:r>
          </a:p>
        </p:txBody>
      </p:sp>
      <p:sp>
        <p:nvSpPr>
          <p:cNvPr id="24" name="矩形 23">
            <a:extLst>
              <a:ext uri="{FF2B5EF4-FFF2-40B4-BE49-F238E27FC236}">
                <a16:creationId xmlns:a16="http://schemas.microsoft.com/office/drawing/2014/main" id="{754D6548-69A8-CEDB-A6CF-8E7E5FBA9C01}"/>
              </a:ext>
            </a:extLst>
          </p:cNvPr>
          <p:cNvSpPr/>
          <p:nvPr/>
        </p:nvSpPr>
        <p:spPr>
          <a:xfrm>
            <a:off x="6470650" y="9055064"/>
            <a:ext cx="2362200" cy="678815"/>
          </a:xfrm>
          <a:prstGeom prst="rect">
            <a:avLst/>
          </a:prstGeom>
          <a:solidFill>
            <a:srgbClr val="E9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rgbClr val="3E8C4A"/>
                </a:solidFill>
                <a:latin typeface="Microsoft YaHei" panose="020B0503020204020204" pitchFamily="34" charset="-122"/>
                <a:ea typeface="Microsoft YaHei" panose="020B0503020204020204" pitchFamily="34" charset="-122"/>
              </a:rPr>
              <a:t>單層電芯溫差</a:t>
            </a:r>
          </a:p>
        </p:txBody>
      </p:sp>
      <p:sp>
        <p:nvSpPr>
          <p:cNvPr id="25" name="矩形 24">
            <a:extLst>
              <a:ext uri="{FF2B5EF4-FFF2-40B4-BE49-F238E27FC236}">
                <a16:creationId xmlns:a16="http://schemas.microsoft.com/office/drawing/2014/main" id="{4CCED407-4386-BE6F-5210-8BD8AB3B6661}"/>
              </a:ext>
            </a:extLst>
          </p:cNvPr>
          <p:cNvSpPr/>
          <p:nvPr/>
        </p:nvSpPr>
        <p:spPr>
          <a:xfrm>
            <a:off x="11488118" y="9022578"/>
            <a:ext cx="1868931" cy="678815"/>
          </a:xfrm>
          <a:prstGeom prst="rect">
            <a:avLst/>
          </a:prstGeom>
          <a:solidFill>
            <a:srgbClr val="E9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rgbClr val="3E8C4A"/>
                </a:solidFill>
                <a:latin typeface="Microsoft YaHei" panose="020B0503020204020204" pitchFamily="34" charset="-122"/>
                <a:ea typeface="Microsoft YaHei" panose="020B0503020204020204" pitchFamily="34" charset="-122"/>
              </a:rPr>
              <a:t>系統壽命</a:t>
            </a:r>
          </a:p>
        </p:txBody>
      </p:sp>
      <p:sp>
        <p:nvSpPr>
          <p:cNvPr id="26" name="矩形 25">
            <a:extLst>
              <a:ext uri="{FF2B5EF4-FFF2-40B4-BE49-F238E27FC236}">
                <a16:creationId xmlns:a16="http://schemas.microsoft.com/office/drawing/2014/main" id="{E8F6D1EA-670F-F7E0-6369-00CE7554884E}"/>
              </a:ext>
            </a:extLst>
          </p:cNvPr>
          <p:cNvSpPr/>
          <p:nvPr/>
        </p:nvSpPr>
        <p:spPr>
          <a:xfrm>
            <a:off x="4261812" y="6540129"/>
            <a:ext cx="1980238" cy="678815"/>
          </a:xfrm>
          <a:prstGeom prst="rect">
            <a:avLst/>
          </a:prstGeom>
          <a:solidFill>
            <a:srgbClr val="E9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rgbClr val="3E8C4A"/>
                </a:solidFill>
                <a:latin typeface="Microsoft YaHei" panose="020B0503020204020204" pitchFamily="34" charset="-122"/>
                <a:ea typeface="Microsoft YaHei" panose="020B0503020204020204" pitchFamily="34" charset="-122"/>
              </a:rPr>
              <a:t>散熱能效率</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07067" y="3123674"/>
            <a:ext cx="9979172" cy="6860524"/>
          </a:xfrm>
          <a:prstGeom prst="rect">
            <a:avLst/>
          </a:prstGeom>
        </p:spPr>
      </p:pic>
      <p:sp>
        <p:nvSpPr>
          <p:cNvPr id="3" name="object 3"/>
          <p:cNvSpPr txBox="1"/>
          <p:nvPr/>
        </p:nvSpPr>
        <p:spPr>
          <a:xfrm>
            <a:off x="1097213" y="3972519"/>
            <a:ext cx="6729730" cy="5040739"/>
          </a:xfrm>
          <a:prstGeom prst="rect">
            <a:avLst/>
          </a:prstGeom>
        </p:spPr>
        <p:txBody>
          <a:bodyPr vert="horz" wrap="square" lIns="0" tIns="189230" rIns="0" bIns="0" rtlCol="0">
            <a:spAutoFit/>
          </a:bodyPr>
          <a:lstStyle/>
          <a:p>
            <a:pPr marL="12700">
              <a:lnSpc>
                <a:spcPct val="100000"/>
              </a:lnSpc>
              <a:spcBef>
                <a:spcPts val="1490"/>
              </a:spcBef>
            </a:pPr>
            <a:r>
              <a:rPr sz="2450" spc="95" dirty="0">
                <a:latin typeface="Microsoft YaHei"/>
                <a:cs typeface="Microsoft YaHei"/>
              </a:rPr>
              <a:t>圍繞工商業 「 儲能 + 」 的場景化需求，數位</a:t>
            </a:r>
            <a:endParaRPr sz="2450" dirty="0">
              <a:latin typeface="Microsoft YaHei"/>
              <a:cs typeface="Microsoft YaHei"/>
            </a:endParaRPr>
          </a:p>
          <a:p>
            <a:pPr marL="12700" marR="37465">
              <a:lnSpc>
                <a:spcPts val="5360"/>
              </a:lnSpc>
              <a:spcBef>
                <a:spcPts val="330"/>
              </a:spcBef>
            </a:pPr>
            <a:r>
              <a:rPr sz="2450" spc="114" dirty="0">
                <a:latin typeface="Microsoft YaHei"/>
                <a:cs typeface="Microsoft YaHei"/>
              </a:rPr>
              <a:t>雲端</a:t>
            </a:r>
            <a:r>
              <a:rPr sz="2950" b="1" spc="110" dirty="0">
                <a:solidFill>
                  <a:srgbClr val="00882B"/>
                </a:solidFill>
                <a:latin typeface="Microsoft YaHei"/>
                <a:cs typeface="Microsoft YaHei"/>
              </a:rPr>
              <a:t>EMS</a:t>
            </a:r>
            <a:r>
              <a:rPr sz="2950" b="1" spc="114" dirty="0">
                <a:solidFill>
                  <a:srgbClr val="00882B"/>
                </a:solidFill>
                <a:latin typeface="Microsoft YaHei"/>
                <a:cs typeface="Microsoft YaHei"/>
              </a:rPr>
              <a:t>系統融合深度學習和AI</a:t>
            </a:r>
            <a:r>
              <a:rPr sz="2950" b="1" spc="95" dirty="0">
                <a:solidFill>
                  <a:srgbClr val="00882B"/>
                </a:solidFill>
                <a:latin typeface="Microsoft YaHei"/>
                <a:cs typeface="Microsoft YaHei"/>
              </a:rPr>
              <a:t>最優求</a:t>
            </a:r>
            <a:r>
              <a:rPr sz="2950" b="1" spc="114" dirty="0">
                <a:solidFill>
                  <a:srgbClr val="00882B"/>
                </a:solidFill>
                <a:latin typeface="Microsoft YaHei"/>
                <a:cs typeface="Microsoft YaHei"/>
              </a:rPr>
              <a:t>解模型</a:t>
            </a:r>
            <a:r>
              <a:rPr sz="2450" spc="110" dirty="0">
                <a:latin typeface="Microsoft YaHei"/>
                <a:cs typeface="Microsoft YaHei"/>
              </a:rPr>
              <a:t>， 革新電力負荷預測，執行</a:t>
            </a:r>
            <a:r>
              <a:rPr sz="2450" spc="114" dirty="0">
                <a:latin typeface="Microsoft YaHei"/>
                <a:cs typeface="Microsoft YaHei"/>
              </a:rPr>
              <a:t>96</a:t>
            </a:r>
            <a:r>
              <a:rPr sz="2450" spc="95" dirty="0">
                <a:latin typeface="Microsoft YaHei"/>
                <a:cs typeface="Microsoft YaHei"/>
              </a:rPr>
              <a:t>時點柔</a:t>
            </a:r>
            <a:endParaRPr sz="2450" dirty="0">
              <a:latin typeface="Microsoft YaHei"/>
              <a:cs typeface="Microsoft YaHei"/>
            </a:endParaRPr>
          </a:p>
          <a:p>
            <a:pPr marL="12700">
              <a:lnSpc>
                <a:spcPct val="100000"/>
              </a:lnSpc>
              <a:spcBef>
                <a:spcPts val="1090"/>
              </a:spcBef>
            </a:pPr>
            <a:r>
              <a:rPr sz="2450" spc="105" dirty="0" err="1">
                <a:latin typeface="Microsoft YaHei"/>
                <a:cs typeface="Microsoft YaHei"/>
              </a:rPr>
              <a:t>性充放運營</a:t>
            </a:r>
            <a:r>
              <a:rPr sz="2450" spc="105" dirty="0">
                <a:latin typeface="Microsoft YaHei"/>
                <a:cs typeface="Microsoft YaHei"/>
              </a:rPr>
              <a:t> ，</a:t>
            </a:r>
            <a:r>
              <a:rPr lang="zh-TW" altLang="en-US" sz="2450" spc="105" dirty="0">
                <a:latin typeface="Microsoft YaHei"/>
                <a:cs typeface="Microsoft YaHei"/>
              </a:rPr>
              <a:t>結合</a:t>
            </a:r>
            <a:r>
              <a:rPr sz="2450" spc="105" dirty="0" err="1">
                <a:latin typeface="Microsoft YaHei"/>
                <a:cs typeface="Microsoft YaHei"/>
              </a:rPr>
              <a:t>削峰填</a:t>
            </a:r>
            <a:r>
              <a:rPr lang="zh-TW" altLang="en-US" sz="2450" spc="105" dirty="0">
                <a:latin typeface="Microsoft YaHei"/>
                <a:cs typeface="Microsoft YaHei"/>
              </a:rPr>
              <a:t>谷</a:t>
            </a:r>
            <a:r>
              <a:rPr sz="2450" spc="105" dirty="0">
                <a:latin typeface="Microsoft YaHei"/>
                <a:cs typeface="Microsoft YaHei"/>
              </a:rPr>
              <a:t>、</a:t>
            </a:r>
            <a:r>
              <a:rPr sz="2450" spc="105" dirty="0" err="1">
                <a:latin typeface="Microsoft YaHei"/>
                <a:cs typeface="Microsoft YaHei"/>
              </a:rPr>
              <a:t>需量管理、輔助</a:t>
            </a:r>
            <a:endParaRPr sz="2450" dirty="0">
              <a:latin typeface="Microsoft YaHei"/>
              <a:cs typeface="Microsoft YaHei"/>
            </a:endParaRPr>
          </a:p>
          <a:p>
            <a:pPr marL="12700">
              <a:lnSpc>
                <a:spcPct val="100000"/>
              </a:lnSpc>
              <a:spcBef>
                <a:spcPts val="1510"/>
              </a:spcBef>
            </a:pPr>
            <a:r>
              <a:rPr sz="2450" spc="110" dirty="0">
                <a:latin typeface="Microsoft YaHei"/>
                <a:cs typeface="Microsoft YaHei"/>
              </a:rPr>
              <a:t>服務、現貨交易等多場景服務，加速系統全生</a:t>
            </a:r>
            <a:endParaRPr sz="2450" dirty="0">
              <a:latin typeface="Microsoft YaHei"/>
              <a:cs typeface="Microsoft YaHei"/>
            </a:endParaRPr>
          </a:p>
          <a:p>
            <a:pPr marL="12700">
              <a:lnSpc>
                <a:spcPct val="100000"/>
              </a:lnSpc>
              <a:spcBef>
                <a:spcPts val="1685"/>
              </a:spcBef>
            </a:pPr>
            <a:r>
              <a:rPr sz="2450" spc="110" dirty="0">
                <a:latin typeface="Microsoft YaHei"/>
                <a:cs typeface="Microsoft YaHei"/>
              </a:rPr>
              <a:t>命週期成本收回，</a:t>
            </a:r>
            <a:r>
              <a:rPr sz="2950" b="1" spc="114" dirty="0">
                <a:solidFill>
                  <a:srgbClr val="00882B"/>
                </a:solidFill>
                <a:latin typeface="Microsoft YaHei"/>
                <a:cs typeface="Microsoft YaHei"/>
              </a:rPr>
              <a:t>相比傳統</a:t>
            </a:r>
            <a:r>
              <a:rPr sz="2950" b="1" spc="110" dirty="0">
                <a:solidFill>
                  <a:srgbClr val="00882B"/>
                </a:solidFill>
                <a:latin typeface="Microsoft YaHei"/>
                <a:cs typeface="Microsoft YaHei"/>
              </a:rPr>
              <a:t>EMS</a:t>
            </a:r>
            <a:r>
              <a:rPr sz="2950" b="1" spc="95" dirty="0">
                <a:solidFill>
                  <a:srgbClr val="00882B"/>
                </a:solidFill>
                <a:latin typeface="Microsoft YaHei"/>
                <a:cs typeface="Microsoft YaHei"/>
              </a:rPr>
              <a:t>，收益最</a:t>
            </a:r>
            <a:endParaRPr sz="2950" dirty="0">
              <a:latin typeface="Microsoft YaHei"/>
              <a:cs typeface="Microsoft YaHei"/>
            </a:endParaRPr>
          </a:p>
          <a:p>
            <a:pPr marL="12700" marR="287655">
              <a:lnSpc>
                <a:spcPct val="150900"/>
              </a:lnSpc>
              <a:spcBef>
                <a:spcPts val="20"/>
              </a:spcBef>
            </a:pPr>
            <a:r>
              <a:rPr sz="2950" b="1" spc="114" dirty="0">
                <a:solidFill>
                  <a:srgbClr val="00882B"/>
                </a:solidFill>
                <a:latin typeface="Microsoft YaHei"/>
                <a:cs typeface="Microsoft YaHei"/>
              </a:rPr>
              <a:t>大可提升10%</a:t>
            </a:r>
            <a:r>
              <a:rPr sz="2450" spc="110" dirty="0">
                <a:latin typeface="Microsoft YaHei"/>
                <a:cs typeface="Microsoft YaHei"/>
              </a:rPr>
              <a:t>，賦予工商儲使用者真正</a:t>
            </a:r>
            <a:r>
              <a:rPr sz="2950" b="1" spc="-50" dirty="0">
                <a:solidFill>
                  <a:srgbClr val="00882B"/>
                </a:solidFill>
                <a:latin typeface="Microsoft YaHei"/>
                <a:cs typeface="Microsoft YaHei"/>
              </a:rPr>
              <a:t>高</a:t>
            </a:r>
            <a:r>
              <a:rPr sz="2950" b="1" spc="114" dirty="0">
                <a:solidFill>
                  <a:srgbClr val="00882B"/>
                </a:solidFill>
                <a:latin typeface="Microsoft YaHei"/>
                <a:cs typeface="Microsoft YaHei"/>
              </a:rPr>
              <a:t>價值體驗</a:t>
            </a:r>
            <a:r>
              <a:rPr sz="2450" spc="-50" dirty="0">
                <a:latin typeface="Microsoft YaHei"/>
                <a:cs typeface="Microsoft YaHei"/>
              </a:rPr>
              <a:t>。</a:t>
            </a:r>
            <a:endParaRPr sz="2450" dirty="0">
              <a:latin typeface="Microsoft YaHei"/>
              <a:cs typeface="Microsoft YaHei"/>
            </a:endParaRPr>
          </a:p>
        </p:txBody>
      </p:sp>
      <p:pic>
        <p:nvPicPr>
          <p:cNvPr id="4" name="object 4"/>
          <p:cNvPicPr/>
          <p:nvPr/>
        </p:nvPicPr>
        <p:blipFill>
          <a:blip r:embed="rId3" cstate="print"/>
          <a:stretch>
            <a:fillRect/>
          </a:stretch>
        </p:blipFill>
        <p:spPr>
          <a:xfrm>
            <a:off x="1109913" y="2132898"/>
            <a:ext cx="5947462" cy="935488"/>
          </a:xfrm>
          <a:prstGeom prst="rect">
            <a:avLst/>
          </a:prstGeom>
        </p:spPr>
      </p:pic>
      <p:sp>
        <p:nvSpPr>
          <p:cNvPr id="5" name="object 5"/>
          <p:cNvSpPr txBox="1"/>
          <p:nvPr/>
        </p:nvSpPr>
        <p:spPr>
          <a:xfrm>
            <a:off x="1452176" y="2297596"/>
            <a:ext cx="5180330" cy="528320"/>
          </a:xfrm>
          <a:prstGeom prst="rect">
            <a:avLst/>
          </a:prstGeom>
        </p:spPr>
        <p:txBody>
          <a:bodyPr vert="horz" wrap="square" lIns="0" tIns="12065" rIns="0" bIns="0" rtlCol="0">
            <a:spAutoFit/>
          </a:bodyPr>
          <a:lstStyle/>
          <a:p>
            <a:pPr marL="12700">
              <a:lnSpc>
                <a:spcPct val="100000"/>
              </a:lnSpc>
              <a:spcBef>
                <a:spcPts val="95"/>
              </a:spcBef>
            </a:pPr>
            <a:r>
              <a:rPr sz="3300" b="1" spc="-90" dirty="0">
                <a:solidFill>
                  <a:srgbClr val="FFFFFF"/>
                </a:solidFill>
                <a:latin typeface="Microsoft YaHei"/>
                <a:cs typeface="Microsoft YaHei"/>
              </a:rPr>
              <a:t>智慧調度 ，收益提升</a:t>
            </a:r>
            <a:r>
              <a:rPr sz="3300" b="1" spc="-20" dirty="0">
                <a:solidFill>
                  <a:srgbClr val="FFFFFF"/>
                </a:solidFill>
                <a:latin typeface="Microsoft YaHei"/>
                <a:cs typeface="Microsoft YaHei"/>
              </a:rPr>
              <a:t>10</a:t>
            </a:r>
            <a:r>
              <a:rPr sz="3300" b="1" spc="-80" dirty="0">
                <a:solidFill>
                  <a:srgbClr val="FFFFFF"/>
                </a:solidFill>
                <a:latin typeface="Microsoft YaHei"/>
                <a:cs typeface="Microsoft YaHei"/>
              </a:rPr>
              <a:t>% +</a:t>
            </a:r>
            <a:endParaRPr sz="3300" dirty="0">
              <a:latin typeface="Microsoft YaHei"/>
              <a:cs typeface="Microsoft YaHei"/>
            </a:endParaRPr>
          </a:p>
        </p:txBody>
      </p:sp>
      <p:grpSp>
        <p:nvGrpSpPr>
          <p:cNvPr id="6" name="object 6"/>
          <p:cNvGrpSpPr/>
          <p:nvPr/>
        </p:nvGrpSpPr>
        <p:grpSpPr>
          <a:xfrm>
            <a:off x="1191167" y="806677"/>
            <a:ext cx="12870815" cy="1978660"/>
            <a:chOff x="1191167" y="806677"/>
            <a:chExt cx="12870815" cy="1978660"/>
          </a:xfrm>
        </p:grpSpPr>
        <p:pic>
          <p:nvPicPr>
            <p:cNvPr id="7" name="object 7"/>
            <p:cNvPicPr/>
            <p:nvPr/>
          </p:nvPicPr>
          <p:blipFill>
            <a:blip r:embed="rId4" cstate="print"/>
            <a:stretch>
              <a:fillRect/>
            </a:stretch>
          </p:blipFill>
          <p:spPr>
            <a:xfrm>
              <a:off x="7057376" y="2423526"/>
              <a:ext cx="7004141" cy="361474"/>
            </a:xfrm>
            <a:prstGeom prst="rect">
              <a:avLst/>
            </a:prstGeom>
          </p:spPr>
        </p:pic>
        <p:pic>
          <p:nvPicPr>
            <p:cNvPr id="8" name="object 8"/>
            <p:cNvPicPr/>
            <p:nvPr/>
          </p:nvPicPr>
          <p:blipFill>
            <a:blip r:embed="rId5" cstate="print"/>
            <a:stretch>
              <a:fillRect/>
            </a:stretch>
          </p:blipFill>
          <p:spPr>
            <a:xfrm>
              <a:off x="1191167" y="1465086"/>
              <a:ext cx="8589476" cy="824268"/>
            </a:xfrm>
            <a:prstGeom prst="rect">
              <a:avLst/>
            </a:prstGeom>
          </p:spPr>
        </p:pic>
        <p:pic>
          <p:nvPicPr>
            <p:cNvPr id="9" name="object 9"/>
            <p:cNvPicPr/>
            <p:nvPr/>
          </p:nvPicPr>
          <p:blipFill>
            <a:blip r:embed="rId6" cstate="print"/>
            <a:stretch>
              <a:fillRect/>
            </a:stretch>
          </p:blipFill>
          <p:spPr>
            <a:xfrm>
              <a:off x="1196193" y="806677"/>
              <a:ext cx="8579424" cy="814216"/>
            </a:xfrm>
            <a:prstGeom prst="rect">
              <a:avLst/>
            </a:prstGeom>
          </p:spPr>
        </p:pic>
      </p:grpSp>
      <p:sp>
        <p:nvSpPr>
          <p:cNvPr id="10" name="object 10"/>
          <p:cNvSpPr txBox="1">
            <a:spLocks noGrp="1"/>
          </p:cNvSpPr>
          <p:nvPr>
            <p:ph type="title"/>
          </p:nvPr>
        </p:nvSpPr>
        <p:spPr>
          <a:xfrm>
            <a:off x="1239428" y="817598"/>
            <a:ext cx="8493125" cy="728345"/>
          </a:xfrm>
          <a:prstGeom prst="rect">
            <a:avLst/>
          </a:prstGeom>
          <a:solidFill>
            <a:srgbClr val="151618"/>
          </a:solidFill>
        </p:spPr>
        <p:txBody>
          <a:bodyPr vert="horz" wrap="square" lIns="0" tIns="45085" rIns="0" bIns="0" rtlCol="0">
            <a:spAutoFit/>
          </a:bodyPr>
          <a:lstStyle/>
          <a:p>
            <a:pPr marL="569595">
              <a:lnSpc>
                <a:spcPct val="100000"/>
              </a:lnSpc>
              <a:spcBef>
                <a:spcPts val="355"/>
              </a:spcBef>
            </a:pPr>
            <a:r>
              <a:rPr sz="3950" spc="90" dirty="0">
                <a:solidFill>
                  <a:srgbClr val="FFFFFF"/>
                </a:solidFill>
              </a:rPr>
              <a:t>產 品 核 心 技 術 ： 數 位 智 慧</a:t>
            </a:r>
            <a:endParaRPr sz="39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212224" y="4786968"/>
            <a:ext cx="7522281" cy="5889536"/>
            <a:chOff x="11212224" y="4786968"/>
            <a:chExt cx="7522281" cy="5889536"/>
          </a:xfrm>
        </p:grpSpPr>
        <p:pic>
          <p:nvPicPr>
            <p:cNvPr id="3" name="object 3"/>
            <p:cNvPicPr/>
            <p:nvPr/>
          </p:nvPicPr>
          <p:blipFill>
            <a:blip r:embed="rId2" cstate="print"/>
            <a:stretch>
              <a:fillRect/>
            </a:stretch>
          </p:blipFill>
          <p:spPr>
            <a:xfrm>
              <a:off x="11544716" y="4786968"/>
              <a:ext cx="5834312" cy="5889536"/>
            </a:xfrm>
            <a:prstGeom prst="rect">
              <a:avLst/>
            </a:prstGeom>
          </p:spPr>
        </p:pic>
        <p:pic>
          <p:nvPicPr>
            <p:cNvPr id="4" name="object 4"/>
            <p:cNvPicPr/>
            <p:nvPr/>
          </p:nvPicPr>
          <p:blipFill>
            <a:blip r:embed="rId3" cstate="print"/>
            <a:stretch>
              <a:fillRect/>
            </a:stretch>
          </p:blipFill>
          <p:spPr>
            <a:xfrm>
              <a:off x="11212224" y="5298800"/>
              <a:ext cx="6499276" cy="4928542"/>
            </a:xfrm>
            <a:prstGeom prst="rect">
              <a:avLst/>
            </a:prstGeom>
          </p:spPr>
        </p:pic>
        <p:pic>
          <p:nvPicPr>
            <p:cNvPr id="5" name="object 5"/>
            <p:cNvPicPr/>
            <p:nvPr/>
          </p:nvPicPr>
          <p:blipFill>
            <a:blip r:embed="rId4" cstate="print"/>
            <a:stretch>
              <a:fillRect/>
            </a:stretch>
          </p:blipFill>
          <p:spPr>
            <a:xfrm>
              <a:off x="17096023" y="6634178"/>
              <a:ext cx="1638482" cy="1638482"/>
            </a:xfrm>
            <a:prstGeom prst="rect">
              <a:avLst/>
            </a:prstGeom>
          </p:spPr>
        </p:pic>
      </p:grpSp>
      <p:sp>
        <p:nvSpPr>
          <p:cNvPr id="7" name="object 7"/>
          <p:cNvSpPr txBox="1"/>
          <p:nvPr/>
        </p:nvSpPr>
        <p:spPr>
          <a:xfrm>
            <a:off x="1518052" y="4975210"/>
            <a:ext cx="7945120" cy="3280410"/>
          </a:xfrm>
          <a:prstGeom prst="rect">
            <a:avLst/>
          </a:prstGeom>
        </p:spPr>
        <p:txBody>
          <a:bodyPr vert="horz" wrap="square" lIns="0" tIns="189230" rIns="0" bIns="0" rtlCol="0">
            <a:spAutoFit/>
          </a:bodyPr>
          <a:lstStyle/>
          <a:p>
            <a:pPr marL="12700" algn="just">
              <a:lnSpc>
                <a:spcPct val="100000"/>
              </a:lnSpc>
              <a:spcBef>
                <a:spcPts val="1490"/>
              </a:spcBef>
            </a:pPr>
            <a:r>
              <a:rPr sz="2450" spc="135" dirty="0">
                <a:latin typeface="Microsoft YaHei"/>
                <a:cs typeface="Microsoft YaHei"/>
              </a:rPr>
              <a:t>憑藉業界獨創的製冷整機防護， 有效保障全浸沒的極</a:t>
            </a:r>
            <a:endParaRPr sz="2450" dirty="0">
              <a:latin typeface="Microsoft YaHei"/>
              <a:cs typeface="Microsoft YaHei"/>
            </a:endParaRPr>
          </a:p>
          <a:p>
            <a:pPr marL="12700" marR="5080" algn="just">
              <a:lnSpc>
                <a:spcPts val="5360"/>
              </a:lnSpc>
              <a:spcBef>
                <a:spcPts val="130"/>
              </a:spcBef>
            </a:pPr>
            <a:r>
              <a:rPr sz="2450" spc="145" dirty="0">
                <a:latin typeface="Microsoft YaHei"/>
                <a:cs typeface="Microsoft YaHei"/>
              </a:rPr>
              <a:t>致可靠性，實現</a:t>
            </a:r>
            <a:r>
              <a:rPr sz="2950" b="1" spc="145" dirty="0">
                <a:solidFill>
                  <a:srgbClr val="00882B"/>
                </a:solidFill>
                <a:latin typeface="Microsoft YaHei"/>
                <a:cs typeface="Microsoft YaHei"/>
              </a:rPr>
              <a:t>浸沒液倉和電氣倉全隔離</a:t>
            </a:r>
            <a:r>
              <a:rPr sz="2450" spc="145" dirty="0">
                <a:latin typeface="Microsoft YaHei"/>
                <a:cs typeface="Microsoft YaHei"/>
              </a:rPr>
              <a:t>、</a:t>
            </a:r>
            <a:r>
              <a:rPr sz="2950" b="1" spc="150" dirty="0">
                <a:solidFill>
                  <a:srgbClr val="00882B"/>
                </a:solidFill>
                <a:latin typeface="Microsoft YaHei"/>
                <a:cs typeface="Microsoft YaHei"/>
              </a:rPr>
              <a:t>C4</a:t>
            </a:r>
            <a:r>
              <a:rPr sz="2950" b="1" spc="-50" dirty="0">
                <a:solidFill>
                  <a:srgbClr val="00882B"/>
                </a:solidFill>
                <a:latin typeface="Microsoft YaHei"/>
                <a:cs typeface="Microsoft YaHei"/>
              </a:rPr>
              <a:t>級</a:t>
            </a:r>
            <a:r>
              <a:rPr sz="2950" b="1" spc="145" dirty="0">
                <a:solidFill>
                  <a:srgbClr val="00882B"/>
                </a:solidFill>
                <a:latin typeface="Microsoft YaHei"/>
                <a:cs typeface="Microsoft YaHei"/>
              </a:rPr>
              <a:t>防護</a:t>
            </a:r>
            <a:r>
              <a:rPr sz="2450" spc="145" dirty="0">
                <a:latin typeface="Microsoft YaHei"/>
                <a:cs typeface="Microsoft YaHei"/>
              </a:rPr>
              <a:t>、</a:t>
            </a:r>
            <a:r>
              <a:rPr sz="2950" b="1" spc="145" dirty="0">
                <a:solidFill>
                  <a:srgbClr val="00882B"/>
                </a:solidFill>
                <a:latin typeface="Microsoft YaHei"/>
                <a:cs typeface="Microsoft YaHei"/>
              </a:rPr>
              <a:t>零下</a:t>
            </a:r>
            <a:r>
              <a:rPr sz="2950" b="1" spc="150" dirty="0">
                <a:solidFill>
                  <a:srgbClr val="00882B"/>
                </a:solidFill>
                <a:latin typeface="Microsoft YaHei"/>
                <a:cs typeface="Microsoft YaHei"/>
              </a:rPr>
              <a:t>30</a:t>
            </a:r>
            <a:r>
              <a:rPr sz="2950" b="1" spc="145" dirty="0">
                <a:solidFill>
                  <a:srgbClr val="00882B"/>
                </a:solidFill>
                <a:latin typeface="Microsoft YaHei"/>
                <a:cs typeface="Microsoft YaHei"/>
              </a:rPr>
              <a:t>度</a:t>
            </a:r>
            <a:r>
              <a:rPr lang="en-US" altLang="zh-TW" sz="2950" b="1" spc="145" dirty="0">
                <a:solidFill>
                  <a:srgbClr val="00882B"/>
                </a:solidFill>
                <a:latin typeface="Microsoft YaHei"/>
                <a:cs typeface="Microsoft YaHei"/>
              </a:rPr>
              <a:t>~</a:t>
            </a:r>
            <a:r>
              <a:rPr sz="2950" b="1" spc="150" dirty="0">
                <a:solidFill>
                  <a:srgbClr val="00882B"/>
                </a:solidFill>
                <a:latin typeface="Microsoft YaHei"/>
                <a:cs typeface="Microsoft YaHei"/>
              </a:rPr>
              <a:t>55</a:t>
            </a:r>
            <a:r>
              <a:rPr sz="2950" b="1" spc="100" dirty="0">
                <a:solidFill>
                  <a:srgbClr val="00882B"/>
                </a:solidFill>
                <a:latin typeface="Microsoft YaHei"/>
                <a:cs typeface="Microsoft YaHei"/>
              </a:rPr>
              <a:t>度寬溫域適用</a:t>
            </a:r>
            <a:r>
              <a:rPr sz="2450" spc="20" dirty="0">
                <a:latin typeface="Microsoft YaHei"/>
                <a:cs typeface="Microsoft YaHei"/>
              </a:rPr>
              <a:t>，可適</a:t>
            </a:r>
            <a:r>
              <a:rPr sz="2450" spc="145" dirty="0">
                <a:latin typeface="Microsoft YaHei"/>
                <a:cs typeface="Microsoft YaHei"/>
              </a:rPr>
              <a:t>應</a:t>
            </a:r>
            <a:r>
              <a:rPr sz="2950" b="1" spc="70" dirty="0">
                <a:solidFill>
                  <a:srgbClr val="00882B"/>
                </a:solidFill>
                <a:latin typeface="Microsoft YaHei"/>
                <a:cs typeface="Microsoft YaHei"/>
              </a:rPr>
              <a:t>高強度狂風</a:t>
            </a:r>
            <a:r>
              <a:rPr lang="zh-TW" altLang="en-US" sz="2950" b="1" spc="70" dirty="0">
                <a:solidFill>
                  <a:srgbClr val="00882B"/>
                </a:solidFill>
                <a:latin typeface="Microsoft YaHei"/>
                <a:cs typeface="Microsoft YaHei"/>
              </a:rPr>
              <a:t>、</a:t>
            </a:r>
            <a:r>
              <a:rPr sz="2950" b="1" spc="70" dirty="0" err="1">
                <a:solidFill>
                  <a:srgbClr val="00882B"/>
                </a:solidFill>
                <a:latin typeface="Microsoft YaHei"/>
                <a:cs typeface="Microsoft YaHei"/>
              </a:rPr>
              <a:t>飄沙、暴雨、暴雪等惡劣環</a:t>
            </a:r>
            <a:r>
              <a:rPr sz="2950" b="1" spc="150" dirty="0" err="1">
                <a:solidFill>
                  <a:srgbClr val="00882B"/>
                </a:solidFill>
                <a:latin typeface="Microsoft YaHei"/>
                <a:cs typeface="Microsoft YaHei"/>
              </a:rPr>
              <a:t>境</a:t>
            </a:r>
            <a:r>
              <a:rPr sz="2950" b="1" spc="150" dirty="0">
                <a:solidFill>
                  <a:srgbClr val="00882B"/>
                </a:solidFill>
                <a:latin typeface="Microsoft YaHei"/>
                <a:cs typeface="Microsoft YaHei"/>
              </a:rPr>
              <a:t> </a:t>
            </a:r>
            <a:r>
              <a:rPr sz="2450" spc="145" dirty="0">
                <a:latin typeface="Microsoft YaHei"/>
                <a:cs typeface="Microsoft YaHei"/>
              </a:rPr>
              <a:t>，實現</a:t>
            </a:r>
            <a:r>
              <a:rPr sz="2950" b="1" spc="145" dirty="0">
                <a:solidFill>
                  <a:srgbClr val="00882B"/>
                </a:solidFill>
                <a:latin typeface="Microsoft YaHei"/>
                <a:cs typeface="Microsoft YaHei"/>
              </a:rPr>
              <a:t>全場景適用</a:t>
            </a:r>
            <a:r>
              <a:rPr sz="2450" spc="-50" dirty="0">
                <a:latin typeface="Microsoft YaHei"/>
                <a:cs typeface="Microsoft YaHei"/>
              </a:rPr>
              <a:t>。</a:t>
            </a:r>
            <a:endParaRPr sz="2450" dirty="0">
              <a:latin typeface="Microsoft YaHei"/>
              <a:cs typeface="Microsoft YaHei"/>
            </a:endParaRPr>
          </a:p>
        </p:txBody>
      </p:sp>
      <p:grpSp>
        <p:nvGrpSpPr>
          <p:cNvPr id="9" name="object 9"/>
          <p:cNvGrpSpPr/>
          <p:nvPr/>
        </p:nvGrpSpPr>
        <p:grpSpPr>
          <a:xfrm>
            <a:off x="10560411" y="8277690"/>
            <a:ext cx="1640839" cy="1638935"/>
            <a:chOff x="10560411" y="8277690"/>
            <a:chExt cx="1640839" cy="1638935"/>
          </a:xfrm>
        </p:grpSpPr>
        <p:pic>
          <p:nvPicPr>
            <p:cNvPr id="10" name="object 10"/>
            <p:cNvPicPr/>
            <p:nvPr/>
          </p:nvPicPr>
          <p:blipFill>
            <a:blip r:embed="rId5" cstate="print"/>
            <a:stretch>
              <a:fillRect/>
            </a:stretch>
          </p:blipFill>
          <p:spPr>
            <a:xfrm>
              <a:off x="10562191" y="8277690"/>
              <a:ext cx="1638482" cy="1638482"/>
            </a:xfrm>
            <a:prstGeom prst="rect">
              <a:avLst/>
            </a:prstGeom>
          </p:spPr>
        </p:pic>
        <p:pic>
          <p:nvPicPr>
            <p:cNvPr id="11" name="object 11"/>
            <p:cNvPicPr/>
            <p:nvPr/>
          </p:nvPicPr>
          <p:blipFill>
            <a:blip r:embed="rId6" cstate="print"/>
            <a:stretch>
              <a:fillRect/>
            </a:stretch>
          </p:blipFill>
          <p:spPr>
            <a:xfrm>
              <a:off x="10560411" y="8296236"/>
              <a:ext cx="1164571" cy="1150016"/>
            </a:xfrm>
            <a:prstGeom prst="rect">
              <a:avLst/>
            </a:prstGeom>
          </p:spPr>
        </p:pic>
      </p:grpSp>
      <p:sp>
        <p:nvSpPr>
          <p:cNvPr id="12" name="object 12"/>
          <p:cNvSpPr txBox="1"/>
          <p:nvPr/>
        </p:nvSpPr>
        <p:spPr>
          <a:xfrm>
            <a:off x="10771892" y="8660544"/>
            <a:ext cx="1235075" cy="763735"/>
          </a:xfrm>
          <a:prstGeom prst="rect">
            <a:avLst/>
          </a:prstGeom>
        </p:spPr>
        <p:txBody>
          <a:bodyPr vert="horz" wrap="square" lIns="0" tIns="12065" rIns="0" bIns="0" rtlCol="0">
            <a:spAutoFit/>
          </a:bodyPr>
          <a:lstStyle/>
          <a:p>
            <a:pPr marL="12700" marR="5080" indent="114935">
              <a:lnSpc>
                <a:spcPct val="110400"/>
              </a:lnSpc>
              <a:spcBef>
                <a:spcPts val="95"/>
              </a:spcBef>
            </a:pPr>
            <a:r>
              <a:rPr lang="en-US" altLang="zh-TW" sz="2300" b="1" spc="-100" dirty="0">
                <a:solidFill>
                  <a:srgbClr val="FFFFFF"/>
                </a:solidFill>
                <a:latin typeface="Microsoft YaHei"/>
                <a:cs typeface="Microsoft YaHei"/>
              </a:rPr>
              <a:t>-</a:t>
            </a:r>
            <a:r>
              <a:rPr lang="en-US" altLang="zh-TW" sz="2300" b="1" spc="-20" dirty="0">
                <a:solidFill>
                  <a:srgbClr val="FFFFFF"/>
                </a:solidFill>
                <a:latin typeface="Microsoft YaHei"/>
                <a:cs typeface="Microsoft YaHei"/>
              </a:rPr>
              <a:t>30℃~ </a:t>
            </a:r>
            <a:r>
              <a:rPr lang="en-US" altLang="zh-TW" sz="2300" b="1" spc="-60" dirty="0">
                <a:solidFill>
                  <a:srgbClr val="FFFFFF"/>
                </a:solidFill>
                <a:latin typeface="Microsoft YaHei"/>
                <a:cs typeface="Microsoft YaHei"/>
              </a:rPr>
              <a:t>55</a:t>
            </a:r>
            <a:r>
              <a:rPr lang="zh-TW" altLang="en-US" sz="2300" b="1" spc="-55" dirty="0">
                <a:solidFill>
                  <a:srgbClr val="FFFFFF"/>
                </a:solidFill>
                <a:latin typeface="Microsoft YaHei"/>
                <a:cs typeface="Microsoft YaHei"/>
              </a:rPr>
              <a:t>℃溫域</a:t>
            </a:r>
            <a:endParaRPr lang="zh-TW" altLang="en-US" sz="2300" dirty="0">
              <a:latin typeface="Microsoft YaHei"/>
              <a:cs typeface="Microsoft YaHei"/>
            </a:endParaRPr>
          </a:p>
        </p:txBody>
      </p:sp>
      <p:grpSp>
        <p:nvGrpSpPr>
          <p:cNvPr id="13" name="object 13"/>
          <p:cNvGrpSpPr/>
          <p:nvPr/>
        </p:nvGrpSpPr>
        <p:grpSpPr>
          <a:xfrm>
            <a:off x="12331351" y="3665368"/>
            <a:ext cx="1636395" cy="1642110"/>
            <a:chOff x="12331351" y="3665368"/>
            <a:chExt cx="1636395" cy="1642110"/>
          </a:xfrm>
        </p:grpSpPr>
        <p:pic>
          <p:nvPicPr>
            <p:cNvPr id="14" name="object 14"/>
            <p:cNvPicPr/>
            <p:nvPr/>
          </p:nvPicPr>
          <p:blipFill>
            <a:blip r:embed="rId7" cstate="print"/>
            <a:stretch>
              <a:fillRect/>
            </a:stretch>
          </p:blipFill>
          <p:spPr>
            <a:xfrm>
              <a:off x="12331351" y="3668823"/>
              <a:ext cx="1635969" cy="1638482"/>
            </a:xfrm>
            <a:prstGeom prst="rect">
              <a:avLst/>
            </a:prstGeom>
          </p:spPr>
        </p:pic>
        <p:pic>
          <p:nvPicPr>
            <p:cNvPr id="15" name="object 15"/>
            <p:cNvPicPr/>
            <p:nvPr/>
          </p:nvPicPr>
          <p:blipFill>
            <a:blip r:embed="rId8" cstate="print"/>
            <a:stretch>
              <a:fillRect/>
            </a:stretch>
          </p:blipFill>
          <p:spPr>
            <a:xfrm>
              <a:off x="12348429" y="3665368"/>
              <a:ext cx="1150016" cy="1164572"/>
            </a:xfrm>
            <a:prstGeom prst="rect">
              <a:avLst/>
            </a:prstGeom>
          </p:spPr>
        </p:pic>
      </p:grpSp>
      <p:sp>
        <p:nvSpPr>
          <p:cNvPr id="16" name="object 16"/>
          <p:cNvSpPr txBox="1"/>
          <p:nvPr/>
        </p:nvSpPr>
        <p:spPr>
          <a:xfrm>
            <a:off x="12610172" y="4013983"/>
            <a:ext cx="1189990" cy="1058545"/>
          </a:xfrm>
          <a:prstGeom prst="rect">
            <a:avLst/>
          </a:prstGeom>
        </p:spPr>
        <p:txBody>
          <a:bodyPr vert="horz" wrap="square" lIns="0" tIns="23495" rIns="0" bIns="0" rtlCol="0">
            <a:spAutoFit/>
          </a:bodyPr>
          <a:lstStyle/>
          <a:p>
            <a:pPr marL="12700" marR="5080" algn="just">
              <a:lnSpc>
                <a:spcPct val="97100"/>
              </a:lnSpc>
              <a:spcBef>
                <a:spcPts val="185"/>
              </a:spcBef>
            </a:pPr>
            <a:r>
              <a:rPr sz="2300" b="1" spc="-30" dirty="0" err="1">
                <a:solidFill>
                  <a:srgbClr val="FFFFFF"/>
                </a:solidFill>
                <a:latin typeface="Microsoft YaHei"/>
                <a:cs typeface="Microsoft YaHei"/>
              </a:rPr>
              <a:t>浸沒液倉和電氣倉</a:t>
            </a:r>
            <a:r>
              <a:rPr sz="2300" b="1" spc="-45" dirty="0" err="1">
                <a:solidFill>
                  <a:srgbClr val="FFFFFF"/>
                </a:solidFill>
                <a:latin typeface="Microsoft YaHei"/>
                <a:cs typeface="Microsoft YaHei"/>
              </a:rPr>
              <a:t>隔離</a:t>
            </a:r>
            <a:endParaRPr sz="2300" dirty="0">
              <a:latin typeface="Microsoft YaHei"/>
              <a:cs typeface="Microsoft YaHei"/>
            </a:endParaRPr>
          </a:p>
        </p:txBody>
      </p:sp>
      <p:grpSp>
        <p:nvGrpSpPr>
          <p:cNvPr id="17" name="object 17"/>
          <p:cNvGrpSpPr/>
          <p:nvPr/>
        </p:nvGrpSpPr>
        <p:grpSpPr>
          <a:xfrm>
            <a:off x="1191167" y="806677"/>
            <a:ext cx="8589645" cy="1482725"/>
            <a:chOff x="1191167" y="806677"/>
            <a:chExt cx="8589645" cy="1482725"/>
          </a:xfrm>
        </p:grpSpPr>
        <p:pic>
          <p:nvPicPr>
            <p:cNvPr id="18" name="object 18"/>
            <p:cNvPicPr/>
            <p:nvPr/>
          </p:nvPicPr>
          <p:blipFill>
            <a:blip r:embed="rId9" cstate="print"/>
            <a:stretch>
              <a:fillRect/>
            </a:stretch>
          </p:blipFill>
          <p:spPr>
            <a:xfrm>
              <a:off x="1191167" y="1465086"/>
              <a:ext cx="8589476" cy="824268"/>
            </a:xfrm>
            <a:prstGeom prst="rect">
              <a:avLst/>
            </a:prstGeom>
          </p:spPr>
        </p:pic>
        <p:pic>
          <p:nvPicPr>
            <p:cNvPr id="19" name="object 19"/>
            <p:cNvPicPr/>
            <p:nvPr/>
          </p:nvPicPr>
          <p:blipFill>
            <a:blip r:embed="rId10" cstate="print"/>
            <a:stretch>
              <a:fillRect/>
            </a:stretch>
          </p:blipFill>
          <p:spPr>
            <a:xfrm>
              <a:off x="1196193" y="806677"/>
              <a:ext cx="8579424" cy="814216"/>
            </a:xfrm>
            <a:prstGeom prst="rect">
              <a:avLst/>
            </a:prstGeom>
          </p:spPr>
        </p:pic>
      </p:grpSp>
      <p:sp>
        <p:nvSpPr>
          <p:cNvPr id="20" name="object 20"/>
          <p:cNvSpPr txBox="1">
            <a:spLocks noGrp="1"/>
          </p:cNvSpPr>
          <p:nvPr>
            <p:ph type="title"/>
          </p:nvPr>
        </p:nvSpPr>
        <p:spPr>
          <a:xfrm>
            <a:off x="1239428" y="817598"/>
            <a:ext cx="8493125" cy="728345"/>
          </a:xfrm>
          <a:prstGeom prst="rect">
            <a:avLst/>
          </a:prstGeom>
          <a:solidFill>
            <a:srgbClr val="151618"/>
          </a:solidFill>
        </p:spPr>
        <p:txBody>
          <a:bodyPr vert="horz" wrap="square" lIns="0" tIns="45085" rIns="0" bIns="0" rtlCol="0">
            <a:spAutoFit/>
          </a:bodyPr>
          <a:lstStyle/>
          <a:p>
            <a:pPr marL="569595">
              <a:lnSpc>
                <a:spcPct val="100000"/>
              </a:lnSpc>
              <a:spcBef>
                <a:spcPts val="355"/>
              </a:spcBef>
            </a:pPr>
            <a:r>
              <a:rPr sz="3950" spc="695" dirty="0">
                <a:solidFill>
                  <a:srgbClr val="FFFFFF"/>
                </a:solidFill>
              </a:rPr>
              <a:t>產品核心技術： 全場景使用</a:t>
            </a:r>
            <a:endParaRPr sz="3950" dirty="0"/>
          </a:p>
        </p:txBody>
      </p:sp>
      <p:sp>
        <p:nvSpPr>
          <p:cNvPr id="25" name="object 25"/>
          <p:cNvSpPr txBox="1"/>
          <p:nvPr/>
        </p:nvSpPr>
        <p:spPr>
          <a:xfrm>
            <a:off x="1463828" y="2145139"/>
            <a:ext cx="15574644" cy="1131570"/>
          </a:xfrm>
          <a:prstGeom prst="rect">
            <a:avLst/>
          </a:prstGeom>
        </p:spPr>
        <p:txBody>
          <a:bodyPr vert="horz" wrap="square" lIns="0" tIns="11430" rIns="0" bIns="0" rtlCol="0">
            <a:spAutoFit/>
          </a:bodyPr>
          <a:lstStyle/>
          <a:p>
            <a:pPr marL="12700" marR="5080">
              <a:lnSpc>
                <a:spcPct val="100800"/>
              </a:lnSpc>
              <a:spcBef>
                <a:spcPts val="90"/>
              </a:spcBef>
            </a:pPr>
            <a:r>
              <a:rPr sz="2950" spc="114" dirty="0" err="1">
                <a:solidFill>
                  <a:srgbClr val="3B3838"/>
                </a:solidFill>
                <a:latin typeface="Microsoft YaHei"/>
                <a:cs typeface="Microsoft YaHei"/>
              </a:rPr>
              <a:t>全浸沒式儲能設備已通過</a:t>
            </a:r>
            <a:r>
              <a:rPr sz="3600" b="1" spc="110" dirty="0" err="1">
                <a:solidFill>
                  <a:srgbClr val="00882B"/>
                </a:solidFill>
                <a:latin typeface="Microsoft YaHei"/>
                <a:cs typeface="Microsoft YaHei"/>
              </a:rPr>
              <a:t>電科院整機型式試驗認證</a:t>
            </a:r>
            <a:r>
              <a:rPr sz="3600" b="1" spc="110" dirty="0">
                <a:solidFill>
                  <a:srgbClr val="00882B"/>
                </a:solidFill>
                <a:latin typeface="Microsoft YaHei"/>
                <a:cs typeface="Microsoft YaHei"/>
              </a:rPr>
              <a:t> </a:t>
            </a:r>
            <a:r>
              <a:rPr sz="2950" spc="114" dirty="0">
                <a:solidFill>
                  <a:srgbClr val="3B3838"/>
                </a:solidFill>
                <a:latin typeface="Microsoft YaHei"/>
                <a:cs typeface="Microsoft YaHei"/>
              </a:rPr>
              <a:t>，</a:t>
            </a:r>
            <a:r>
              <a:rPr sz="2950" spc="114" dirty="0" err="1">
                <a:solidFill>
                  <a:srgbClr val="3B3838"/>
                </a:solidFill>
                <a:latin typeface="Microsoft YaHei"/>
                <a:cs typeface="Microsoft YaHei"/>
              </a:rPr>
              <a:t>並率先通過應急管理部</a:t>
            </a:r>
            <a:r>
              <a:rPr sz="3600" b="1" spc="95" dirty="0" err="1">
                <a:solidFill>
                  <a:srgbClr val="00882B"/>
                </a:solidFill>
                <a:latin typeface="Microsoft YaHei"/>
                <a:cs typeface="Microsoft YaHei"/>
              </a:rPr>
              <a:t>天津消</a:t>
            </a:r>
            <a:r>
              <a:rPr sz="3600" b="1" spc="90" dirty="0" err="1">
                <a:solidFill>
                  <a:srgbClr val="00882B"/>
                </a:solidFill>
                <a:latin typeface="Microsoft YaHei"/>
                <a:cs typeface="Microsoft YaHei"/>
              </a:rPr>
              <a:t>防所熱安全驗證測試</a:t>
            </a:r>
            <a:r>
              <a:rPr sz="2950" spc="-50" dirty="0">
                <a:solidFill>
                  <a:srgbClr val="3B3838"/>
                </a:solidFill>
                <a:latin typeface="Microsoft YaHei"/>
                <a:cs typeface="Microsoft YaHei"/>
              </a:rPr>
              <a:t>。</a:t>
            </a:r>
            <a:endParaRPr sz="2950" dirty="0">
              <a:latin typeface="Microsoft YaHei"/>
              <a:cs typeface="Microsoft YaHei"/>
            </a:endParaRPr>
          </a:p>
        </p:txBody>
      </p:sp>
      <p:pic>
        <p:nvPicPr>
          <p:cNvPr id="27" name="圖片 26">
            <a:extLst>
              <a:ext uri="{FF2B5EF4-FFF2-40B4-BE49-F238E27FC236}">
                <a16:creationId xmlns:a16="http://schemas.microsoft.com/office/drawing/2014/main" id="{5F96BF67-7115-71FC-3D0E-F8B0EF82ACE7}"/>
              </a:ext>
            </a:extLst>
          </p:cNvPr>
          <p:cNvPicPr>
            <a:picLocks noChangeAspect="1"/>
          </p:cNvPicPr>
          <p:nvPr/>
        </p:nvPicPr>
        <p:blipFill>
          <a:blip r:embed="rId11">
            <a:extLst>
              <a:ext uri="{28A0092B-C50C-407E-A947-70E740481C1C}">
                <a14:useLocalDpi xmlns:a14="http://schemas.microsoft.com/office/drawing/2010/main" val="0"/>
              </a:ext>
            </a:extLst>
          </a:blip>
          <a:srcRect l="714" t="1607" r="-655" b="1251"/>
          <a:stretch/>
        </p:blipFill>
        <p:spPr>
          <a:xfrm>
            <a:off x="13326555" y="5684215"/>
            <a:ext cx="2362200" cy="4117010"/>
          </a:xfrm>
          <a:prstGeom prst="rect">
            <a:avLst/>
          </a:prstGeom>
        </p:spPr>
      </p:pic>
      <p:sp>
        <p:nvSpPr>
          <p:cNvPr id="28" name="文字方塊 27">
            <a:extLst>
              <a:ext uri="{FF2B5EF4-FFF2-40B4-BE49-F238E27FC236}">
                <a16:creationId xmlns:a16="http://schemas.microsoft.com/office/drawing/2014/main" id="{31B3B37A-A154-9C22-FB39-5E85AB46B924}"/>
              </a:ext>
            </a:extLst>
          </p:cNvPr>
          <p:cNvSpPr txBox="1"/>
          <p:nvPr/>
        </p:nvSpPr>
        <p:spPr>
          <a:xfrm>
            <a:off x="17258285" y="7254875"/>
            <a:ext cx="1448153" cy="712631"/>
          </a:xfrm>
          <a:prstGeom prst="rect">
            <a:avLst/>
          </a:prstGeom>
          <a:noFill/>
        </p:spPr>
        <p:txBody>
          <a:bodyPr wrap="none" rtlCol="0">
            <a:spAutoFit/>
          </a:bodyPr>
          <a:lstStyle/>
          <a:p>
            <a:pPr marL="12700" marR="5080" algn="just">
              <a:lnSpc>
                <a:spcPct val="97100"/>
              </a:lnSpc>
              <a:spcBef>
                <a:spcPts val="185"/>
              </a:spcBef>
            </a:pPr>
            <a:r>
              <a:rPr lang="en-US" altLang="zh-TW" sz="2300" b="1" spc="-30" dirty="0">
                <a:solidFill>
                  <a:srgbClr val="FFFFFF"/>
                </a:solidFill>
                <a:latin typeface="Microsoft YaHei"/>
              </a:rPr>
              <a:t>C4</a:t>
            </a:r>
            <a:r>
              <a:rPr lang="zh-TW" altLang="en-US" sz="2300" b="1" spc="-30" dirty="0">
                <a:solidFill>
                  <a:srgbClr val="FFFFFF"/>
                </a:solidFill>
                <a:latin typeface="Microsoft YaHei"/>
              </a:rPr>
              <a:t>級防腐</a:t>
            </a:r>
          </a:p>
          <a:p>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5"/>
                </a:lnTo>
                <a:lnTo>
                  <a:pt x="20104099" y="11308555"/>
                </a:lnTo>
                <a:lnTo>
                  <a:pt x="20104099" y="0"/>
                </a:lnTo>
                <a:close/>
              </a:path>
            </a:pathLst>
          </a:custGeom>
          <a:solidFill>
            <a:srgbClr val="FAFAFA"/>
          </a:solidFill>
        </p:spPr>
        <p:txBody>
          <a:bodyPr wrap="square" lIns="0" tIns="0" rIns="0" bIns="0" rtlCol="0"/>
          <a:lstStyle/>
          <a:p>
            <a:endParaRPr/>
          </a:p>
        </p:txBody>
      </p:sp>
      <p:grpSp>
        <p:nvGrpSpPr>
          <p:cNvPr id="3" name="object 3"/>
          <p:cNvGrpSpPr/>
          <p:nvPr/>
        </p:nvGrpSpPr>
        <p:grpSpPr>
          <a:xfrm>
            <a:off x="563463" y="864476"/>
            <a:ext cx="18977610" cy="9535160"/>
            <a:chOff x="563463" y="864476"/>
            <a:chExt cx="18977610" cy="9535160"/>
          </a:xfrm>
        </p:grpSpPr>
        <p:pic>
          <p:nvPicPr>
            <p:cNvPr id="4" name="object 4"/>
            <p:cNvPicPr/>
            <p:nvPr/>
          </p:nvPicPr>
          <p:blipFill>
            <a:blip r:embed="rId2" cstate="print"/>
            <a:stretch>
              <a:fillRect/>
            </a:stretch>
          </p:blipFill>
          <p:spPr>
            <a:xfrm>
              <a:off x="563463" y="2030426"/>
              <a:ext cx="18977170" cy="8369010"/>
            </a:xfrm>
            <a:prstGeom prst="rect">
              <a:avLst/>
            </a:prstGeom>
          </p:spPr>
        </p:pic>
        <p:pic>
          <p:nvPicPr>
            <p:cNvPr id="5" name="object 5"/>
            <p:cNvPicPr/>
            <p:nvPr/>
          </p:nvPicPr>
          <p:blipFill>
            <a:blip r:embed="rId3" cstate="print"/>
            <a:stretch>
              <a:fillRect/>
            </a:stretch>
          </p:blipFill>
          <p:spPr>
            <a:xfrm>
              <a:off x="603123" y="1522885"/>
              <a:ext cx="7360613" cy="826781"/>
            </a:xfrm>
            <a:prstGeom prst="rect">
              <a:avLst/>
            </a:prstGeom>
          </p:spPr>
        </p:pic>
        <p:pic>
          <p:nvPicPr>
            <p:cNvPr id="6" name="object 6"/>
            <p:cNvPicPr/>
            <p:nvPr/>
          </p:nvPicPr>
          <p:blipFill>
            <a:blip r:embed="rId4" cstate="print"/>
            <a:stretch>
              <a:fillRect/>
            </a:stretch>
          </p:blipFill>
          <p:spPr>
            <a:xfrm>
              <a:off x="608149" y="864476"/>
              <a:ext cx="7350561" cy="814216"/>
            </a:xfrm>
            <a:prstGeom prst="rect">
              <a:avLst/>
            </a:prstGeom>
          </p:spPr>
        </p:pic>
      </p:grpSp>
      <p:sp>
        <p:nvSpPr>
          <p:cNvPr id="7" name="object 7"/>
          <p:cNvSpPr txBox="1">
            <a:spLocks noGrp="1"/>
          </p:cNvSpPr>
          <p:nvPr>
            <p:ph type="title"/>
          </p:nvPr>
        </p:nvSpPr>
        <p:spPr>
          <a:xfrm>
            <a:off x="652158" y="875792"/>
            <a:ext cx="7264400" cy="728345"/>
          </a:xfrm>
          <a:prstGeom prst="rect">
            <a:avLst/>
          </a:prstGeom>
          <a:solidFill>
            <a:srgbClr val="151618"/>
          </a:solidFill>
        </p:spPr>
        <p:txBody>
          <a:bodyPr vert="horz" wrap="square" lIns="0" tIns="41910" rIns="0" bIns="0" rtlCol="0">
            <a:spAutoFit/>
          </a:bodyPr>
          <a:lstStyle/>
          <a:p>
            <a:pPr algn="ctr">
              <a:lnSpc>
                <a:spcPct val="100000"/>
              </a:lnSpc>
              <a:spcBef>
                <a:spcPts val="330"/>
              </a:spcBef>
            </a:pPr>
            <a:r>
              <a:rPr sz="3950" spc="660" dirty="0">
                <a:solidFill>
                  <a:srgbClr val="FFFFFF"/>
                </a:solidFill>
              </a:rPr>
              <a:t>產品型號和產品參數</a:t>
            </a:r>
            <a:endParaRPr sz="3950" dirty="0"/>
          </a:p>
        </p:txBody>
      </p:sp>
      <p:sp>
        <p:nvSpPr>
          <p:cNvPr id="8" name="object 8"/>
          <p:cNvSpPr txBox="1"/>
          <p:nvPr/>
        </p:nvSpPr>
        <p:spPr>
          <a:xfrm>
            <a:off x="13100050" y="6797675"/>
            <a:ext cx="1676400" cy="367408"/>
          </a:xfrm>
          <a:prstGeom prst="rect">
            <a:avLst/>
          </a:prstGeom>
        </p:spPr>
        <p:txBody>
          <a:bodyPr vert="horz" wrap="square" lIns="0" tIns="13335" rIns="0" bIns="0" rtlCol="0">
            <a:spAutoFit/>
          </a:bodyPr>
          <a:lstStyle/>
          <a:p>
            <a:pPr marL="12700">
              <a:lnSpc>
                <a:spcPct val="100000"/>
              </a:lnSpc>
              <a:spcBef>
                <a:spcPts val="105"/>
              </a:spcBef>
            </a:pPr>
            <a:r>
              <a:rPr lang="zh-TW" altLang="en-US" sz="2300" b="1" dirty="0">
                <a:solidFill>
                  <a:srgbClr val="151618"/>
                </a:solidFill>
                <a:latin typeface="Century Gothic"/>
                <a:cs typeface="Century Gothic"/>
              </a:rPr>
              <a:t>電池組</a:t>
            </a:r>
            <a:r>
              <a:rPr sz="2300" b="1" spc="-20" dirty="0">
                <a:solidFill>
                  <a:srgbClr val="151618"/>
                </a:solidFill>
                <a:latin typeface="Century Gothic"/>
                <a:cs typeface="Century Gothic"/>
              </a:rPr>
              <a:t>IP67</a:t>
            </a:r>
            <a:endParaRPr sz="2300" b="1" dirty="0">
              <a:latin typeface="Century Gothic"/>
              <a:cs typeface="Century Gothic"/>
            </a:endParaRPr>
          </a:p>
        </p:txBody>
      </p:sp>
      <p:sp>
        <p:nvSpPr>
          <p:cNvPr id="9" name="object 8">
            <a:extLst>
              <a:ext uri="{FF2B5EF4-FFF2-40B4-BE49-F238E27FC236}">
                <a16:creationId xmlns:a16="http://schemas.microsoft.com/office/drawing/2014/main" id="{F5E32F72-FEB5-0B0D-468D-5C70381D535F}"/>
              </a:ext>
            </a:extLst>
          </p:cNvPr>
          <p:cNvSpPr txBox="1"/>
          <p:nvPr/>
        </p:nvSpPr>
        <p:spPr>
          <a:xfrm>
            <a:off x="11880850" y="9845675"/>
            <a:ext cx="1676400" cy="367408"/>
          </a:xfrm>
          <a:prstGeom prst="rect">
            <a:avLst/>
          </a:prstGeom>
          <a:solidFill>
            <a:schemeClr val="bg1"/>
          </a:solidFill>
        </p:spPr>
        <p:txBody>
          <a:bodyPr vert="horz" wrap="square" lIns="0" tIns="13335" rIns="0" bIns="0" rtlCol="0">
            <a:spAutoFit/>
          </a:bodyPr>
          <a:lstStyle/>
          <a:p>
            <a:pPr marL="12700" algn="ctr">
              <a:lnSpc>
                <a:spcPct val="100000"/>
              </a:lnSpc>
              <a:spcBef>
                <a:spcPts val="105"/>
              </a:spcBef>
            </a:pPr>
            <a:r>
              <a:rPr lang="en-US" altLang="zh-TW" sz="2300" b="1" dirty="0">
                <a:solidFill>
                  <a:srgbClr val="151618"/>
                </a:solidFill>
                <a:latin typeface="Century Gothic"/>
                <a:cs typeface="Century Gothic"/>
              </a:rPr>
              <a:t>15</a:t>
            </a:r>
            <a:r>
              <a:rPr lang="zh-TW" altLang="en-US" sz="2300" b="1" dirty="0">
                <a:solidFill>
                  <a:srgbClr val="151618"/>
                </a:solidFill>
                <a:latin typeface="Century Gothic"/>
                <a:cs typeface="Century Gothic"/>
              </a:rPr>
              <a:t>年</a:t>
            </a:r>
            <a:endParaRPr sz="2300" b="1" dirty="0">
              <a:latin typeface="Century Gothic"/>
              <a:cs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E613C82-30F6-0DD9-48CB-997DBA9DC3B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2D361D3-9A32-E714-4ABC-910627A78763}"/>
              </a:ext>
            </a:extLst>
          </p:cNvPr>
          <p:cNvSpPr/>
          <p:nvPr/>
        </p:nvSpPr>
        <p:spPr>
          <a:xfrm>
            <a:off x="0" y="0"/>
            <a:ext cx="20104100" cy="11308715"/>
          </a:xfrm>
          <a:custGeom>
            <a:avLst/>
            <a:gdLst/>
            <a:ahLst/>
            <a:cxnLst/>
            <a:rect l="l" t="t" r="r" b="b"/>
            <a:pathLst>
              <a:path w="20104100" h="11308715">
                <a:moveTo>
                  <a:pt x="20104099" y="0"/>
                </a:moveTo>
                <a:lnTo>
                  <a:pt x="0" y="0"/>
                </a:lnTo>
                <a:lnTo>
                  <a:pt x="0" y="11308555"/>
                </a:lnTo>
                <a:lnTo>
                  <a:pt x="20104099" y="11308555"/>
                </a:lnTo>
                <a:lnTo>
                  <a:pt x="20104099" y="0"/>
                </a:lnTo>
                <a:close/>
              </a:path>
            </a:pathLst>
          </a:custGeom>
          <a:solidFill>
            <a:srgbClr val="FAFAFA"/>
          </a:solidFill>
        </p:spPr>
        <p:txBody>
          <a:bodyPr wrap="square" lIns="0" tIns="0" rIns="0" bIns="0" rtlCol="0"/>
          <a:lstStyle/>
          <a:p>
            <a:endParaRPr dirty="0"/>
          </a:p>
        </p:txBody>
      </p:sp>
      <p:sp>
        <p:nvSpPr>
          <p:cNvPr id="7" name="object 7">
            <a:extLst>
              <a:ext uri="{FF2B5EF4-FFF2-40B4-BE49-F238E27FC236}">
                <a16:creationId xmlns:a16="http://schemas.microsoft.com/office/drawing/2014/main" id="{6ECEA38D-C58F-4797-B2A9-50594DEE3C32}"/>
              </a:ext>
            </a:extLst>
          </p:cNvPr>
          <p:cNvSpPr txBox="1">
            <a:spLocks noGrp="1"/>
          </p:cNvSpPr>
          <p:nvPr>
            <p:ph type="title"/>
          </p:nvPr>
        </p:nvSpPr>
        <p:spPr>
          <a:xfrm>
            <a:off x="652158" y="875792"/>
            <a:ext cx="7264400" cy="650178"/>
          </a:xfrm>
          <a:prstGeom prst="rect">
            <a:avLst/>
          </a:prstGeom>
          <a:solidFill>
            <a:srgbClr val="151618"/>
          </a:solidFill>
        </p:spPr>
        <p:txBody>
          <a:bodyPr vert="horz" wrap="square" lIns="0" tIns="41910" rIns="0" bIns="0" rtlCol="0">
            <a:spAutoFit/>
          </a:bodyPr>
          <a:lstStyle/>
          <a:p>
            <a:pPr algn="ctr">
              <a:lnSpc>
                <a:spcPct val="100000"/>
              </a:lnSpc>
              <a:spcBef>
                <a:spcPts val="330"/>
              </a:spcBef>
            </a:pPr>
            <a:r>
              <a:rPr lang="zh-TW" altLang="en-US" sz="3950" spc="660" dirty="0">
                <a:solidFill>
                  <a:srgbClr val="FFFFFF"/>
                </a:solidFill>
                <a:latin typeface="Microsoft YaHei" panose="020B0503020204020204" pitchFamily="34" charset="-122"/>
                <a:ea typeface="Microsoft YaHei" panose="020B0503020204020204" pitchFamily="34" charset="-122"/>
              </a:rPr>
              <a:t>同級產品比較</a:t>
            </a:r>
            <a:endParaRPr lang="zh-TW" altLang="en-US" sz="3950" dirty="0">
              <a:latin typeface="Microsoft YaHei" panose="020B0503020204020204" pitchFamily="34" charset="-122"/>
              <a:ea typeface="Microsoft YaHei" panose="020B0503020204020204" pitchFamily="34" charset="-122"/>
            </a:endParaRPr>
          </a:p>
        </p:txBody>
      </p:sp>
      <p:graphicFrame>
        <p:nvGraphicFramePr>
          <p:cNvPr id="9" name="表格 8">
            <a:extLst>
              <a:ext uri="{FF2B5EF4-FFF2-40B4-BE49-F238E27FC236}">
                <a16:creationId xmlns:a16="http://schemas.microsoft.com/office/drawing/2014/main" id="{DF4FFEDF-4800-7D40-B21D-A2A3F372F1C7}"/>
              </a:ext>
            </a:extLst>
          </p:cNvPr>
          <p:cNvGraphicFramePr>
            <a:graphicFrameLocks noGrp="1"/>
          </p:cNvGraphicFramePr>
          <p:nvPr>
            <p:extLst>
              <p:ext uri="{D42A27DB-BD31-4B8C-83A1-F6EECF244321}">
                <p14:modId xmlns:p14="http://schemas.microsoft.com/office/powerpoint/2010/main" val="1187836666"/>
              </p:ext>
            </p:extLst>
          </p:nvPr>
        </p:nvGraphicFramePr>
        <p:xfrm>
          <a:off x="1624409" y="1616075"/>
          <a:ext cx="16855281" cy="9110652"/>
        </p:xfrm>
        <a:graphic>
          <a:graphicData uri="http://schemas.openxmlformats.org/drawingml/2006/table">
            <a:tbl>
              <a:tblPr firstRow="1" bandRow="1">
                <a:tableStyleId>{F5AB1C69-6EDB-4FF4-983F-18BD219EF322}</a:tableStyleId>
              </a:tblPr>
              <a:tblGrid>
                <a:gridCol w="2215565">
                  <a:extLst>
                    <a:ext uri="{9D8B030D-6E8A-4147-A177-3AD203B41FA5}">
                      <a16:colId xmlns:a16="http://schemas.microsoft.com/office/drawing/2014/main" val="20000"/>
                    </a:ext>
                  </a:extLst>
                </a:gridCol>
                <a:gridCol w="3070210">
                  <a:extLst>
                    <a:ext uri="{9D8B030D-6E8A-4147-A177-3AD203B41FA5}">
                      <a16:colId xmlns:a16="http://schemas.microsoft.com/office/drawing/2014/main" val="20001"/>
                    </a:ext>
                  </a:extLst>
                </a:gridCol>
                <a:gridCol w="2854894">
                  <a:extLst>
                    <a:ext uri="{9D8B030D-6E8A-4147-A177-3AD203B41FA5}">
                      <a16:colId xmlns:a16="http://schemas.microsoft.com/office/drawing/2014/main" val="20002"/>
                    </a:ext>
                  </a:extLst>
                </a:gridCol>
                <a:gridCol w="2636980">
                  <a:extLst>
                    <a:ext uri="{9D8B030D-6E8A-4147-A177-3AD203B41FA5}">
                      <a16:colId xmlns:a16="http://schemas.microsoft.com/office/drawing/2014/main" val="20003"/>
                    </a:ext>
                  </a:extLst>
                </a:gridCol>
                <a:gridCol w="2950213">
                  <a:extLst>
                    <a:ext uri="{9D8B030D-6E8A-4147-A177-3AD203B41FA5}">
                      <a16:colId xmlns:a16="http://schemas.microsoft.com/office/drawing/2014/main" val="20004"/>
                    </a:ext>
                  </a:extLst>
                </a:gridCol>
                <a:gridCol w="3127419">
                  <a:extLst>
                    <a:ext uri="{9D8B030D-6E8A-4147-A177-3AD203B41FA5}">
                      <a16:colId xmlns:a16="http://schemas.microsoft.com/office/drawing/2014/main" val="20005"/>
                    </a:ext>
                  </a:extLst>
                </a:gridCol>
              </a:tblGrid>
              <a:tr h="645058">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600" dirty="0">
                          <a:latin typeface="微軟正黑體" panose="020B0604030504040204" pitchFamily="34" charset="-120"/>
                          <a:ea typeface="微軟正黑體" panose="020B0604030504040204" pitchFamily="34" charset="-120"/>
                        </a:rPr>
                        <a:t>品牌</a:t>
                      </a:r>
                    </a:p>
                  </a:txBody>
                  <a:tcPr marL="78921" marR="78921" marT="39461" marB="39461" anchor="ctr">
                    <a:solidFill>
                      <a:srgbClr val="5FAE2D"/>
                    </a:solidFill>
                  </a:tcPr>
                </a:tc>
                <a:tc>
                  <a:txBody>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泰暘綠能</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ctr"/>
                      <a:r>
                        <a:rPr lang="en-US"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穩壓後並聯升壓</a:t>
                      </a:r>
                      <a:r>
                        <a:rPr lang="en-US"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600" b="1" dirty="0">
                        <a:solidFill>
                          <a:schemeClr val="bg1"/>
                        </a:solidFill>
                        <a:latin typeface="微軟正黑體" panose="020B0604030504040204" pitchFamily="34" charset="-120"/>
                        <a:ea typeface="微軟正黑體" panose="020B0604030504040204" pitchFamily="34" charset="-120"/>
                      </a:endParaRPr>
                    </a:p>
                  </a:txBody>
                  <a:tcPr marL="78921" marR="78921" marT="39461" marB="39461" anchor="ctr">
                    <a:solidFill>
                      <a:schemeClr val="accent6">
                        <a:lumMod val="50000"/>
                      </a:schemeClr>
                    </a:solidFill>
                  </a:tcPr>
                </a:tc>
                <a:tc>
                  <a:txBody>
                    <a:bodyPr/>
                    <a:lstStyle/>
                    <a:p>
                      <a:pPr algn="ctr"/>
                      <a:r>
                        <a:rPr lang="zh-TW" altLang="en-US" sz="1600" b="0" dirty="0">
                          <a:latin typeface="微軟正黑體" panose="020B0604030504040204" pitchFamily="34" charset="-120"/>
                          <a:ea typeface="微軟正黑體" panose="020B0604030504040204" pitchFamily="34" charset="-120"/>
                        </a:rPr>
                        <a:t>寧德時代</a:t>
                      </a:r>
                      <a:endParaRPr lang="en-US" altLang="zh-TW" sz="1600" b="0" dirty="0">
                        <a:latin typeface="微軟正黑體" panose="020B0604030504040204" pitchFamily="34" charset="-120"/>
                        <a:ea typeface="微軟正黑體" panose="020B0604030504040204" pitchFamily="34" charset="-120"/>
                      </a:endParaRPr>
                    </a:p>
                    <a:p>
                      <a:pPr algn="ctr"/>
                      <a:r>
                        <a:rPr lang="en-US" altLang="zh-TW" sz="1600" b="0" dirty="0">
                          <a:latin typeface="微軟正黑體" panose="020B0604030504040204" pitchFamily="34" charset="-120"/>
                          <a:ea typeface="微軟正黑體" panose="020B0604030504040204" pitchFamily="34" charset="-120"/>
                        </a:rPr>
                        <a:t>(</a:t>
                      </a:r>
                      <a:r>
                        <a:rPr lang="zh-TW" altLang="en-US" sz="1600" b="0" dirty="0">
                          <a:latin typeface="微軟正黑體" panose="020B0604030504040204" pitchFamily="34" charset="-120"/>
                          <a:ea typeface="微軟正黑體" panose="020B0604030504040204" pitchFamily="34" charset="-120"/>
                        </a:rPr>
                        <a:t>直接串聯</a:t>
                      </a:r>
                      <a:r>
                        <a:rPr lang="en-US" altLang="zh-TW" sz="1600" b="0" dirty="0">
                          <a:latin typeface="微軟正黑體" panose="020B0604030504040204" pitchFamily="34" charset="-120"/>
                          <a:ea typeface="微軟正黑體" panose="020B0604030504040204" pitchFamily="34" charset="-120"/>
                        </a:rPr>
                        <a:t>)</a:t>
                      </a:r>
                      <a:endParaRPr lang="zh-TW" altLang="en-US" sz="1600" b="0" dirty="0">
                        <a:latin typeface="微軟正黑體" panose="020B0604030504040204" pitchFamily="34" charset="-120"/>
                        <a:ea typeface="微軟正黑體" panose="020B0604030504040204" pitchFamily="34" charset="-120"/>
                      </a:endParaRPr>
                    </a:p>
                  </a:txBody>
                  <a:tcPr marL="78921" marR="78921" marT="39461" marB="39461" anchor="ctr">
                    <a:solidFill>
                      <a:srgbClr val="5FAE2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600" b="0" dirty="0">
                          <a:latin typeface="微軟正黑體" panose="020B0604030504040204" pitchFamily="34" charset="-120"/>
                          <a:ea typeface="微軟正黑體" panose="020B0604030504040204" pitchFamily="34" charset="-120"/>
                        </a:rPr>
                        <a:t>華為</a:t>
                      </a:r>
                      <a:r>
                        <a:rPr lang="en-US" altLang="zh-TW" sz="1600" b="0" dirty="0">
                          <a:latin typeface="微軟正黑體" panose="020B0604030504040204" pitchFamily="34" charset="-120"/>
                          <a:ea typeface="微軟正黑體" panose="020B0604030504040204" pitchFamily="34" charset="-120"/>
                        </a:rPr>
                        <a:t>(</a:t>
                      </a:r>
                      <a:r>
                        <a:rPr lang="zh-TW" altLang="en-US" sz="1600" b="0" dirty="0">
                          <a:latin typeface="微軟正黑體" panose="020B0604030504040204" pitchFamily="34" charset="-120"/>
                          <a:ea typeface="微軟正黑體" panose="020B0604030504040204" pitchFamily="34" charset="-120"/>
                        </a:rPr>
                        <a:t>直接串聯</a:t>
                      </a:r>
                      <a:r>
                        <a:rPr lang="en-US" altLang="zh-TW" sz="1600" b="0" dirty="0">
                          <a:latin typeface="微軟正黑體" panose="020B0604030504040204" pitchFamily="34" charset="-120"/>
                          <a:ea typeface="微軟正黑體" panose="020B0604030504040204" pitchFamily="34" charset="-120"/>
                        </a:rPr>
                        <a:t>)</a:t>
                      </a:r>
                      <a:endParaRPr lang="zh-TW" altLang="en-US" sz="1600" b="0" dirty="0">
                        <a:latin typeface="微軟正黑體" panose="020B0604030504040204" pitchFamily="34" charset="-120"/>
                        <a:ea typeface="微軟正黑體" panose="020B0604030504040204" pitchFamily="34" charset="-120"/>
                      </a:endParaRPr>
                    </a:p>
                  </a:txBody>
                  <a:tcPr marL="78921" marR="78921" marT="39461" marB="39461" anchor="ctr">
                    <a:solidFill>
                      <a:srgbClr val="5FAE2D"/>
                    </a:solidFill>
                  </a:tcPr>
                </a:tc>
                <a:tc hMerge="1">
                  <a:txBody>
                    <a:bodyPr/>
                    <a:lstStyle/>
                    <a:p>
                      <a:endParaRPr lang="zh-TW"/>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600" b="0" dirty="0">
                          <a:latin typeface="微軟正黑體" panose="020B0604030504040204" pitchFamily="34" charset="-120"/>
                          <a:ea typeface="微軟正黑體" panose="020B0604030504040204" pitchFamily="34" charset="-120"/>
                        </a:rPr>
                        <a:t>台達</a:t>
                      </a:r>
                      <a:r>
                        <a:rPr lang="en-US" altLang="zh-TW" sz="1600" b="0" dirty="0">
                          <a:latin typeface="微軟正黑體" panose="020B0604030504040204" pitchFamily="34" charset="-120"/>
                          <a:ea typeface="微軟正黑體" panose="020B0604030504040204" pitchFamily="34" charset="-120"/>
                        </a:rPr>
                        <a:t>(</a:t>
                      </a:r>
                      <a:r>
                        <a:rPr lang="zh-TW" altLang="en-US" sz="1600" b="0" dirty="0">
                          <a:latin typeface="微軟正黑體" panose="020B0604030504040204" pitchFamily="34" charset="-120"/>
                          <a:ea typeface="微軟正黑體" panose="020B0604030504040204" pitchFamily="34" charset="-120"/>
                        </a:rPr>
                        <a:t>直接串聯</a:t>
                      </a:r>
                      <a:r>
                        <a:rPr lang="en-US" altLang="zh-TW" sz="1600" b="0" dirty="0">
                          <a:latin typeface="微軟正黑體" panose="020B0604030504040204" pitchFamily="34" charset="-120"/>
                          <a:ea typeface="微軟正黑體" panose="020B0604030504040204" pitchFamily="34" charset="-120"/>
                        </a:rPr>
                        <a:t>)</a:t>
                      </a:r>
                      <a:endParaRPr lang="zh-TW" altLang="en-US" sz="1600" b="0" dirty="0">
                        <a:latin typeface="微軟正黑體" panose="020B0604030504040204" pitchFamily="34" charset="-120"/>
                        <a:ea typeface="微軟正黑體" panose="020B0604030504040204" pitchFamily="34" charset="-120"/>
                      </a:endParaRPr>
                    </a:p>
                  </a:txBody>
                  <a:tcPr marL="78921" marR="78921" marT="39461" marB="39461" anchor="ctr">
                    <a:solidFill>
                      <a:srgbClr val="5FAE2D"/>
                    </a:solidFill>
                  </a:tcPr>
                </a:tc>
                <a:extLst>
                  <a:ext uri="{0D108BD9-81ED-4DB2-BD59-A6C34878D82A}">
                    <a16:rowId xmlns:a16="http://schemas.microsoft.com/office/drawing/2014/main" val="10000"/>
                  </a:ext>
                </a:extLst>
              </a:tr>
              <a:tr h="645058">
                <a:tc>
                  <a:txBody>
                    <a:bodyPr/>
                    <a:lstStyle/>
                    <a:p>
                      <a:pPr algn="ctr"/>
                      <a:r>
                        <a:rPr lang="zh-TW" altLang="en-US" sz="1600" dirty="0">
                          <a:latin typeface="微軟正黑體" panose="020B0604030504040204" pitchFamily="34" charset="-120"/>
                          <a:ea typeface="微軟正黑體" panose="020B0604030504040204" pitchFamily="34" charset="-120"/>
                        </a:rPr>
                        <a:t>標稱能量</a:t>
                      </a:r>
                    </a:p>
                  </a:txBody>
                  <a:tcPr marL="78921" marR="78921" marT="39461" marB="39461" anchor="ctr">
                    <a:solidFill>
                      <a:schemeClr val="accent6">
                        <a:lumMod val="20000"/>
                        <a:lumOff val="80000"/>
                      </a:schemeClr>
                    </a:solidFill>
                  </a:tcPr>
                </a:tc>
                <a:tc>
                  <a:txBody>
                    <a:bodyPr/>
                    <a:lstStyle/>
                    <a:p>
                      <a:pPr algn="ct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422kWh</a:t>
                      </a:r>
                      <a:endParaRPr lang="zh-TW" altLang="en-US" sz="1600" b="1" dirty="0">
                        <a:solidFill>
                          <a:schemeClr val="accent6">
                            <a:lumMod val="50000"/>
                          </a:schemeClr>
                        </a:solidFill>
                        <a:latin typeface="微軟正黑體" panose="020B0604030504040204" pitchFamily="34" charset="-120"/>
                        <a:ea typeface="微軟正黑體" panose="020B0604030504040204" pitchFamily="34" charset="-120"/>
                      </a:endParaRPr>
                    </a:p>
                  </a:txBody>
                  <a:tcPr marL="78921" marR="78921" marT="39461" marB="39461" anchor="ctr">
                    <a:solidFill>
                      <a:schemeClr val="accent6">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40.96 kWh</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40.96 kWh</a:t>
                      </a:r>
                    </a:p>
                  </a:txBody>
                  <a:tcPr marL="78921" marR="78921" marT="39461" marB="39461" anchor="ctr"/>
                </a:tc>
                <a:tc>
                  <a:txBody>
                    <a:bodyPr/>
                    <a:lstStyle/>
                    <a:p>
                      <a:pPr algn="ctr"/>
                      <a:r>
                        <a:rPr lang="pl-PL" altLang="zh-TW" sz="1600" dirty="0">
                          <a:latin typeface="微軟正黑體" panose="020B0604030504040204" pitchFamily="34" charset="-120"/>
                          <a:ea typeface="微軟正黑體" panose="020B0604030504040204" pitchFamily="34" charset="-120"/>
                        </a:rPr>
                        <a:t>7+7: 72.6 kWh;</a:t>
                      </a:r>
                      <a:endParaRPr lang="en-US" altLang="zh-TW" sz="1600" dirty="0">
                        <a:latin typeface="微軟正黑體" panose="020B0604030504040204" pitchFamily="34" charset="-120"/>
                        <a:ea typeface="微軟正黑體" panose="020B0604030504040204" pitchFamily="34" charset="-120"/>
                      </a:endParaRPr>
                    </a:p>
                    <a:p>
                      <a:pPr algn="ctr"/>
                      <a:r>
                        <a:rPr lang="pl-PL" altLang="zh-TW" sz="1600" dirty="0">
                          <a:latin typeface="微軟正黑體" panose="020B0604030504040204" pitchFamily="34" charset="-120"/>
                          <a:ea typeface="微軟正黑體" panose="020B0604030504040204" pitchFamily="34" charset="-120"/>
                        </a:rPr>
                        <a:t> 7+0: 36.3 kWh</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UZR240: 62.1 kWh; </a:t>
                      </a:r>
                    </a:p>
                    <a:p>
                      <a:pPr algn="ctr"/>
                      <a:r>
                        <a:rPr lang="en-US" altLang="zh-TW" sz="1600" dirty="0">
                          <a:latin typeface="微軟正黑體" panose="020B0604030504040204" pitchFamily="34" charset="-120"/>
                          <a:ea typeface="微軟正黑體" panose="020B0604030504040204" pitchFamily="34" charset="-120"/>
                        </a:rPr>
                        <a:t>UZR120: 31 kWh</a:t>
                      </a:r>
                    </a:p>
                  </a:txBody>
                  <a:tcPr marL="78921" marR="78921" marT="39461" marB="39461" anchor="ctr"/>
                </a:tc>
                <a:extLst>
                  <a:ext uri="{0D108BD9-81ED-4DB2-BD59-A6C34878D82A}">
                    <a16:rowId xmlns:a16="http://schemas.microsoft.com/office/drawing/2014/main" val="10001"/>
                  </a:ext>
                </a:extLst>
              </a:tr>
              <a:tr h="515387">
                <a:tc>
                  <a:txBody>
                    <a:bodyPr/>
                    <a:lstStyle/>
                    <a:p>
                      <a:pPr algn="ctr"/>
                      <a:r>
                        <a:rPr lang="zh-TW" altLang="en-US" sz="1600" dirty="0">
                          <a:latin typeface="微軟正黑體" panose="020B0604030504040204" pitchFamily="34" charset="-120"/>
                          <a:ea typeface="微軟正黑體" panose="020B0604030504040204" pitchFamily="34" charset="-120"/>
                        </a:rPr>
                        <a:t>標稱容量</a:t>
                      </a:r>
                    </a:p>
                  </a:txBody>
                  <a:tcPr marL="78921" marR="78921" marT="39461" marB="39461" anchor="ctr">
                    <a:solidFill>
                      <a:schemeClr val="accent6">
                        <a:lumMod val="20000"/>
                        <a:lumOff val="80000"/>
                      </a:schemeClr>
                    </a:solidFill>
                  </a:tcPr>
                </a:tc>
                <a:tc>
                  <a:txBody>
                    <a:bodyPr/>
                    <a:lstStyle/>
                    <a:p>
                      <a:pPr algn="ct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314AH</a:t>
                      </a:r>
                      <a:endParaRPr lang="zh-TW" altLang="en-US" sz="1600" b="1" dirty="0">
                        <a:solidFill>
                          <a:schemeClr val="accent6">
                            <a:lumMod val="50000"/>
                          </a:schemeClr>
                        </a:solidFill>
                        <a:latin typeface="微軟正黑體" panose="020B0604030504040204" pitchFamily="34" charset="-120"/>
                        <a:ea typeface="微軟正黑體" panose="020B0604030504040204" pitchFamily="34" charset="-120"/>
                      </a:endParaRPr>
                    </a:p>
                  </a:txBody>
                  <a:tcPr marL="78921" marR="78921" marT="39461" marB="39461" anchor="ctr">
                    <a:solidFill>
                      <a:schemeClr val="accent6">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80 AH</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80 AH</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7+7: 162 AH; 7+0: 81 AH</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60AH</a:t>
                      </a:r>
                    </a:p>
                  </a:txBody>
                  <a:tcPr marL="78921" marR="78921" marT="39461" marB="39461" anchor="ctr"/>
                </a:tc>
                <a:extLst>
                  <a:ext uri="{0D108BD9-81ED-4DB2-BD59-A6C34878D82A}">
                    <a16:rowId xmlns:a16="http://schemas.microsoft.com/office/drawing/2014/main" val="10002"/>
                  </a:ext>
                </a:extLst>
              </a:tr>
              <a:tr h="1033924">
                <a:tc>
                  <a:txBody>
                    <a:bodyPr/>
                    <a:lstStyle/>
                    <a:p>
                      <a:pPr algn="ctr"/>
                      <a:r>
                        <a:rPr lang="zh-TW" altLang="en-US" sz="1600" dirty="0">
                          <a:latin typeface="微軟正黑體" panose="020B0604030504040204" pitchFamily="34" charset="-120"/>
                          <a:ea typeface="微軟正黑體" panose="020B0604030504040204" pitchFamily="34" charset="-120"/>
                        </a:rPr>
                        <a:t>尺寸</a:t>
                      </a:r>
                      <a:endParaRPr lang="en-US" altLang="zh-TW" sz="1600" dirty="0">
                        <a:latin typeface="微軟正黑體" panose="020B0604030504040204" pitchFamily="34" charset="-120"/>
                        <a:ea typeface="微軟正黑體" panose="020B0604030504040204" pitchFamily="34" charset="-120"/>
                      </a:endParaRPr>
                    </a:p>
                    <a:p>
                      <a:pPr algn="ctr"/>
                      <a:r>
                        <a:rPr lang="en-US" altLang="zh-TW" sz="1600" dirty="0">
                          <a:latin typeface="微軟正黑體" panose="020B0604030504040204" pitchFamily="34" charset="-120"/>
                          <a:ea typeface="微軟正黑體" panose="020B0604030504040204" pitchFamily="34" charset="-120"/>
                        </a:rPr>
                        <a:t>(</a:t>
                      </a:r>
                      <a:r>
                        <a:rPr lang="pl-PL" altLang="zh-TW" sz="1600" dirty="0">
                          <a:latin typeface="微軟正黑體" panose="020B0604030504040204" pitchFamily="34" charset="-120"/>
                          <a:ea typeface="微軟正黑體" panose="020B0604030504040204" pitchFamily="34" charset="-120"/>
                        </a:rPr>
                        <a:t>W x D </a:t>
                      </a:r>
                      <a:r>
                        <a:rPr lang="en-US" altLang="zh-TW" sz="1600" dirty="0">
                          <a:latin typeface="微軟正黑體" panose="020B0604030504040204" pitchFamily="34" charset="-120"/>
                          <a:ea typeface="微軟正黑體" panose="020B0604030504040204" pitchFamily="34" charset="-120"/>
                        </a:rPr>
                        <a:t>x</a:t>
                      </a:r>
                      <a:r>
                        <a:rPr lang="pl-PL" altLang="zh-TW" sz="1600" dirty="0">
                          <a:latin typeface="微軟正黑體" panose="020B0604030504040204" pitchFamily="34" charset="-120"/>
                          <a:ea typeface="微軟正黑體" panose="020B0604030504040204" pitchFamily="34" charset="-120"/>
                        </a:rPr>
                        <a:t> H</a:t>
                      </a:r>
                      <a:r>
                        <a:rPr lang="zh-TW" altLang="en-US" sz="1600" dirty="0">
                          <a:latin typeface="微軟正黑體" panose="020B0604030504040204" pitchFamily="34" charset="-120"/>
                          <a:ea typeface="微軟正黑體" panose="020B0604030504040204" pitchFamily="34" charset="-120"/>
                        </a:rPr>
                        <a:t>；</a:t>
                      </a:r>
                      <a:r>
                        <a:rPr lang="pl-PL" altLang="zh-TW" sz="1600" dirty="0">
                          <a:latin typeface="微軟正黑體" panose="020B0604030504040204" pitchFamily="34" charset="-120"/>
                          <a:ea typeface="微軟正黑體" panose="020B0604030504040204" pitchFamily="34" charset="-120"/>
                        </a:rPr>
                        <a:t>mm</a:t>
                      </a:r>
                      <a:r>
                        <a:rPr lang="en-US" altLang="zh-TW" sz="1600" dirty="0">
                          <a:latin typeface="微軟正黑體" panose="020B0604030504040204" pitchFamily="34" charset="-120"/>
                          <a:ea typeface="微軟正黑體" panose="020B0604030504040204" pitchFamily="34" charset="-120"/>
                        </a:rPr>
                        <a:t>)</a:t>
                      </a:r>
                      <a:r>
                        <a:rPr lang="pl-PL" altLang="zh-TW" sz="1600" dirty="0">
                          <a:latin typeface="微軟正黑體" panose="020B0604030504040204" pitchFamily="34" charset="-120"/>
                          <a:ea typeface="微軟正黑體" panose="020B0604030504040204" pitchFamily="34" charset="-120"/>
                        </a:rPr>
                        <a:t> </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solidFill>
                      <a:schemeClr val="accent6">
                        <a:lumMod val="20000"/>
                        <a:lumOff val="80000"/>
                      </a:schemeClr>
                    </a:solidFill>
                  </a:tcPr>
                </a:tc>
                <a:tc>
                  <a:txBody>
                    <a:bodyPr/>
                    <a:lstStyle/>
                    <a:p>
                      <a:pPr algn="ct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1500*1350*2450mm</a:t>
                      </a:r>
                      <a:endParaRPr lang="zh-TW" altLang="en-US" sz="1600" b="1" dirty="0">
                        <a:solidFill>
                          <a:schemeClr val="accent6">
                            <a:lumMod val="50000"/>
                          </a:schemeClr>
                        </a:solidFill>
                        <a:latin typeface="微軟正黑體" panose="020B0604030504040204" pitchFamily="34" charset="-120"/>
                        <a:ea typeface="微軟正黑體" panose="020B0604030504040204" pitchFamily="34" charset="-120"/>
                      </a:endParaRPr>
                    </a:p>
                  </a:txBody>
                  <a:tcPr marL="78921" marR="78921" marT="39461" marB="39461" anchor="ctr">
                    <a:solidFill>
                      <a:schemeClr val="accent6">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600×900×2000 mm</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600 x 850 x 2000 mm </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600 x 850 x 2000 mm </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668 x 892 x 1900 mm </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extLst>
                  <a:ext uri="{0D108BD9-81ED-4DB2-BD59-A6C34878D82A}">
                    <a16:rowId xmlns:a16="http://schemas.microsoft.com/office/drawing/2014/main" val="10003"/>
                  </a:ext>
                </a:extLst>
              </a:tr>
              <a:tr h="388866">
                <a:tc>
                  <a:txBody>
                    <a:bodyPr/>
                    <a:lstStyle/>
                    <a:p>
                      <a:pPr algn="ctr"/>
                      <a:r>
                        <a:rPr lang="zh-TW" altLang="en-US" sz="1600" dirty="0">
                          <a:latin typeface="微軟正黑體" panose="020B0604030504040204" pitchFamily="34" charset="-120"/>
                          <a:ea typeface="微軟正黑體" panose="020B0604030504040204" pitchFamily="34" charset="-120"/>
                        </a:rPr>
                        <a:t>電池類型</a:t>
                      </a:r>
                    </a:p>
                  </a:txBody>
                  <a:tcPr marL="78921" marR="78921" marT="39461" marB="39461" anchor="ctr">
                    <a:solidFill>
                      <a:schemeClr val="accent6">
                        <a:lumMod val="20000"/>
                        <a:lumOff val="80000"/>
                      </a:schemeClr>
                    </a:solidFill>
                  </a:tcPr>
                </a:tc>
                <a:tc>
                  <a:txBody>
                    <a:bodyPr/>
                    <a:lstStyle/>
                    <a:p>
                      <a:pPr algn="ct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鋰鐵磷酸鋰</a:t>
                      </a:r>
                    </a:p>
                  </a:txBody>
                  <a:tcPr marL="78921" marR="78921" marT="39461" marB="39461" anchor="ctr">
                    <a:solidFill>
                      <a:schemeClr val="accent6">
                        <a:lumMod val="40000"/>
                        <a:lumOff val="60000"/>
                      </a:schemeClr>
                    </a:solidFill>
                  </a:tcPr>
                </a:tc>
                <a:tc>
                  <a:txBody>
                    <a:bodyPr/>
                    <a:lstStyle/>
                    <a:p>
                      <a:pPr algn="ctr"/>
                      <a:r>
                        <a:rPr lang="zh-TW" altLang="en-US" sz="1600" dirty="0">
                          <a:latin typeface="微軟正黑體" panose="020B0604030504040204" pitchFamily="34" charset="-120"/>
                          <a:ea typeface="微軟正黑體" panose="020B0604030504040204" pitchFamily="34" charset="-120"/>
                        </a:rPr>
                        <a:t>鋰鐵磷酸鋰</a:t>
                      </a:r>
                    </a:p>
                  </a:txBody>
                  <a:tcPr marL="78921" marR="78921" marT="39461" marB="3946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600" dirty="0">
                          <a:latin typeface="微軟正黑體" panose="020B0604030504040204" pitchFamily="34" charset="-120"/>
                          <a:ea typeface="微軟正黑體" panose="020B0604030504040204" pitchFamily="34" charset="-120"/>
                        </a:rPr>
                        <a:t>鋰鐵磷酸鋰</a:t>
                      </a:r>
                    </a:p>
                  </a:txBody>
                  <a:tcPr marL="78921" marR="78921" marT="39461" marB="3946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600" dirty="0">
                          <a:latin typeface="微軟正黑體" panose="020B0604030504040204" pitchFamily="34" charset="-120"/>
                          <a:ea typeface="微軟正黑體" panose="020B0604030504040204" pitchFamily="34" charset="-120"/>
                        </a:rPr>
                        <a:t>鋰鐵磷酸鋰</a:t>
                      </a:r>
                    </a:p>
                  </a:txBody>
                  <a:tcPr marL="78921" marR="78921" marT="39461" marB="39461" anchor="ctr"/>
                </a:tc>
                <a:tc>
                  <a:txBody>
                    <a:bodyPr/>
                    <a:lstStyle/>
                    <a:p>
                      <a:pPr algn="ctr"/>
                      <a:r>
                        <a:rPr lang="zh-TW" altLang="en-US" sz="1600" dirty="0">
                          <a:latin typeface="微軟正黑體" panose="020B0604030504040204" pitchFamily="34" charset="-120"/>
                          <a:ea typeface="微軟正黑體" panose="020B0604030504040204" pitchFamily="34" charset="-120"/>
                        </a:rPr>
                        <a:t>三元鋰電池</a:t>
                      </a:r>
                    </a:p>
                  </a:txBody>
                  <a:tcPr marL="78921" marR="78921" marT="39461" marB="39461" anchor="ctr"/>
                </a:tc>
                <a:extLst>
                  <a:ext uri="{0D108BD9-81ED-4DB2-BD59-A6C34878D82A}">
                    <a16:rowId xmlns:a16="http://schemas.microsoft.com/office/drawing/2014/main" val="10005"/>
                  </a:ext>
                </a:extLst>
              </a:tr>
              <a:tr h="388866">
                <a:tc>
                  <a:txBody>
                    <a:bodyPr/>
                    <a:lstStyle/>
                    <a:p>
                      <a:pPr algn="ctr"/>
                      <a:r>
                        <a:rPr lang="zh-TW" altLang="en-US" sz="1600" dirty="0">
                          <a:latin typeface="微軟正黑體" panose="020B0604030504040204" pitchFamily="34" charset="-120"/>
                          <a:ea typeface="微軟正黑體" panose="020B0604030504040204" pitchFamily="34" charset="-120"/>
                        </a:rPr>
                        <a:t>電池模組</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數量</a:t>
                      </a:r>
                    </a:p>
                  </a:txBody>
                  <a:tcPr marL="78921" marR="78921" marT="39461" marB="39461" anchor="ctr">
                    <a:solidFill>
                      <a:schemeClr val="accent6">
                        <a:lumMod val="20000"/>
                        <a:lumOff val="80000"/>
                      </a:schemeClr>
                    </a:solidFill>
                  </a:tcPr>
                </a:tc>
                <a:tc>
                  <a:txBody>
                    <a:bodyPr/>
                    <a:lstStyle/>
                    <a:p>
                      <a:pPr algn="ct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15S1P / 4</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個模組</a:t>
                      </a:r>
                    </a:p>
                  </a:txBody>
                  <a:tcPr marL="78921" marR="78921" marT="39461" marB="39461" anchor="ctr">
                    <a:solidFill>
                      <a:schemeClr val="accent6">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16S4P / 8 </a:t>
                      </a:r>
                      <a:r>
                        <a:rPr lang="zh-TW" altLang="en-US" sz="1600" dirty="0">
                          <a:latin typeface="微軟正黑體" panose="020B0604030504040204" pitchFamily="34" charset="-120"/>
                          <a:ea typeface="微軟正黑體" panose="020B0604030504040204" pitchFamily="34" charset="-120"/>
                        </a:rPr>
                        <a:t>到</a:t>
                      </a:r>
                      <a:r>
                        <a:rPr lang="en-US" altLang="zh-TW" sz="1600" dirty="0">
                          <a:latin typeface="微軟正黑體" panose="020B0604030504040204" pitchFamily="34" charset="-120"/>
                          <a:ea typeface="微軟正黑體" panose="020B0604030504040204" pitchFamily="34" charset="-120"/>
                        </a:rPr>
                        <a:t> 11</a:t>
                      </a:r>
                      <a:r>
                        <a:rPr lang="zh-TW" altLang="en-US" sz="1600" dirty="0">
                          <a:latin typeface="微軟正黑體" panose="020B0604030504040204" pitchFamily="34" charset="-120"/>
                          <a:ea typeface="微軟正黑體" panose="020B0604030504040204" pitchFamily="34" charset="-120"/>
                        </a:rPr>
                        <a:t>個模組</a:t>
                      </a:r>
                      <a:endParaRPr lang="en-US" altLang="zh-TW"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20S2P / 16 </a:t>
                      </a:r>
                      <a:r>
                        <a:rPr lang="zh-TW" altLang="en-US" sz="1600" dirty="0">
                          <a:latin typeface="微軟正黑體" panose="020B0604030504040204" pitchFamily="34" charset="-120"/>
                          <a:ea typeface="微軟正黑體" panose="020B0604030504040204" pitchFamily="34" charset="-120"/>
                        </a:rPr>
                        <a:t>模組</a:t>
                      </a:r>
                      <a:endParaRPr lang="en-US" altLang="zh-TW"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20S2P / </a:t>
                      </a:r>
                      <a:r>
                        <a:rPr lang="zh-TW" altLang="en-US" sz="1600" dirty="0">
                          <a:latin typeface="微軟正黑體" panose="020B0604030504040204" pitchFamily="34" charset="-120"/>
                          <a:ea typeface="微軟正黑體" panose="020B0604030504040204" pitchFamily="34" charset="-120"/>
                        </a:rPr>
                        <a:t>最大</a:t>
                      </a:r>
                      <a:r>
                        <a:rPr lang="en-US" altLang="zh-TW" sz="1600" dirty="0">
                          <a:latin typeface="微軟正黑體" panose="020B0604030504040204" pitchFamily="34" charset="-120"/>
                          <a:ea typeface="微軟正黑體" panose="020B0604030504040204" pitchFamily="34" charset="-120"/>
                        </a:rPr>
                        <a:t> 16</a:t>
                      </a:r>
                      <a:r>
                        <a:rPr lang="zh-TW" altLang="en-US" sz="1600" dirty="0">
                          <a:latin typeface="微軟正黑體" panose="020B0604030504040204" pitchFamily="34" charset="-120"/>
                          <a:ea typeface="微軟正黑體" panose="020B0604030504040204" pitchFamily="34" charset="-120"/>
                        </a:rPr>
                        <a:t>個</a:t>
                      </a:r>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模組</a:t>
                      </a:r>
                      <a:endParaRPr lang="en-US" altLang="zh-TW"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14S1P / 20</a:t>
                      </a:r>
                      <a:r>
                        <a:rPr lang="zh-TW" altLang="en-US" sz="1600" dirty="0">
                          <a:latin typeface="微軟正黑體" panose="020B0604030504040204" pitchFamily="34" charset="-120"/>
                          <a:ea typeface="微軟正黑體" panose="020B0604030504040204" pitchFamily="34" charset="-120"/>
                        </a:rPr>
                        <a:t>個模組</a:t>
                      </a:r>
                      <a:endParaRPr lang="en-US" altLang="zh-TW" sz="1600" dirty="0">
                        <a:latin typeface="微軟正黑體" panose="020B0604030504040204" pitchFamily="34" charset="-120"/>
                        <a:ea typeface="微軟正黑體" panose="020B0604030504040204" pitchFamily="34" charset="-120"/>
                      </a:endParaRPr>
                    </a:p>
                  </a:txBody>
                  <a:tcPr marL="78921" marR="78921" marT="39461" marB="39461" anchor="ctr"/>
                </a:tc>
                <a:extLst>
                  <a:ext uri="{0D108BD9-81ED-4DB2-BD59-A6C34878D82A}">
                    <a16:rowId xmlns:a16="http://schemas.microsoft.com/office/drawing/2014/main" val="10006"/>
                  </a:ext>
                </a:extLst>
              </a:tr>
              <a:tr h="388866">
                <a:tc>
                  <a:txBody>
                    <a:bodyPr/>
                    <a:lstStyle/>
                    <a:p>
                      <a:pPr algn="ctr"/>
                      <a:r>
                        <a:rPr lang="zh-TW" altLang="en-US" sz="1600" dirty="0">
                          <a:latin typeface="微軟正黑體" panose="020B0604030504040204" pitchFamily="34" charset="-120"/>
                          <a:ea typeface="微軟正黑體" panose="020B0604030504040204" pitchFamily="34" charset="-120"/>
                        </a:rPr>
                        <a:t>最大充電電流</a:t>
                      </a:r>
                    </a:p>
                  </a:txBody>
                  <a:tcPr marL="78921" marR="78921" marT="39461" marB="39461" anchor="ctr">
                    <a:solidFill>
                      <a:schemeClr val="accent6">
                        <a:lumMod val="20000"/>
                        <a:lumOff val="80000"/>
                      </a:schemeClr>
                    </a:solidFill>
                  </a:tcPr>
                </a:tc>
                <a:tc>
                  <a:txBody>
                    <a:bodyPr/>
                    <a:lstStyle/>
                    <a:p>
                      <a:pPr algn="ct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179.40A</a:t>
                      </a:r>
                      <a:endParaRPr lang="zh-TW" altLang="en-US" sz="1600" b="1" dirty="0">
                        <a:solidFill>
                          <a:schemeClr val="accent6">
                            <a:lumMod val="50000"/>
                          </a:schemeClr>
                        </a:solidFill>
                        <a:latin typeface="微軟正黑體" panose="020B0604030504040204" pitchFamily="34" charset="-120"/>
                        <a:ea typeface="微軟正黑體" panose="020B0604030504040204" pitchFamily="34" charset="-120"/>
                      </a:endParaRPr>
                    </a:p>
                  </a:txBody>
                  <a:tcPr marL="78921" marR="78921" marT="39461" marB="39461" anchor="ctr">
                    <a:solidFill>
                      <a:schemeClr val="accent6">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80A</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80A</a:t>
                      </a:r>
                    </a:p>
                  </a:txBody>
                  <a:tcPr marL="78921" marR="78921" marT="39461" marB="39461" anchor="ctr"/>
                </a:tc>
                <a:tc>
                  <a:txBody>
                    <a:bodyPr/>
                    <a:lstStyle/>
                    <a:p>
                      <a:pPr algn="ctr"/>
                      <a:r>
                        <a:rPr lang="pt-BR" altLang="zh-TW" sz="1600" dirty="0">
                          <a:latin typeface="微軟正黑體" panose="020B0604030504040204" pitchFamily="34" charset="-120"/>
                          <a:ea typeface="微軟正黑體" panose="020B0604030504040204" pitchFamily="34" charset="-120"/>
                        </a:rPr>
                        <a:t>7+7: 76.5 A</a:t>
                      </a:r>
                      <a:r>
                        <a:rPr lang="zh-TW" altLang="en-US" sz="1600" dirty="0">
                          <a:latin typeface="微軟正黑體" panose="020B0604030504040204" pitchFamily="34" charset="-120"/>
                          <a:ea typeface="微軟正黑體" panose="020B0604030504040204" pitchFamily="34" charset="-120"/>
                        </a:rPr>
                        <a:t> </a:t>
                      </a:r>
                      <a:r>
                        <a:rPr lang="pl-PL" altLang="zh-TW" sz="1600" dirty="0">
                          <a:latin typeface="微軟正黑體" panose="020B0604030504040204" pitchFamily="34" charset="-120"/>
                          <a:ea typeface="微軟正黑體" panose="020B0604030504040204" pitchFamily="34" charset="-120"/>
                        </a:rPr>
                        <a:t>; </a:t>
                      </a:r>
                      <a:r>
                        <a:rPr lang="pt-BR" altLang="zh-TW" sz="1600" dirty="0">
                          <a:latin typeface="微軟正黑體" panose="020B0604030504040204" pitchFamily="34" charset="-120"/>
                          <a:ea typeface="微軟正黑體" panose="020B0604030504040204" pitchFamily="34" charset="-120"/>
                        </a:rPr>
                        <a:t>7+0: 38 A</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100A</a:t>
                      </a:r>
                    </a:p>
                  </a:txBody>
                  <a:tcPr marL="78921" marR="78921" marT="39461" marB="39461" anchor="ctr"/>
                </a:tc>
                <a:extLst>
                  <a:ext uri="{0D108BD9-81ED-4DB2-BD59-A6C34878D82A}">
                    <a16:rowId xmlns:a16="http://schemas.microsoft.com/office/drawing/2014/main" val="10007"/>
                  </a:ext>
                </a:extLst>
              </a:tr>
              <a:tr h="561155">
                <a:tc>
                  <a:txBody>
                    <a:bodyPr/>
                    <a:lstStyle/>
                    <a:p>
                      <a:pPr algn="ctr"/>
                      <a:r>
                        <a:rPr lang="zh-TW" altLang="en-US" sz="1600" dirty="0">
                          <a:latin typeface="微軟正黑體" panose="020B0604030504040204" pitchFamily="34" charset="-120"/>
                          <a:ea typeface="微軟正黑體" panose="020B0604030504040204" pitchFamily="34" charset="-120"/>
                        </a:rPr>
                        <a:t>標稱電壓 </a:t>
                      </a:r>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範圍</a:t>
                      </a:r>
                    </a:p>
                  </a:txBody>
                  <a:tcPr marL="78921" marR="78921" marT="39461" marB="39461" anchor="ctr">
                    <a:solidFill>
                      <a:schemeClr val="accent6">
                        <a:lumMod val="20000"/>
                        <a:lumOff val="80000"/>
                      </a:schemeClr>
                    </a:solidFill>
                  </a:tcPr>
                </a:tc>
                <a:tc>
                  <a:txBody>
                    <a:bodyPr/>
                    <a:lstStyle/>
                    <a:p>
                      <a:pPr algn="ct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587-759V(</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恆壓可調</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1600" b="1" dirty="0">
                        <a:solidFill>
                          <a:schemeClr val="accent6">
                            <a:lumMod val="50000"/>
                          </a:schemeClr>
                        </a:solidFill>
                        <a:latin typeface="微軟正黑體" panose="020B0604030504040204" pitchFamily="34" charset="-120"/>
                        <a:ea typeface="微軟正黑體" panose="020B0604030504040204" pitchFamily="34" charset="-120"/>
                      </a:endParaRPr>
                    </a:p>
                  </a:txBody>
                  <a:tcPr marL="78921" marR="78921" marT="39461" marB="39461" anchor="ctr">
                    <a:solidFill>
                      <a:schemeClr val="accent6">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563V, 440 – 633 V (11 </a:t>
                      </a:r>
                      <a:r>
                        <a:rPr lang="zh-TW" altLang="en-US" sz="1600" dirty="0">
                          <a:latin typeface="微軟正黑體" panose="020B0604030504040204" pitchFamily="34" charset="-120"/>
                          <a:ea typeface="微軟正黑體" panose="020B0604030504040204" pitchFamily="34" charset="-120"/>
                        </a:rPr>
                        <a:t>模組</a:t>
                      </a:r>
                      <a:r>
                        <a:rPr lang="en-US" altLang="zh-TW" sz="1600" dirty="0">
                          <a:latin typeface="微軟正黑體" panose="020B0604030504040204" pitchFamily="34" charset="-120"/>
                          <a:ea typeface="微軟正黑體" panose="020B0604030504040204" pitchFamily="34" charset="-120"/>
                        </a:rPr>
                        <a:t>)</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512V, 408 – 544 V</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512V</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518V, 420 – 576 V</a:t>
                      </a:r>
                    </a:p>
                  </a:txBody>
                  <a:tcPr marL="78921" marR="78921" marT="39461" marB="39461" anchor="ctr"/>
                </a:tc>
                <a:extLst>
                  <a:ext uri="{0D108BD9-81ED-4DB2-BD59-A6C34878D82A}">
                    <a16:rowId xmlns:a16="http://schemas.microsoft.com/office/drawing/2014/main" val="10008"/>
                  </a:ext>
                </a:extLst>
              </a:tr>
              <a:tr h="388866">
                <a:tc>
                  <a:txBody>
                    <a:bodyPr/>
                    <a:lstStyle/>
                    <a:p>
                      <a:pPr algn="ctr"/>
                      <a:r>
                        <a:rPr lang="en-US" altLang="zh-TW" sz="1600" dirty="0">
                          <a:latin typeface="微軟正黑體" panose="020B0604030504040204" pitchFamily="34" charset="-120"/>
                          <a:ea typeface="微軟正黑體" panose="020B0604030504040204" pitchFamily="34" charset="-120"/>
                        </a:rPr>
                        <a:t>BMS</a:t>
                      </a:r>
                      <a:r>
                        <a:rPr lang="zh-TW" altLang="en-US" sz="1600" dirty="0">
                          <a:latin typeface="微軟正黑體" panose="020B0604030504040204" pitchFamily="34" charset="-120"/>
                          <a:ea typeface="微軟正黑體" panose="020B0604030504040204" pitchFamily="34" charset="-120"/>
                        </a:rPr>
                        <a:t>供電</a:t>
                      </a:r>
                    </a:p>
                  </a:txBody>
                  <a:tcPr marL="78921" marR="78921" marT="39461" marB="39461"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內部</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DC</a:t>
                      </a:r>
                      <a:endParaRPr lang="zh-TW" altLang="en-US" sz="1600" b="1" dirty="0">
                        <a:solidFill>
                          <a:schemeClr val="accent6">
                            <a:lumMod val="50000"/>
                          </a:schemeClr>
                        </a:solidFill>
                        <a:latin typeface="微軟正黑體" panose="020B0604030504040204" pitchFamily="34" charset="-120"/>
                        <a:ea typeface="微軟正黑體" panose="020B0604030504040204" pitchFamily="34" charset="-120"/>
                      </a:endParaRPr>
                    </a:p>
                  </a:txBody>
                  <a:tcPr marL="78921" marR="78921" marT="39461" marB="39461" anchor="ctr">
                    <a:solidFill>
                      <a:schemeClr val="accent6">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ACDC, DCDC</a:t>
                      </a:r>
                    </a:p>
                  </a:txBody>
                  <a:tcPr marL="78921" marR="78921" marT="39461" marB="3946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600" dirty="0">
                          <a:latin typeface="微軟正黑體" panose="020B0604030504040204" pitchFamily="34" charset="-120"/>
                          <a:ea typeface="微軟正黑體" panose="020B0604030504040204" pitchFamily="34" charset="-120"/>
                        </a:rPr>
                        <a:t>內部</a:t>
                      </a:r>
                      <a:r>
                        <a:rPr lang="en-US" altLang="zh-TW" sz="1600" dirty="0">
                          <a:latin typeface="微軟正黑體" panose="020B0604030504040204" pitchFamily="34" charset="-120"/>
                          <a:ea typeface="微軟正黑體" panose="020B0604030504040204" pitchFamily="34" charset="-120"/>
                        </a:rPr>
                        <a:t>DC</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600" dirty="0">
                          <a:latin typeface="微軟正黑體" panose="020B0604030504040204" pitchFamily="34" charset="-120"/>
                          <a:ea typeface="微軟正黑體" panose="020B0604030504040204" pitchFamily="34" charset="-120"/>
                        </a:rPr>
                        <a:t>內部</a:t>
                      </a:r>
                      <a:r>
                        <a:rPr lang="en-US" altLang="zh-TW" sz="1600" dirty="0">
                          <a:latin typeface="微軟正黑體" panose="020B0604030504040204" pitchFamily="34" charset="-120"/>
                          <a:ea typeface="微軟正黑體" panose="020B0604030504040204" pitchFamily="34" charset="-120"/>
                        </a:rPr>
                        <a:t>DC</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600" dirty="0">
                          <a:latin typeface="微軟正黑體" panose="020B0604030504040204" pitchFamily="34" charset="-120"/>
                          <a:ea typeface="微軟正黑體" panose="020B0604030504040204" pitchFamily="34" charset="-120"/>
                        </a:rPr>
                        <a:t>內部</a:t>
                      </a:r>
                      <a:r>
                        <a:rPr lang="en-US" altLang="zh-TW" sz="1600" dirty="0">
                          <a:latin typeface="微軟正黑體" panose="020B0604030504040204" pitchFamily="34" charset="-120"/>
                          <a:ea typeface="微軟正黑體" panose="020B0604030504040204" pitchFamily="34" charset="-120"/>
                        </a:rPr>
                        <a:t>DC</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extLst>
                  <a:ext uri="{0D108BD9-81ED-4DB2-BD59-A6C34878D82A}">
                    <a16:rowId xmlns:a16="http://schemas.microsoft.com/office/drawing/2014/main" val="10009"/>
                  </a:ext>
                </a:extLst>
              </a:tr>
              <a:tr h="388866">
                <a:tc>
                  <a:txBody>
                    <a:bodyPr/>
                    <a:lstStyle/>
                    <a:p>
                      <a:pPr algn="ctr"/>
                      <a:r>
                        <a:rPr lang="zh-TW" altLang="en-US" sz="1600" dirty="0">
                          <a:latin typeface="微軟正黑體" panose="020B0604030504040204" pitchFamily="34" charset="-120"/>
                          <a:ea typeface="微軟正黑體" panose="020B0604030504040204" pitchFamily="34" charset="-120"/>
                        </a:rPr>
                        <a:t>包含主控斷路器</a:t>
                      </a:r>
                    </a:p>
                  </a:txBody>
                  <a:tcPr marL="78921" marR="78921" marT="39461" marB="39461" anchor="ctr">
                    <a:solidFill>
                      <a:schemeClr val="accent6">
                        <a:lumMod val="20000"/>
                        <a:lumOff val="80000"/>
                      </a:schemeClr>
                    </a:solidFill>
                  </a:tcPr>
                </a:tc>
                <a:tc>
                  <a:txBody>
                    <a:bodyPr/>
                    <a:lstStyle/>
                    <a:p>
                      <a:pPr algn="ct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a:t>
                      </a:r>
                    </a:p>
                  </a:txBody>
                  <a:tcPr marL="78921" marR="78921" marT="39461" marB="39461"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1600" b="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endPar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marL="78921" marR="78921" marT="39461" marB="3946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1600" b="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endPar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marL="78921" marR="78921" marT="39461" marB="3946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1600" b="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rPr>
                        <a:t>√</a:t>
                      </a:r>
                      <a:endPar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marL="78921" marR="78921" marT="39461" marB="3946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TW" altLang="en-US" sz="1600" b="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rPr>
                        <a:t>√</a:t>
                      </a:r>
                      <a:endParaRPr kumimoji="0" lang="zh-TW" altLang="en-US" sz="16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txBody>
                  <a:tcPr marL="78921" marR="78921" marT="39461" marB="39461" anchor="ctr"/>
                </a:tc>
                <a:extLst>
                  <a:ext uri="{0D108BD9-81ED-4DB2-BD59-A6C34878D82A}">
                    <a16:rowId xmlns:a16="http://schemas.microsoft.com/office/drawing/2014/main" val="10010"/>
                  </a:ext>
                </a:extLst>
              </a:tr>
              <a:tr h="388866">
                <a:tc>
                  <a:txBody>
                    <a:bodyPr/>
                    <a:lstStyle/>
                    <a:p>
                      <a:pPr algn="ctr"/>
                      <a:r>
                        <a:rPr lang="en-US" altLang="zh-TW" sz="1600" dirty="0">
                          <a:latin typeface="微軟正黑體" panose="020B0604030504040204" pitchFamily="34" charset="-120"/>
                          <a:ea typeface="微軟正黑體" panose="020B0604030504040204" pitchFamily="34" charset="-120"/>
                        </a:rPr>
                        <a:t>IP</a:t>
                      </a:r>
                      <a:r>
                        <a:rPr lang="zh-TW" altLang="en-US" sz="1600" dirty="0">
                          <a:latin typeface="微軟正黑體" panose="020B0604030504040204" pitchFamily="34" charset="-120"/>
                          <a:ea typeface="微軟正黑體" panose="020B0604030504040204" pitchFamily="34" charset="-120"/>
                        </a:rPr>
                        <a:t>等級</a:t>
                      </a:r>
                    </a:p>
                  </a:txBody>
                  <a:tcPr marL="78921" marR="78921" marT="39461" marB="39461"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整機</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IP56</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、電池組</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IP67</a:t>
                      </a:r>
                    </a:p>
                  </a:txBody>
                  <a:tcPr marL="78921" marR="78921" marT="39461" marB="39461" anchor="ctr">
                    <a:solidFill>
                      <a:schemeClr val="accent6">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IP20</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IP20</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(IEC60529)</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IP21</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IP20</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extLst>
                  <a:ext uri="{0D108BD9-81ED-4DB2-BD59-A6C34878D82A}">
                    <a16:rowId xmlns:a16="http://schemas.microsoft.com/office/drawing/2014/main" val="10011"/>
                  </a:ext>
                </a:extLst>
              </a:tr>
              <a:tr h="645058">
                <a:tc>
                  <a:txBody>
                    <a:bodyPr/>
                    <a:lstStyle/>
                    <a:p>
                      <a:pPr algn="ctr"/>
                      <a:r>
                        <a:rPr lang="zh-TW" altLang="en-US" sz="1600" dirty="0">
                          <a:latin typeface="微軟正黑體" panose="020B0604030504040204" pitchFamily="34" charset="-120"/>
                          <a:ea typeface="微軟正黑體" panose="020B0604030504040204" pitchFamily="34" charset="-120"/>
                        </a:rPr>
                        <a:t>溫度</a:t>
                      </a:r>
                    </a:p>
                  </a:txBody>
                  <a:tcPr marL="78921" marR="78921" marT="39461" marB="39461" anchor="ctr">
                    <a:solidFill>
                      <a:schemeClr val="accent6">
                        <a:lumMod val="20000"/>
                        <a:lumOff val="80000"/>
                      </a:schemeClr>
                    </a:solidFill>
                  </a:tcPr>
                </a:tc>
                <a:tc>
                  <a:txBody>
                    <a:bodyPr/>
                    <a:lstStyle/>
                    <a:p>
                      <a:pPr algn="ct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-30~55℃</a:t>
                      </a:r>
                      <a:endParaRPr lang="zh-TW" altLang="en-US" sz="1600" b="1" dirty="0">
                        <a:solidFill>
                          <a:schemeClr val="accent6">
                            <a:lumMod val="50000"/>
                          </a:schemeClr>
                        </a:solidFill>
                        <a:latin typeface="微軟正黑體" panose="020B0604030504040204" pitchFamily="34" charset="-120"/>
                        <a:ea typeface="微軟正黑體" panose="020B0604030504040204" pitchFamily="34" charset="-120"/>
                      </a:endParaRPr>
                    </a:p>
                  </a:txBody>
                  <a:tcPr marL="78921" marR="78921" marT="39461" marB="39461" anchor="ctr">
                    <a:solidFill>
                      <a:schemeClr val="accent6">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0~30°C</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0ºC ~40ºC</a:t>
                      </a:r>
                    </a:p>
                    <a:p>
                      <a:pPr algn="ctr"/>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建議</a:t>
                      </a:r>
                      <a:r>
                        <a:rPr lang="en-US" altLang="zh-TW" sz="1600" dirty="0">
                          <a:latin typeface="微軟正黑體" panose="020B0604030504040204" pitchFamily="34" charset="-120"/>
                          <a:ea typeface="微軟正黑體" panose="020B0604030504040204" pitchFamily="34" charset="-120"/>
                        </a:rPr>
                        <a:t>20-25°C)</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0ºC ~40ºC</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5~35°C </a:t>
                      </a:r>
                    </a:p>
                  </a:txBody>
                  <a:tcPr marL="78921" marR="78921" marT="39461" marB="39461" anchor="ctr"/>
                </a:tc>
                <a:extLst>
                  <a:ext uri="{0D108BD9-81ED-4DB2-BD59-A6C34878D82A}">
                    <a16:rowId xmlns:a16="http://schemas.microsoft.com/office/drawing/2014/main" val="10012"/>
                  </a:ext>
                </a:extLst>
              </a:tr>
              <a:tr h="388866">
                <a:tc>
                  <a:txBody>
                    <a:bodyPr/>
                    <a:lstStyle/>
                    <a:p>
                      <a:pPr algn="ctr"/>
                      <a:r>
                        <a:rPr lang="zh-TW" altLang="en-US" sz="1600" dirty="0">
                          <a:latin typeface="微軟正黑體" panose="020B0604030504040204" pitchFamily="34" charset="-120"/>
                          <a:ea typeface="微軟正黑體" panose="020B0604030504040204" pitchFamily="34" charset="-120"/>
                        </a:rPr>
                        <a:t>顯示器</a:t>
                      </a:r>
                    </a:p>
                  </a:txBody>
                  <a:tcPr marL="78921" marR="78921" marT="39461" marB="39461" anchor="ctr">
                    <a:solidFill>
                      <a:schemeClr val="accent6">
                        <a:lumMod val="20000"/>
                        <a:lumOff val="80000"/>
                      </a:schemeClr>
                    </a:solidFill>
                  </a:tcPr>
                </a:tc>
                <a:tc>
                  <a:txBody>
                    <a:bodyPr/>
                    <a:lstStyle/>
                    <a:p>
                      <a:pPr algn="ct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LCD</a:t>
                      </a:r>
                      <a:endParaRPr lang="zh-TW" altLang="en-US" sz="1600" b="1" dirty="0">
                        <a:solidFill>
                          <a:schemeClr val="accent6">
                            <a:lumMod val="50000"/>
                          </a:schemeClr>
                        </a:solidFill>
                        <a:latin typeface="微軟正黑體" panose="020B0604030504040204" pitchFamily="34" charset="-120"/>
                        <a:ea typeface="微軟正黑體" panose="020B0604030504040204" pitchFamily="34" charset="-120"/>
                      </a:endParaRPr>
                    </a:p>
                  </a:txBody>
                  <a:tcPr marL="78921" marR="78921" marT="39461" marB="39461" anchor="ctr">
                    <a:solidFill>
                      <a:schemeClr val="accent6">
                        <a:lumMod val="40000"/>
                        <a:lumOff val="60000"/>
                      </a:schemeClr>
                    </a:solidFill>
                  </a:tcPr>
                </a:tc>
                <a:tc>
                  <a:txBody>
                    <a:bodyPr/>
                    <a:lstStyle/>
                    <a:p>
                      <a:pPr algn="ctr"/>
                      <a:r>
                        <a:rPr lang="en-US" altLang="zh-TW" sz="1600" dirty="0">
                          <a:latin typeface="微軟正黑體" panose="020B0604030504040204" pitchFamily="34" charset="-120"/>
                          <a:ea typeface="微軟正黑體" panose="020B0604030504040204" pitchFamily="34" charset="-120"/>
                        </a:rPr>
                        <a:t>N/A</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algn="ctr"/>
                      <a:r>
                        <a:rPr lang="zh-TW" altLang="en-US" sz="1600" dirty="0">
                          <a:latin typeface="微軟正黑體" panose="020B0604030504040204" pitchFamily="34" charset="-120"/>
                          <a:ea typeface="微軟正黑體" panose="020B0604030504040204" pitchFamily="34" charset="-120"/>
                        </a:rPr>
                        <a:t>主機柜</a:t>
                      </a:r>
                      <a:r>
                        <a:rPr lang="en-US" altLang="zh-TW" sz="1600" dirty="0">
                          <a:latin typeface="微軟正黑體" panose="020B0604030504040204" pitchFamily="34" charset="-120"/>
                          <a:ea typeface="微軟正黑體" panose="020B0604030504040204" pitchFamily="34" charset="-120"/>
                        </a:rPr>
                        <a:t>LCD</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algn="ctr"/>
                      <a:r>
                        <a:rPr lang="zh-TW" altLang="en-US" sz="1600" dirty="0">
                          <a:latin typeface="微軟正黑體" panose="020B0604030504040204" pitchFamily="34" charset="-120"/>
                          <a:ea typeface="微軟正黑體" panose="020B0604030504040204" pitchFamily="34" charset="-120"/>
                        </a:rPr>
                        <a:t>主機柜</a:t>
                      </a:r>
                      <a:r>
                        <a:rPr lang="en-US" altLang="zh-TW" sz="1600" dirty="0">
                          <a:latin typeface="微軟正黑體" panose="020B0604030504040204" pitchFamily="34" charset="-120"/>
                          <a:ea typeface="微軟正黑體" panose="020B0604030504040204" pitchFamily="34" charset="-120"/>
                        </a:rPr>
                        <a:t>LCD</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LCD</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extLst>
                  <a:ext uri="{0D108BD9-81ED-4DB2-BD59-A6C34878D82A}">
                    <a16:rowId xmlns:a16="http://schemas.microsoft.com/office/drawing/2014/main" val="10013"/>
                  </a:ext>
                </a:extLst>
              </a:tr>
              <a:tr h="1290118">
                <a:tc>
                  <a:txBody>
                    <a:bodyPr/>
                    <a:lstStyle/>
                    <a:p>
                      <a:pPr algn="ctr"/>
                      <a:r>
                        <a:rPr lang="zh-TW" altLang="en-US" sz="1600" dirty="0">
                          <a:latin typeface="微軟正黑體" panose="020B0604030504040204" pitchFamily="34" charset="-120"/>
                          <a:ea typeface="微軟正黑體" panose="020B0604030504040204" pitchFamily="34" charset="-120"/>
                        </a:rPr>
                        <a:t>冷卻系統</a:t>
                      </a:r>
                    </a:p>
                  </a:txBody>
                  <a:tcPr marL="78921" marR="78921" marT="39461" marB="39461" anchor="ctr">
                    <a:solidFill>
                      <a:schemeClr val="accent6">
                        <a:lumMod val="20000"/>
                        <a:lumOff val="80000"/>
                      </a:schemeClr>
                    </a:solidFill>
                  </a:tcPr>
                </a:tc>
                <a:tc>
                  <a:txBody>
                    <a:bodyPr/>
                    <a:lstStyle/>
                    <a:p>
                      <a:pPr algn="ct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智慧氟冷</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電池組</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a:t>
                      </a:r>
                    </a:p>
                    <a:p>
                      <a:pPr algn="ct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智慧風冷</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(PCS</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，相容液冷</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1600" b="1" dirty="0">
                        <a:solidFill>
                          <a:schemeClr val="accent6">
                            <a:lumMod val="50000"/>
                          </a:schemeClr>
                        </a:solidFill>
                        <a:latin typeface="微軟正黑體" panose="020B0604030504040204" pitchFamily="34" charset="-120"/>
                        <a:ea typeface="微軟正黑體" panose="020B0604030504040204" pitchFamily="34" charset="-120"/>
                      </a:endParaRPr>
                    </a:p>
                  </a:txBody>
                  <a:tcPr marL="78921" marR="78921" marT="39461" marB="39461"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600" b="1" dirty="0">
                          <a:solidFill>
                            <a:schemeClr val="accent2">
                              <a:lumMod val="50000"/>
                            </a:schemeClr>
                          </a:solidFill>
                          <a:latin typeface="微軟正黑體" panose="020B0604030504040204" pitchFamily="34" charset="-120"/>
                          <a:ea typeface="微軟正黑體" panose="020B0604030504040204" pitchFamily="34" charset="-120"/>
                        </a:rPr>
                        <a:t>液態冷卻</a:t>
                      </a:r>
                    </a:p>
                  </a:txBody>
                  <a:tcPr marL="78921" marR="78921" marT="39461" marB="39461" anchor="ctr"/>
                </a:tc>
                <a:tc>
                  <a:txBody>
                    <a:bodyPr/>
                    <a:lstStyle/>
                    <a:p>
                      <a:pPr algn="ctr"/>
                      <a:r>
                        <a:rPr lang="zh-TW" altLang="en-US" sz="1600" b="1" dirty="0">
                          <a:solidFill>
                            <a:schemeClr val="accent2">
                              <a:lumMod val="50000"/>
                            </a:schemeClr>
                          </a:solidFill>
                          <a:latin typeface="微軟正黑體" panose="020B0604030504040204" pitchFamily="34" charset="-120"/>
                          <a:ea typeface="微軟正黑體" panose="020B0604030504040204" pitchFamily="34" charset="-120"/>
                        </a:rPr>
                        <a:t>風冷散熱</a:t>
                      </a:r>
                    </a:p>
                  </a:txBody>
                  <a:tcPr marL="78921" marR="78921" marT="39461" marB="39461" anchor="ctr"/>
                </a:tc>
                <a:tc>
                  <a:txBody>
                    <a:bodyPr/>
                    <a:lstStyle/>
                    <a:p>
                      <a:pPr algn="ctr"/>
                      <a:r>
                        <a:rPr lang="zh-TW" altLang="en-US" sz="1600" b="1" dirty="0">
                          <a:solidFill>
                            <a:schemeClr val="accent2">
                              <a:lumMod val="50000"/>
                            </a:schemeClr>
                          </a:solidFill>
                          <a:latin typeface="微軟正黑體" panose="020B0604030504040204" pitchFamily="34" charset="-120"/>
                          <a:ea typeface="微軟正黑體" panose="020B0604030504040204" pitchFamily="34" charset="-120"/>
                        </a:rPr>
                        <a:t>風冷散熱</a:t>
                      </a:r>
                    </a:p>
                  </a:txBody>
                  <a:tcPr marL="78921" marR="78921" marT="39461" marB="3946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1600" b="1" dirty="0">
                          <a:solidFill>
                            <a:schemeClr val="accent2">
                              <a:lumMod val="50000"/>
                            </a:schemeClr>
                          </a:solidFill>
                          <a:latin typeface="微軟正黑體" panose="020B0604030504040204" pitchFamily="34" charset="-120"/>
                          <a:ea typeface="微軟正黑體" panose="020B0604030504040204" pitchFamily="34" charset="-120"/>
                        </a:rPr>
                        <a:t>自然冷卻</a:t>
                      </a:r>
                    </a:p>
                  </a:txBody>
                  <a:tcPr marL="78921" marR="78921" marT="39461" marB="39461" anchor="ctr"/>
                </a:tc>
                <a:extLst>
                  <a:ext uri="{0D108BD9-81ED-4DB2-BD59-A6C34878D82A}">
                    <a16:rowId xmlns:a16="http://schemas.microsoft.com/office/drawing/2014/main" val="10014"/>
                  </a:ext>
                </a:extLst>
              </a:tr>
              <a:tr h="1052832">
                <a:tc>
                  <a:txBody>
                    <a:bodyPr/>
                    <a:lstStyle/>
                    <a:p>
                      <a:pPr algn="ctr"/>
                      <a:r>
                        <a:rPr lang="zh-TW" altLang="en-US" sz="1600" dirty="0">
                          <a:latin typeface="微軟正黑體" panose="020B0604030504040204" pitchFamily="34" charset="-120"/>
                          <a:ea typeface="微軟正黑體" panose="020B0604030504040204" pitchFamily="34" charset="-120"/>
                        </a:rPr>
                        <a:t>保固</a:t>
                      </a:r>
                    </a:p>
                  </a:txBody>
                  <a:tcPr marL="78921" marR="78921" marT="39461" marB="39461" anchor="ctr">
                    <a:solidFill>
                      <a:schemeClr val="accent6">
                        <a:lumMod val="20000"/>
                        <a:lumOff val="80000"/>
                      </a:schemeClr>
                    </a:solidFill>
                  </a:tcPr>
                </a:tc>
                <a:tc>
                  <a:txBody>
                    <a:bodyPr/>
                    <a:lstStyle/>
                    <a:p>
                      <a:pPr algn="ct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保固</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5</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年、可延長保固</a:t>
                      </a:r>
                      <a:r>
                        <a:rPr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15</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年</a:t>
                      </a:r>
                    </a:p>
                  </a:txBody>
                  <a:tcPr marL="78921" marR="78921" marT="39461" marB="39461" anchor="ctr">
                    <a:solidFill>
                      <a:schemeClr val="accent6">
                        <a:lumMod val="40000"/>
                        <a:lumOff val="60000"/>
                      </a:schemeClr>
                    </a:solidFill>
                  </a:tcPr>
                </a:tc>
                <a:tc>
                  <a:txBody>
                    <a:bodyPr/>
                    <a:lstStyle/>
                    <a:p>
                      <a:pPr algn="ctr"/>
                      <a:r>
                        <a:rPr lang="zh-TW" altLang="en-US" sz="1600" dirty="0">
                          <a:latin typeface="微軟正黑體" panose="020B0604030504040204" pitchFamily="34" charset="-120"/>
                          <a:ea typeface="微軟正黑體" panose="020B0604030504040204" pitchFamily="34" charset="-120"/>
                        </a:rPr>
                        <a:t>整個機架保固</a:t>
                      </a:r>
                      <a:r>
                        <a:rPr lang="en-US" altLang="zh-TW" sz="1600" dirty="0">
                          <a:latin typeface="微軟正黑體" panose="020B0604030504040204" pitchFamily="34" charset="-120"/>
                          <a:ea typeface="微軟正黑體" panose="020B0604030504040204" pitchFamily="34" charset="-120"/>
                        </a:rPr>
                        <a:t>3</a:t>
                      </a:r>
                      <a:r>
                        <a:rPr lang="zh-TW" altLang="en-US" sz="1600" dirty="0">
                          <a:latin typeface="微軟正黑體" panose="020B0604030504040204" pitchFamily="34" charset="-120"/>
                          <a:ea typeface="微軟正黑體" panose="020B0604030504040204" pitchFamily="34" charset="-120"/>
                        </a:rPr>
                        <a:t>年</a:t>
                      </a: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tc>
                  <a:txBody>
                    <a:bodyPr/>
                    <a:lstStyle/>
                    <a:p>
                      <a:pPr algn="ctr"/>
                      <a:r>
                        <a:rPr lang="en-US" altLang="zh-TW" sz="1600" dirty="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a:txBody>
                  <a:tcPr marL="78921" marR="78921" marT="39461" marB="39461"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7172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28534" y="3535254"/>
            <a:ext cx="8537575" cy="1470660"/>
          </a:xfrm>
          <a:prstGeom prst="rect">
            <a:avLst/>
          </a:prstGeom>
        </p:spPr>
        <p:txBody>
          <a:bodyPr vert="horz" wrap="square" lIns="0" tIns="16510" rIns="0" bIns="0" rtlCol="0">
            <a:spAutoFit/>
          </a:bodyPr>
          <a:lstStyle/>
          <a:p>
            <a:pPr marL="12700">
              <a:lnSpc>
                <a:spcPct val="100000"/>
              </a:lnSpc>
              <a:spcBef>
                <a:spcPts val="130"/>
              </a:spcBef>
            </a:pPr>
            <a:r>
              <a:rPr sz="9450" dirty="0">
                <a:solidFill>
                  <a:srgbClr val="00882B"/>
                </a:solidFill>
                <a:latin typeface="Arial Black"/>
                <a:cs typeface="Arial Black"/>
              </a:rPr>
              <a:t>SUPER</a:t>
            </a:r>
            <a:r>
              <a:rPr sz="9450" spc="620" dirty="0">
                <a:solidFill>
                  <a:srgbClr val="00882B"/>
                </a:solidFill>
                <a:latin typeface="Arial Black"/>
                <a:cs typeface="Arial Black"/>
              </a:rPr>
              <a:t> </a:t>
            </a:r>
            <a:r>
              <a:rPr sz="9450" spc="-20" dirty="0">
                <a:solidFill>
                  <a:srgbClr val="00882B"/>
                </a:solidFill>
                <a:latin typeface="Arial Black"/>
                <a:cs typeface="Arial Black"/>
              </a:rPr>
              <a:t>SAFE</a:t>
            </a:r>
            <a:endParaRPr sz="9450" dirty="0">
              <a:latin typeface="Arial Black"/>
              <a:cs typeface="Arial Black"/>
            </a:endParaRPr>
          </a:p>
        </p:txBody>
      </p:sp>
      <p:sp>
        <p:nvSpPr>
          <p:cNvPr id="3" name="object 3"/>
          <p:cNvSpPr txBox="1"/>
          <p:nvPr/>
        </p:nvSpPr>
        <p:spPr>
          <a:xfrm>
            <a:off x="8128534" y="4236423"/>
            <a:ext cx="10657205" cy="2795270"/>
          </a:xfrm>
          <a:prstGeom prst="rect">
            <a:avLst/>
          </a:prstGeom>
        </p:spPr>
        <p:txBody>
          <a:bodyPr vert="horz" wrap="square" lIns="0" tIns="456564" rIns="0" bIns="0" rtlCol="0">
            <a:spAutoFit/>
          </a:bodyPr>
          <a:lstStyle/>
          <a:p>
            <a:pPr marL="12700">
              <a:lnSpc>
                <a:spcPct val="100000"/>
              </a:lnSpc>
              <a:spcBef>
                <a:spcPts val="3594"/>
              </a:spcBef>
            </a:pPr>
            <a:r>
              <a:rPr sz="9450" dirty="0">
                <a:solidFill>
                  <a:srgbClr val="00882B"/>
                </a:solidFill>
                <a:latin typeface="Arial Black"/>
                <a:cs typeface="Arial Black"/>
              </a:rPr>
              <a:t>ENERGY</a:t>
            </a:r>
            <a:r>
              <a:rPr sz="9450" spc="1385" dirty="0">
                <a:solidFill>
                  <a:srgbClr val="00882B"/>
                </a:solidFill>
                <a:latin typeface="Arial Black"/>
                <a:cs typeface="Arial Black"/>
              </a:rPr>
              <a:t> </a:t>
            </a:r>
            <a:r>
              <a:rPr sz="9450" spc="-20" dirty="0">
                <a:solidFill>
                  <a:srgbClr val="00882B"/>
                </a:solidFill>
                <a:latin typeface="Arial Black"/>
                <a:cs typeface="Arial Black"/>
              </a:rPr>
              <a:t>CUBE</a:t>
            </a:r>
            <a:endParaRPr sz="9450" dirty="0">
              <a:latin typeface="Arial Black"/>
              <a:cs typeface="Arial Black"/>
            </a:endParaRPr>
          </a:p>
          <a:p>
            <a:pPr marL="133350">
              <a:lnSpc>
                <a:spcPct val="100000"/>
              </a:lnSpc>
              <a:spcBef>
                <a:spcPts val="1630"/>
              </a:spcBef>
            </a:pPr>
            <a:r>
              <a:rPr sz="4450" spc="575" dirty="0">
                <a:solidFill>
                  <a:srgbClr val="00882B"/>
                </a:solidFill>
                <a:latin typeface="Microsoft YaHei"/>
                <a:cs typeface="Microsoft YaHei"/>
              </a:rPr>
              <a:t>全新浸沒式儲能， 全球領先儲能科技</a:t>
            </a:r>
            <a:endParaRPr sz="4450" dirty="0">
              <a:latin typeface="Microsoft YaHei"/>
              <a:cs typeface="Microsoft YaHe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5"/>
                </a:lnTo>
                <a:lnTo>
                  <a:pt x="20104099" y="11308555"/>
                </a:lnTo>
                <a:lnTo>
                  <a:pt x="20104099" y="0"/>
                </a:lnTo>
                <a:close/>
              </a:path>
            </a:pathLst>
          </a:custGeom>
          <a:solidFill>
            <a:srgbClr val="FAFAFA"/>
          </a:solidFill>
        </p:spPr>
        <p:txBody>
          <a:bodyPr wrap="square" lIns="0" tIns="0" rIns="0" bIns="0" rtlCol="0"/>
          <a:lstStyle/>
          <a:p>
            <a:endParaRPr/>
          </a:p>
        </p:txBody>
      </p:sp>
      <p:pic>
        <p:nvPicPr>
          <p:cNvPr id="3" name="object 3"/>
          <p:cNvPicPr/>
          <p:nvPr/>
        </p:nvPicPr>
        <p:blipFill>
          <a:blip r:embed="rId2" cstate="print"/>
          <a:stretch>
            <a:fillRect/>
          </a:stretch>
        </p:blipFill>
        <p:spPr>
          <a:xfrm>
            <a:off x="2561056" y="2884420"/>
            <a:ext cx="4578906" cy="2928371"/>
          </a:xfrm>
          <a:prstGeom prst="rect">
            <a:avLst/>
          </a:prstGeom>
        </p:spPr>
      </p:pic>
      <p:grpSp>
        <p:nvGrpSpPr>
          <p:cNvPr id="4" name="object 4"/>
          <p:cNvGrpSpPr/>
          <p:nvPr/>
        </p:nvGrpSpPr>
        <p:grpSpPr>
          <a:xfrm>
            <a:off x="2513012" y="1387182"/>
            <a:ext cx="9629775" cy="4425950"/>
            <a:chOff x="2513012" y="1387182"/>
            <a:chExt cx="9629775" cy="4425950"/>
          </a:xfrm>
        </p:grpSpPr>
        <p:pic>
          <p:nvPicPr>
            <p:cNvPr id="5" name="object 5"/>
            <p:cNvPicPr/>
            <p:nvPr/>
          </p:nvPicPr>
          <p:blipFill>
            <a:blip r:embed="rId3" cstate="print"/>
            <a:stretch>
              <a:fillRect/>
            </a:stretch>
          </p:blipFill>
          <p:spPr>
            <a:xfrm>
              <a:off x="7563529" y="2884421"/>
              <a:ext cx="4578906" cy="2928370"/>
            </a:xfrm>
            <a:prstGeom prst="rect">
              <a:avLst/>
            </a:prstGeom>
          </p:spPr>
        </p:pic>
        <p:pic>
          <p:nvPicPr>
            <p:cNvPr id="6" name="object 6"/>
            <p:cNvPicPr/>
            <p:nvPr/>
          </p:nvPicPr>
          <p:blipFill>
            <a:blip r:embed="rId4" cstate="print"/>
            <a:stretch>
              <a:fillRect/>
            </a:stretch>
          </p:blipFill>
          <p:spPr>
            <a:xfrm>
              <a:off x="2513012" y="2045592"/>
              <a:ext cx="7360613" cy="824268"/>
            </a:xfrm>
            <a:prstGeom prst="rect">
              <a:avLst/>
            </a:prstGeom>
          </p:spPr>
        </p:pic>
        <p:pic>
          <p:nvPicPr>
            <p:cNvPr id="7" name="object 7"/>
            <p:cNvPicPr/>
            <p:nvPr/>
          </p:nvPicPr>
          <p:blipFill>
            <a:blip r:embed="rId5" cstate="print"/>
            <a:stretch>
              <a:fillRect/>
            </a:stretch>
          </p:blipFill>
          <p:spPr>
            <a:xfrm>
              <a:off x="2518038" y="1387182"/>
              <a:ext cx="7350561" cy="814216"/>
            </a:xfrm>
            <a:prstGeom prst="rect">
              <a:avLst/>
            </a:prstGeom>
          </p:spPr>
        </p:pic>
      </p:grpSp>
      <p:sp>
        <p:nvSpPr>
          <p:cNvPr id="8" name="object 8"/>
          <p:cNvSpPr txBox="1"/>
          <p:nvPr/>
        </p:nvSpPr>
        <p:spPr>
          <a:xfrm>
            <a:off x="2886952" y="5953191"/>
            <a:ext cx="3927475" cy="327025"/>
          </a:xfrm>
          <a:prstGeom prst="rect">
            <a:avLst/>
          </a:prstGeom>
        </p:spPr>
        <p:txBody>
          <a:bodyPr vert="horz" wrap="square" lIns="0" tIns="15875" rIns="0" bIns="0" rtlCol="0">
            <a:spAutoFit/>
          </a:bodyPr>
          <a:lstStyle/>
          <a:p>
            <a:pPr marL="12700">
              <a:lnSpc>
                <a:spcPct val="100000"/>
              </a:lnSpc>
              <a:spcBef>
                <a:spcPts val="125"/>
              </a:spcBef>
            </a:pPr>
            <a:r>
              <a:rPr sz="1950" dirty="0">
                <a:solidFill>
                  <a:srgbClr val="151618"/>
                </a:solidFill>
                <a:latin typeface="Calibri"/>
                <a:cs typeface="Calibri"/>
              </a:rPr>
              <a:t>2024</a:t>
            </a:r>
            <a:r>
              <a:rPr sz="1950" dirty="0">
                <a:solidFill>
                  <a:srgbClr val="151618"/>
                </a:solidFill>
                <a:latin typeface="Microsoft YaHei"/>
                <a:cs typeface="Microsoft YaHei"/>
              </a:rPr>
              <a:t>年</a:t>
            </a:r>
            <a:r>
              <a:rPr sz="1950" dirty="0">
                <a:solidFill>
                  <a:srgbClr val="151618"/>
                </a:solidFill>
                <a:latin typeface="Calibri"/>
                <a:cs typeface="Calibri"/>
              </a:rPr>
              <a:t>9</a:t>
            </a:r>
            <a:r>
              <a:rPr sz="1950" spc="-5" dirty="0">
                <a:solidFill>
                  <a:srgbClr val="151618"/>
                </a:solidFill>
                <a:latin typeface="Microsoft YaHei"/>
                <a:cs typeface="Microsoft YaHei"/>
              </a:rPr>
              <a:t>月，美國加州儲能電站起火</a:t>
            </a:r>
            <a:endParaRPr sz="1950" dirty="0">
              <a:latin typeface="Microsoft YaHei"/>
              <a:cs typeface="Microsoft YaHei"/>
            </a:endParaRPr>
          </a:p>
        </p:txBody>
      </p:sp>
      <p:sp>
        <p:nvSpPr>
          <p:cNvPr id="9" name="object 9"/>
          <p:cNvSpPr txBox="1"/>
          <p:nvPr/>
        </p:nvSpPr>
        <p:spPr>
          <a:xfrm>
            <a:off x="7728642" y="5953191"/>
            <a:ext cx="4429760" cy="327025"/>
          </a:xfrm>
          <a:prstGeom prst="rect">
            <a:avLst/>
          </a:prstGeom>
        </p:spPr>
        <p:txBody>
          <a:bodyPr vert="horz" wrap="square" lIns="0" tIns="15875" rIns="0" bIns="0" rtlCol="0">
            <a:spAutoFit/>
          </a:bodyPr>
          <a:lstStyle/>
          <a:p>
            <a:pPr marL="12700">
              <a:lnSpc>
                <a:spcPct val="100000"/>
              </a:lnSpc>
              <a:spcBef>
                <a:spcPts val="125"/>
              </a:spcBef>
            </a:pPr>
            <a:r>
              <a:rPr sz="1950" dirty="0">
                <a:solidFill>
                  <a:srgbClr val="151618"/>
                </a:solidFill>
                <a:latin typeface="Calibri"/>
                <a:cs typeface="Calibri"/>
              </a:rPr>
              <a:t>2024</a:t>
            </a:r>
            <a:r>
              <a:rPr sz="1950" dirty="0">
                <a:solidFill>
                  <a:srgbClr val="151618"/>
                </a:solidFill>
                <a:latin typeface="Microsoft YaHei"/>
                <a:cs typeface="Microsoft YaHei"/>
              </a:rPr>
              <a:t>年</a:t>
            </a:r>
            <a:r>
              <a:rPr sz="1950" dirty="0">
                <a:solidFill>
                  <a:srgbClr val="151618"/>
                </a:solidFill>
                <a:latin typeface="Calibri"/>
                <a:cs typeface="Calibri"/>
              </a:rPr>
              <a:t>4</a:t>
            </a:r>
            <a:r>
              <a:rPr sz="1950" spc="-5" dirty="0">
                <a:solidFill>
                  <a:srgbClr val="151618"/>
                </a:solidFill>
                <a:latin typeface="Microsoft YaHei"/>
                <a:cs typeface="Microsoft YaHei"/>
              </a:rPr>
              <a:t>月，德國尼爾莫爾儲能電站起火</a:t>
            </a:r>
            <a:endParaRPr sz="1950" dirty="0">
              <a:latin typeface="Microsoft YaHei"/>
              <a:cs typeface="Microsoft YaHei"/>
            </a:endParaRPr>
          </a:p>
        </p:txBody>
      </p:sp>
      <p:pic>
        <p:nvPicPr>
          <p:cNvPr id="10" name="object 10"/>
          <p:cNvPicPr/>
          <p:nvPr/>
        </p:nvPicPr>
        <p:blipFill>
          <a:blip r:embed="rId6" cstate="print"/>
          <a:stretch>
            <a:fillRect/>
          </a:stretch>
        </p:blipFill>
        <p:spPr>
          <a:xfrm>
            <a:off x="12566005" y="2884421"/>
            <a:ext cx="4578907" cy="2928370"/>
          </a:xfrm>
          <a:prstGeom prst="rect">
            <a:avLst/>
          </a:prstGeom>
        </p:spPr>
      </p:pic>
      <p:sp>
        <p:nvSpPr>
          <p:cNvPr id="11" name="object 11"/>
          <p:cNvSpPr txBox="1"/>
          <p:nvPr/>
        </p:nvSpPr>
        <p:spPr>
          <a:xfrm>
            <a:off x="12756304" y="5948165"/>
            <a:ext cx="4117340" cy="327025"/>
          </a:xfrm>
          <a:prstGeom prst="rect">
            <a:avLst/>
          </a:prstGeom>
        </p:spPr>
        <p:txBody>
          <a:bodyPr vert="horz" wrap="square" lIns="0" tIns="15875" rIns="0" bIns="0" rtlCol="0">
            <a:spAutoFit/>
          </a:bodyPr>
          <a:lstStyle/>
          <a:p>
            <a:pPr marL="12700">
              <a:lnSpc>
                <a:spcPct val="100000"/>
              </a:lnSpc>
              <a:spcBef>
                <a:spcPts val="125"/>
              </a:spcBef>
            </a:pPr>
            <a:r>
              <a:rPr sz="1950" dirty="0">
                <a:solidFill>
                  <a:srgbClr val="151618"/>
                </a:solidFill>
                <a:latin typeface="Calibri"/>
                <a:cs typeface="Calibri"/>
              </a:rPr>
              <a:t>2023</a:t>
            </a:r>
            <a:r>
              <a:rPr sz="1950" dirty="0">
                <a:solidFill>
                  <a:srgbClr val="151618"/>
                </a:solidFill>
                <a:latin typeface="Microsoft YaHei"/>
                <a:cs typeface="Microsoft YaHei"/>
              </a:rPr>
              <a:t>年</a:t>
            </a:r>
            <a:r>
              <a:rPr sz="1950" dirty="0">
                <a:solidFill>
                  <a:srgbClr val="151618"/>
                </a:solidFill>
                <a:latin typeface="Calibri"/>
                <a:cs typeface="Calibri"/>
              </a:rPr>
              <a:t>10</a:t>
            </a:r>
            <a:r>
              <a:rPr sz="1950" dirty="0">
                <a:solidFill>
                  <a:srgbClr val="151618"/>
                </a:solidFill>
                <a:latin typeface="Microsoft YaHei"/>
                <a:cs typeface="Microsoft YaHei"/>
              </a:rPr>
              <a:t>月，美國</a:t>
            </a:r>
            <a:r>
              <a:rPr sz="1950" dirty="0">
                <a:solidFill>
                  <a:srgbClr val="151618"/>
                </a:solidFill>
                <a:latin typeface="Calibri"/>
                <a:cs typeface="Calibri"/>
              </a:rPr>
              <a:t>2MW</a:t>
            </a:r>
            <a:r>
              <a:rPr sz="1950" spc="-10" dirty="0">
                <a:solidFill>
                  <a:srgbClr val="151618"/>
                </a:solidFill>
                <a:latin typeface="Microsoft YaHei"/>
                <a:cs typeface="Microsoft YaHei"/>
              </a:rPr>
              <a:t>儲能系統起火</a:t>
            </a:r>
            <a:endParaRPr sz="1950" dirty="0">
              <a:latin typeface="Microsoft YaHei"/>
              <a:cs typeface="Microsoft YaHei"/>
            </a:endParaRPr>
          </a:p>
        </p:txBody>
      </p:sp>
      <p:pic>
        <p:nvPicPr>
          <p:cNvPr id="12" name="object 12"/>
          <p:cNvPicPr/>
          <p:nvPr/>
        </p:nvPicPr>
        <p:blipFill>
          <a:blip r:embed="rId7" cstate="print"/>
          <a:stretch>
            <a:fillRect/>
          </a:stretch>
        </p:blipFill>
        <p:spPr>
          <a:xfrm>
            <a:off x="2561055" y="6819137"/>
            <a:ext cx="4578906" cy="2928370"/>
          </a:xfrm>
          <a:prstGeom prst="rect">
            <a:avLst/>
          </a:prstGeom>
        </p:spPr>
      </p:pic>
      <p:sp>
        <p:nvSpPr>
          <p:cNvPr id="13" name="object 13"/>
          <p:cNvSpPr txBox="1"/>
          <p:nvPr/>
        </p:nvSpPr>
        <p:spPr>
          <a:xfrm>
            <a:off x="2635649" y="9840821"/>
            <a:ext cx="4429760" cy="327025"/>
          </a:xfrm>
          <a:prstGeom prst="rect">
            <a:avLst/>
          </a:prstGeom>
        </p:spPr>
        <p:txBody>
          <a:bodyPr vert="horz" wrap="square" lIns="0" tIns="15875" rIns="0" bIns="0" rtlCol="0">
            <a:spAutoFit/>
          </a:bodyPr>
          <a:lstStyle/>
          <a:p>
            <a:pPr marL="12700">
              <a:lnSpc>
                <a:spcPct val="100000"/>
              </a:lnSpc>
              <a:spcBef>
                <a:spcPts val="125"/>
              </a:spcBef>
            </a:pPr>
            <a:r>
              <a:rPr sz="1950" dirty="0">
                <a:solidFill>
                  <a:srgbClr val="151618"/>
                </a:solidFill>
                <a:latin typeface="Calibri"/>
                <a:cs typeface="Calibri"/>
              </a:rPr>
              <a:t>2024</a:t>
            </a:r>
            <a:r>
              <a:rPr sz="1950" dirty="0">
                <a:solidFill>
                  <a:srgbClr val="151618"/>
                </a:solidFill>
                <a:latin typeface="Microsoft YaHei"/>
                <a:cs typeface="Microsoft YaHei"/>
              </a:rPr>
              <a:t>年</a:t>
            </a:r>
            <a:r>
              <a:rPr sz="1950" dirty="0">
                <a:solidFill>
                  <a:srgbClr val="151618"/>
                </a:solidFill>
                <a:latin typeface="Calibri"/>
                <a:cs typeface="Calibri"/>
              </a:rPr>
              <a:t>9</a:t>
            </a:r>
            <a:r>
              <a:rPr sz="1950" spc="-5" dirty="0">
                <a:solidFill>
                  <a:srgbClr val="151618"/>
                </a:solidFill>
                <a:latin typeface="Microsoft YaHei"/>
                <a:cs typeface="Microsoft YaHei"/>
              </a:rPr>
              <a:t>月，新加坡數據中心鋰電池爆炸</a:t>
            </a:r>
            <a:endParaRPr sz="1950" dirty="0">
              <a:latin typeface="Microsoft YaHei"/>
              <a:cs typeface="Microsoft YaHei"/>
            </a:endParaRPr>
          </a:p>
        </p:txBody>
      </p:sp>
      <p:pic>
        <p:nvPicPr>
          <p:cNvPr id="14" name="object 14"/>
          <p:cNvPicPr/>
          <p:nvPr/>
        </p:nvPicPr>
        <p:blipFill>
          <a:blip r:embed="rId8" cstate="print"/>
          <a:stretch>
            <a:fillRect/>
          </a:stretch>
        </p:blipFill>
        <p:spPr>
          <a:xfrm>
            <a:off x="7559833" y="6796962"/>
            <a:ext cx="4578906" cy="2928371"/>
          </a:xfrm>
          <a:prstGeom prst="rect">
            <a:avLst/>
          </a:prstGeom>
        </p:spPr>
      </p:pic>
      <p:sp>
        <p:nvSpPr>
          <p:cNvPr id="15" name="object 15"/>
          <p:cNvSpPr txBox="1"/>
          <p:nvPr/>
        </p:nvSpPr>
        <p:spPr>
          <a:xfrm>
            <a:off x="8011379" y="9840821"/>
            <a:ext cx="3676015" cy="327025"/>
          </a:xfrm>
          <a:prstGeom prst="rect">
            <a:avLst/>
          </a:prstGeom>
        </p:spPr>
        <p:txBody>
          <a:bodyPr vert="horz" wrap="square" lIns="0" tIns="15875" rIns="0" bIns="0" rtlCol="0">
            <a:spAutoFit/>
          </a:bodyPr>
          <a:lstStyle/>
          <a:p>
            <a:pPr marL="12700">
              <a:lnSpc>
                <a:spcPct val="100000"/>
              </a:lnSpc>
              <a:spcBef>
                <a:spcPts val="125"/>
              </a:spcBef>
            </a:pPr>
            <a:r>
              <a:rPr sz="1950" dirty="0">
                <a:solidFill>
                  <a:srgbClr val="151618"/>
                </a:solidFill>
                <a:latin typeface="Calibri"/>
                <a:cs typeface="Calibri"/>
              </a:rPr>
              <a:t>2023</a:t>
            </a:r>
            <a:r>
              <a:rPr sz="1950" dirty="0">
                <a:solidFill>
                  <a:srgbClr val="151618"/>
                </a:solidFill>
                <a:latin typeface="Microsoft YaHei"/>
                <a:cs typeface="Microsoft YaHei"/>
              </a:rPr>
              <a:t>年</a:t>
            </a:r>
            <a:r>
              <a:rPr sz="1950" dirty="0">
                <a:solidFill>
                  <a:srgbClr val="151618"/>
                </a:solidFill>
                <a:latin typeface="Calibri"/>
                <a:cs typeface="Calibri"/>
              </a:rPr>
              <a:t>7</a:t>
            </a:r>
            <a:r>
              <a:rPr sz="1950" spc="-5" dirty="0">
                <a:solidFill>
                  <a:srgbClr val="151618"/>
                </a:solidFill>
                <a:latin typeface="Microsoft YaHei"/>
                <a:cs typeface="Microsoft YaHei"/>
              </a:rPr>
              <a:t>月，臺灣台中儲能站起火</a:t>
            </a:r>
            <a:endParaRPr sz="1950" dirty="0">
              <a:latin typeface="Microsoft YaHei"/>
              <a:cs typeface="Microsoft YaHei"/>
            </a:endParaRPr>
          </a:p>
        </p:txBody>
      </p:sp>
      <p:pic>
        <p:nvPicPr>
          <p:cNvPr id="16" name="object 16"/>
          <p:cNvPicPr/>
          <p:nvPr/>
        </p:nvPicPr>
        <p:blipFill>
          <a:blip r:embed="rId9" cstate="print"/>
          <a:stretch>
            <a:fillRect/>
          </a:stretch>
        </p:blipFill>
        <p:spPr>
          <a:xfrm>
            <a:off x="12558612" y="6796963"/>
            <a:ext cx="4648957" cy="2928370"/>
          </a:xfrm>
          <a:prstGeom prst="rect">
            <a:avLst/>
          </a:prstGeom>
        </p:spPr>
      </p:pic>
      <p:sp>
        <p:nvSpPr>
          <p:cNvPr id="17" name="object 17"/>
          <p:cNvSpPr txBox="1"/>
          <p:nvPr/>
        </p:nvSpPr>
        <p:spPr>
          <a:xfrm>
            <a:off x="12851190" y="9840821"/>
            <a:ext cx="3927475" cy="327025"/>
          </a:xfrm>
          <a:prstGeom prst="rect">
            <a:avLst/>
          </a:prstGeom>
        </p:spPr>
        <p:txBody>
          <a:bodyPr vert="horz" wrap="square" lIns="0" tIns="15875" rIns="0" bIns="0" rtlCol="0">
            <a:spAutoFit/>
          </a:bodyPr>
          <a:lstStyle/>
          <a:p>
            <a:pPr marL="12700">
              <a:lnSpc>
                <a:spcPct val="100000"/>
              </a:lnSpc>
              <a:spcBef>
                <a:spcPts val="125"/>
              </a:spcBef>
            </a:pPr>
            <a:r>
              <a:rPr sz="1950" dirty="0">
                <a:solidFill>
                  <a:srgbClr val="151618"/>
                </a:solidFill>
                <a:latin typeface="Calibri"/>
                <a:cs typeface="Calibri"/>
              </a:rPr>
              <a:t>2023</a:t>
            </a:r>
            <a:r>
              <a:rPr sz="1950" dirty="0">
                <a:solidFill>
                  <a:srgbClr val="151618"/>
                </a:solidFill>
                <a:latin typeface="Microsoft YaHei"/>
                <a:cs typeface="Microsoft YaHei"/>
              </a:rPr>
              <a:t>年</a:t>
            </a:r>
            <a:r>
              <a:rPr sz="1950" dirty="0">
                <a:solidFill>
                  <a:srgbClr val="151618"/>
                </a:solidFill>
                <a:latin typeface="Calibri"/>
                <a:cs typeface="Calibri"/>
              </a:rPr>
              <a:t>4</a:t>
            </a:r>
            <a:r>
              <a:rPr sz="1950" spc="-5" dirty="0">
                <a:solidFill>
                  <a:srgbClr val="151618"/>
                </a:solidFill>
                <a:latin typeface="Microsoft YaHei"/>
                <a:cs typeface="Microsoft YaHei"/>
              </a:rPr>
              <a:t>月，瑞典哥德堡儲能櫃起火</a:t>
            </a:r>
            <a:endParaRPr sz="1950" dirty="0">
              <a:latin typeface="Microsoft YaHei"/>
              <a:cs typeface="Microsoft YaHei"/>
            </a:endParaRPr>
          </a:p>
        </p:txBody>
      </p:sp>
      <p:sp>
        <p:nvSpPr>
          <p:cNvPr id="18" name="object 18"/>
          <p:cNvSpPr txBox="1">
            <a:spLocks noGrp="1"/>
          </p:cNvSpPr>
          <p:nvPr>
            <p:ph type="title"/>
          </p:nvPr>
        </p:nvSpPr>
        <p:spPr>
          <a:xfrm>
            <a:off x="2561053" y="1397901"/>
            <a:ext cx="7264400" cy="728345"/>
          </a:xfrm>
          <a:prstGeom prst="rect">
            <a:avLst/>
          </a:prstGeom>
          <a:solidFill>
            <a:srgbClr val="151618"/>
          </a:solidFill>
        </p:spPr>
        <p:txBody>
          <a:bodyPr vert="horz" wrap="square" lIns="0" tIns="47625" rIns="0" bIns="0" rtlCol="0">
            <a:spAutoFit/>
          </a:bodyPr>
          <a:lstStyle/>
          <a:p>
            <a:pPr marL="522605">
              <a:lnSpc>
                <a:spcPct val="100000"/>
              </a:lnSpc>
              <a:spcBef>
                <a:spcPts val="375"/>
              </a:spcBef>
            </a:pPr>
            <a:r>
              <a:rPr sz="3950" spc="125" dirty="0">
                <a:solidFill>
                  <a:srgbClr val="FFFFFF"/>
                </a:solidFill>
              </a:rPr>
              <a:t>全球儲能設備安全事故頻發</a:t>
            </a:r>
            <a:endParaRPr sz="39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5"/>
                </a:lnTo>
                <a:lnTo>
                  <a:pt x="20104099" y="11308555"/>
                </a:lnTo>
                <a:lnTo>
                  <a:pt x="20104099" y="0"/>
                </a:lnTo>
                <a:close/>
              </a:path>
            </a:pathLst>
          </a:custGeom>
          <a:solidFill>
            <a:srgbClr val="FAFAFA"/>
          </a:solidFill>
        </p:spPr>
        <p:txBody>
          <a:bodyPr wrap="square" lIns="0" tIns="0" rIns="0" bIns="0" rtlCol="0"/>
          <a:lstStyle/>
          <a:p>
            <a:endParaRPr/>
          </a:p>
        </p:txBody>
      </p:sp>
      <p:grpSp>
        <p:nvGrpSpPr>
          <p:cNvPr id="3" name="object 3"/>
          <p:cNvGrpSpPr/>
          <p:nvPr/>
        </p:nvGrpSpPr>
        <p:grpSpPr>
          <a:xfrm>
            <a:off x="1198706" y="608149"/>
            <a:ext cx="7360920" cy="1485265"/>
            <a:chOff x="1198706" y="608149"/>
            <a:chExt cx="7360920" cy="1485265"/>
          </a:xfrm>
        </p:grpSpPr>
        <p:pic>
          <p:nvPicPr>
            <p:cNvPr id="4" name="object 4"/>
            <p:cNvPicPr/>
            <p:nvPr/>
          </p:nvPicPr>
          <p:blipFill>
            <a:blip r:embed="rId2" cstate="print"/>
            <a:stretch>
              <a:fillRect/>
            </a:stretch>
          </p:blipFill>
          <p:spPr>
            <a:xfrm>
              <a:off x="1198706" y="1269071"/>
              <a:ext cx="7360613" cy="824268"/>
            </a:xfrm>
            <a:prstGeom prst="rect">
              <a:avLst/>
            </a:prstGeom>
          </p:spPr>
        </p:pic>
        <p:pic>
          <p:nvPicPr>
            <p:cNvPr id="5" name="object 5"/>
            <p:cNvPicPr/>
            <p:nvPr/>
          </p:nvPicPr>
          <p:blipFill>
            <a:blip r:embed="rId3" cstate="print"/>
            <a:stretch>
              <a:fillRect/>
            </a:stretch>
          </p:blipFill>
          <p:spPr>
            <a:xfrm>
              <a:off x="1203732" y="608149"/>
              <a:ext cx="7350561" cy="814216"/>
            </a:xfrm>
            <a:prstGeom prst="rect">
              <a:avLst/>
            </a:prstGeom>
          </p:spPr>
        </p:pic>
      </p:grpSp>
      <p:sp>
        <p:nvSpPr>
          <p:cNvPr id="6" name="object 6"/>
          <p:cNvSpPr txBox="1">
            <a:spLocks noGrp="1"/>
          </p:cNvSpPr>
          <p:nvPr>
            <p:ph type="title"/>
          </p:nvPr>
        </p:nvSpPr>
        <p:spPr>
          <a:xfrm>
            <a:off x="1247801" y="619677"/>
            <a:ext cx="7264400" cy="728345"/>
          </a:xfrm>
          <a:prstGeom prst="rect">
            <a:avLst/>
          </a:prstGeom>
          <a:solidFill>
            <a:srgbClr val="151618"/>
          </a:solidFill>
        </p:spPr>
        <p:txBody>
          <a:bodyPr vert="horz" wrap="square" lIns="0" tIns="31750" rIns="0" bIns="0" rtlCol="0">
            <a:spAutoFit/>
          </a:bodyPr>
          <a:lstStyle/>
          <a:p>
            <a:pPr marL="527050">
              <a:lnSpc>
                <a:spcPct val="100000"/>
              </a:lnSpc>
              <a:spcBef>
                <a:spcPts val="250"/>
              </a:spcBef>
            </a:pPr>
            <a:r>
              <a:rPr sz="3950" spc="480" dirty="0">
                <a:solidFill>
                  <a:srgbClr val="FFFFFF"/>
                </a:solidFill>
              </a:rPr>
              <a:t>儲能站燃燒危害非常嚴重</a:t>
            </a:r>
            <a:endParaRPr sz="3950" dirty="0"/>
          </a:p>
        </p:txBody>
      </p:sp>
      <p:sp>
        <p:nvSpPr>
          <p:cNvPr id="7" name="object 7"/>
          <p:cNvSpPr txBox="1"/>
          <p:nvPr/>
        </p:nvSpPr>
        <p:spPr>
          <a:xfrm>
            <a:off x="1310491" y="1774051"/>
            <a:ext cx="17373600" cy="8474710"/>
          </a:xfrm>
          <a:prstGeom prst="rect">
            <a:avLst/>
          </a:prstGeom>
        </p:spPr>
        <p:txBody>
          <a:bodyPr vert="horz" wrap="square" lIns="0" tIns="14604" rIns="0" bIns="0" rtlCol="0">
            <a:spAutoFit/>
          </a:bodyPr>
          <a:lstStyle/>
          <a:p>
            <a:pPr marL="12700">
              <a:lnSpc>
                <a:spcPct val="100000"/>
              </a:lnSpc>
              <a:spcBef>
                <a:spcPts val="114"/>
              </a:spcBef>
            </a:pPr>
            <a:r>
              <a:rPr sz="2950" b="1" spc="-10" dirty="0">
                <a:solidFill>
                  <a:srgbClr val="00882B"/>
                </a:solidFill>
                <a:latin typeface="Microsoft YaHei"/>
                <a:cs typeface="Microsoft YaHei"/>
              </a:rPr>
              <a:t>火災蔓延：</a:t>
            </a:r>
            <a:endParaRPr sz="2950" dirty="0">
              <a:latin typeface="Microsoft YaHei"/>
              <a:cs typeface="Microsoft YaHei"/>
            </a:endParaRPr>
          </a:p>
          <a:p>
            <a:pPr marL="12700" marR="75565">
              <a:lnSpc>
                <a:spcPts val="2890"/>
              </a:lnSpc>
              <a:spcBef>
                <a:spcPts val="225"/>
              </a:spcBef>
            </a:pPr>
            <a:r>
              <a:rPr sz="2450" spc="-5" dirty="0">
                <a:latin typeface="Microsoft YaHei"/>
                <a:cs typeface="Microsoft YaHei"/>
              </a:rPr>
              <a:t>儲能站通常含有大量的電池，特別是鋰離子電池，在火災時可能發生爆燃，火焰會迅速蔓延，難以控制，導致其他設施或設備</a:t>
            </a:r>
            <a:r>
              <a:rPr sz="2450" spc="-10" dirty="0">
                <a:latin typeface="Microsoft YaHei"/>
                <a:cs typeface="Microsoft YaHei"/>
              </a:rPr>
              <a:t>受到威脅。</a:t>
            </a:r>
            <a:endParaRPr sz="2450" dirty="0">
              <a:latin typeface="Microsoft YaHei"/>
              <a:cs typeface="Microsoft YaHei"/>
            </a:endParaRPr>
          </a:p>
          <a:p>
            <a:pPr marL="12700">
              <a:lnSpc>
                <a:spcPct val="100000"/>
              </a:lnSpc>
              <a:spcBef>
                <a:spcPts val="2905"/>
              </a:spcBef>
            </a:pPr>
            <a:r>
              <a:rPr sz="2950" b="1" spc="-10" dirty="0">
                <a:solidFill>
                  <a:srgbClr val="00882B"/>
                </a:solidFill>
                <a:latin typeface="Microsoft YaHei"/>
                <a:cs typeface="Microsoft YaHei"/>
              </a:rPr>
              <a:t>有毒氣體釋放：</a:t>
            </a:r>
            <a:endParaRPr sz="2950" dirty="0">
              <a:latin typeface="Microsoft YaHei"/>
              <a:cs typeface="Microsoft YaHei"/>
            </a:endParaRPr>
          </a:p>
          <a:p>
            <a:pPr marL="12700" marR="5080">
              <a:lnSpc>
                <a:spcPct val="101000"/>
              </a:lnSpc>
              <a:spcBef>
                <a:spcPts val="55"/>
              </a:spcBef>
            </a:pPr>
            <a:r>
              <a:rPr sz="2450" spc="-5" dirty="0">
                <a:latin typeface="Microsoft YaHei"/>
                <a:cs typeface="Microsoft YaHei"/>
              </a:rPr>
              <a:t>電池在燃燒過程中會釋放出大量的有毒氣體，如一氧化碳、氟化氫、二氧化硫等。 這些氣體對人體健康有極大的危害，可能引發呼吸系統問題、眼部和皮膚刺激，甚至導致中毒。</a:t>
            </a:r>
            <a:endParaRPr sz="2450" dirty="0">
              <a:latin typeface="Microsoft YaHei"/>
              <a:cs typeface="Microsoft YaHei"/>
            </a:endParaRPr>
          </a:p>
          <a:p>
            <a:pPr marL="12700">
              <a:lnSpc>
                <a:spcPct val="100000"/>
              </a:lnSpc>
              <a:spcBef>
                <a:spcPts val="2910"/>
              </a:spcBef>
            </a:pPr>
            <a:r>
              <a:rPr sz="2950" b="1" spc="-10" dirty="0">
                <a:solidFill>
                  <a:srgbClr val="00882B"/>
                </a:solidFill>
                <a:latin typeface="Microsoft YaHei"/>
                <a:cs typeface="Microsoft YaHei"/>
              </a:rPr>
              <a:t>環境污染：</a:t>
            </a:r>
            <a:endParaRPr sz="2950" dirty="0">
              <a:latin typeface="Microsoft YaHei"/>
              <a:cs typeface="Microsoft YaHei"/>
            </a:endParaRPr>
          </a:p>
          <a:p>
            <a:pPr marL="12700" marR="75565">
              <a:lnSpc>
                <a:spcPct val="101000"/>
              </a:lnSpc>
              <a:spcBef>
                <a:spcPts val="60"/>
              </a:spcBef>
            </a:pPr>
            <a:r>
              <a:rPr sz="2450" spc="-5" dirty="0">
                <a:latin typeface="Microsoft YaHei"/>
                <a:cs typeface="Microsoft YaHei"/>
              </a:rPr>
              <a:t>燃燒會產生大量的煙霧和有害化學物質，對空氣、水源和土壤造成污染，尤其是含有重金屬和有機污染物的廢物，處理不當會</a:t>
            </a:r>
            <a:r>
              <a:rPr sz="2450" spc="-10" dirty="0">
                <a:latin typeface="Microsoft YaHei"/>
                <a:cs typeface="Microsoft YaHei"/>
              </a:rPr>
              <a:t>長期影響生態環境。</a:t>
            </a:r>
            <a:endParaRPr sz="2450" dirty="0">
              <a:latin typeface="Microsoft YaHei"/>
              <a:cs typeface="Microsoft YaHei"/>
            </a:endParaRPr>
          </a:p>
          <a:p>
            <a:pPr marL="12700">
              <a:lnSpc>
                <a:spcPct val="100000"/>
              </a:lnSpc>
              <a:spcBef>
                <a:spcPts val="2910"/>
              </a:spcBef>
            </a:pPr>
            <a:r>
              <a:rPr sz="2950" b="1" spc="-10" dirty="0">
                <a:solidFill>
                  <a:srgbClr val="00882B"/>
                </a:solidFill>
                <a:latin typeface="Microsoft YaHei"/>
                <a:cs typeface="Microsoft YaHei"/>
              </a:rPr>
              <a:t>爆炸風險：</a:t>
            </a:r>
            <a:endParaRPr sz="2950" dirty="0">
              <a:latin typeface="Microsoft YaHei"/>
              <a:cs typeface="Microsoft YaHei"/>
            </a:endParaRPr>
          </a:p>
          <a:p>
            <a:pPr marL="12700">
              <a:lnSpc>
                <a:spcPct val="100000"/>
              </a:lnSpc>
              <a:spcBef>
                <a:spcPts val="85"/>
              </a:spcBef>
            </a:pPr>
            <a:r>
              <a:rPr sz="2450" spc="-5" dirty="0">
                <a:latin typeface="Microsoft YaHei"/>
                <a:cs typeface="Microsoft YaHei"/>
              </a:rPr>
              <a:t>電池燃燒時可能伴隨爆炸，尤其是在電池內部氣體壓力增大的情況下。 爆炸會造成人員傷亡、設備損毀以及周圍建築物受損。</a:t>
            </a:r>
            <a:endParaRPr sz="2450" dirty="0">
              <a:latin typeface="Microsoft YaHei"/>
              <a:cs typeface="Microsoft YaHei"/>
            </a:endParaRPr>
          </a:p>
          <a:p>
            <a:pPr marL="12700">
              <a:lnSpc>
                <a:spcPct val="100000"/>
              </a:lnSpc>
              <a:spcBef>
                <a:spcPts val="2995"/>
              </a:spcBef>
            </a:pPr>
            <a:r>
              <a:rPr sz="2950" b="1" spc="-10" dirty="0">
                <a:solidFill>
                  <a:srgbClr val="00882B"/>
                </a:solidFill>
                <a:latin typeface="Microsoft YaHei"/>
                <a:cs typeface="Microsoft YaHei"/>
              </a:rPr>
              <a:t>經濟損失：</a:t>
            </a:r>
            <a:endParaRPr sz="2950" dirty="0">
              <a:latin typeface="Microsoft YaHei"/>
              <a:cs typeface="Microsoft YaHei"/>
            </a:endParaRPr>
          </a:p>
          <a:p>
            <a:pPr marL="12700" marR="75565">
              <a:lnSpc>
                <a:spcPts val="2890"/>
              </a:lnSpc>
              <a:spcBef>
                <a:spcPts val="240"/>
              </a:spcBef>
            </a:pPr>
            <a:r>
              <a:rPr sz="2450" spc="-5" dirty="0">
                <a:latin typeface="Microsoft YaHei"/>
                <a:cs typeface="Microsoft YaHei"/>
              </a:rPr>
              <a:t>儲能站的設施和電池設備價格高昂，火災和爆炸可能導致整個儲能系統的損毀，產生巨大的經濟損失，甚至影響區域電力供應</a:t>
            </a:r>
            <a:r>
              <a:rPr sz="2450" spc="-10" dirty="0">
                <a:latin typeface="Microsoft YaHei"/>
                <a:cs typeface="Microsoft YaHei"/>
              </a:rPr>
              <a:t>的穩定性。</a:t>
            </a:r>
            <a:endParaRPr sz="2450" dirty="0">
              <a:latin typeface="Microsoft YaHei"/>
              <a:cs typeface="Microsoft YaHei"/>
            </a:endParaRPr>
          </a:p>
          <a:p>
            <a:pPr marL="12700">
              <a:lnSpc>
                <a:spcPct val="100000"/>
              </a:lnSpc>
              <a:spcBef>
                <a:spcPts val="3479"/>
              </a:spcBef>
            </a:pPr>
            <a:r>
              <a:rPr sz="2950" b="1" spc="-10" dirty="0">
                <a:solidFill>
                  <a:srgbClr val="00882B"/>
                </a:solidFill>
                <a:latin typeface="Microsoft YaHei"/>
                <a:cs typeface="Microsoft YaHei"/>
              </a:rPr>
              <a:t>緊急回應挑戰：</a:t>
            </a:r>
            <a:endParaRPr sz="2950" dirty="0">
              <a:latin typeface="Microsoft YaHei"/>
              <a:cs typeface="Microsoft YaHei"/>
            </a:endParaRPr>
          </a:p>
          <a:p>
            <a:pPr marL="12700">
              <a:lnSpc>
                <a:spcPct val="100000"/>
              </a:lnSpc>
              <a:spcBef>
                <a:spcPts val="85"/>
              </a:spcBef>
            </a:pPr>
            <a:r>
              <a:rPr sz="2450" spc="-5" dirty="0" err="1">
                <a:latin typeface="Microsoft YaHei"/>
                <a:cs typeface="Microsoft YaHei"/>
              </a:rPr>
              <a:t>儲能站發生火災後，救援人員可能面臨無法控制火源或無法及時滅火的困境，增加了災害應急處理的複雜性和危險性</a:t>
            </a:r>
            <a:r>
              <a:rPr sz="2450" spc="-5" dirty="0">
                <a:latin typeface="Microsoft YaHei"/>
                <a:cs typeface="Microsoft YaHei"/>
              </a:rPr>
              <a:t>。</a:t>
            </a:r>
            <a:endParaRPr sz="2450" dirty="0">
              <a:latin typeface="Microsoft YaHei"/>
              <a:cs typeface="Microsoft YaHe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410209">
              <a:lnSpc>
                <a:spcPct val="100000"/>
              </a:lnSpc>
              <a:spcBef>
                <a:spcPts val="95"/>
              </a:spcBef>
            </a:pPr>
            <a:r>
              <a:rPr spc="-185" dirty="0"/>
              <a:t>目 前 全 球 最 安 全 的 儲 能 技 術</a:t>
            </a:r>
          </a:p>
          <a:p>
            <a:pPr marL="12700" marR="5080">
              <a:lnSpc>
                <a:spcPct val="149400"/>
              </a:lnSpc>
              <a:spcBef>
                <a:spcPts val="760"/>
              </a:spcBef>
            </a:pPr>
            <a:r>
              <a:rPr sz="3950" b="0" spc="55" dirty="0">
                <a:solidFill>
                  <a:srgbClr val="151618"/>
                </a:solidFill>
                <a:latin typeface="Microsoft YaHei"/>
                <a:cs typeface="Microsoft YaHei"/>
              </a:rPr>
              <a:t>我們的產品經過國家專業機構的各種極限測試，從安全性能、</a:t>
            </a:r>
            <a:r>
              <a:rPr sz="3950" b="0" spc="204" dirty="0">
                <a:solidFill>
                  <a:srgbClr val="151618"/>
                </a:solidFill>
                <a:latin typeface="Microsoft YaHei"/>
                <a:cs typeface="Microsoft YaHei"/>
              </a:rPr>
              <a:t>經濟性、使用壽命等各方面遠超市面上的風冷、液冷設備。</a:t>
            </a:r>
            <a:endParaRPr sz="3950" dirty="0">
              <a:latin typeface="Microsoft YaHei"/>
              <a:cs typeface="Microsoft YaHe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5"/>
                </a:lnTo>
                <a:lnTo>
                  <a:pt x="20104099" y="11308555"/>
                </a:lnTo>
                <a:lnTo>
                  <a:pt x="20104099" y="0"/>
                </a:lnTo>
                <a:close/>
              </a:path>
            </a:pathLst>
          </a:custGeom>
          <a:solidFill>
            <a:srgbClr val="FAFAFA"/>
          </a:solidFill>
        </p:spPr>
        <p:txBody>
          <a:bodyPr wrap="square" lIns="0" tIns="0" rIns="0" bIns="0" rtlCol="0"/>
          <a:lstStyle/>
          <a:p>
            <a:endParaRPr/>
          </a:p>
        </p:txBody>
      </p:sp>
      <p:pic>
        <p:nvPicPr>
          <p:cNvPr id="3" name="object 3"/>
          <p:cNvPicPr/>
          <p:nvPr/>
        </p:nvPicPr>
        <p:blipFill>
          <a:blip r:embed="rId2" cstate="print"/>
          <a:stretch>
            <a:fillRect/>
          </a:stretch>
        </p:blipFill>
        <p:spPr>
          <a:xfrm>
            <a:off x="603032" y="1110555"/>
            <a:ext cx="8310130" cy="9032820"/>
          </a:xfrm>
          <a:prstGeom prst="rect">
            <a:avLst/>
          </a:prstGeom>
        </p:spPr>
      </p:pic>
      <p:sp>
        <p:nvSpPr>
          <p:cNvPr id="4" name="object 4"/>
          <p:cNvSpPr txBox="1"/>
          <p:nvPr/>
        </p:nvSpPr>
        <p:spPr>
          <a:xfrm>
            <a:off x="1185970" y="5000759"/>
            <a:ext cx="7141845" cy="1231900"/>
          </a:xfrm>
          <a:prstGeom prst="rect">
            <a:avLst/>
          </a:prstGeom>
        </p:spPr>
        <p:txBody>
          <a:bodyPr vert="horz" wrap="square" lIns="0" tIns="14605" rIns="0" bIns="0" rtlCol="0">
            <a:spAutoFit/>
          </a:bodyPr>
          <a:lstStyle/>
          <a:p>
            <a:pPr marL="12700">
              <a:lnSpc>
                <a:spcPct val="100000"/>
              </a:lnSpc>
              <a:spcBef>
                <a:spcPts val="115"/>
              </a:spcBef>
            </a:pPr>
            <a:r>
              <a:rPr sz="7900" spc="55" dirty="0">
                <a:solidFill>
                  <a:srgbClr val="FFFFFF"/>
                </a:solidFill>
                <a:latin typeface="Arial Black"/>
                <a:cs typeface="Arial Black"/>
              </a:rPr>
              <a:t>ADVANTAGE</a:t>
            </a:r>
            <a:endParaRPr sz="7900" dirty="0">
              <a:latin typeface="Arial Black"/>
              <a:cs typeface="Arial Black"/>
            </a:endParaRPr>
          </a:p>
        </p:txBody>
      </p:sp>
      <p:grpSp>
        <p:nvGrpSpPr>
          <p:cNvPr id="5" name="object 5"/>
          <p:cNvGrpSpPr/>
          <p:nvPr/>
        </p:nvGrpSpPr>
        <p:grpSpPr>
          <a:xfrm>
            <a:off x="9768079" y="1166037"/>
            <a:ext cx="3352800" cy="1482725"/>
            <a:chOff x="9768079" y="1166037"/>
            <a:chExt cx="3352800" cy="1482725"/>
          </a:xfrm>
        </p:grpSpPr>
        <p:pic>
          <p:nvPicPr>
            <p:cNvPr id="6" name="object 6"/>
            <p:cNvPicPr/>
            <p:nvPr/>
          </p:nvPicPr>
          <p:blipFill>
            <a:blip r:embed="rId3" cstate="print"/>
            <a:stretch>
              <a:fillRect/>
            </a:stretch>
          </p:blipFill>
          <p:spPr>
            <a:xfrm>
              <a:off x="9768079" y="1824447"/>
              <a:ext cx="3352358" cy="824268"/>
            </a:xfrm>
            <a:prstGeom prst="rect">
              <a:avLst/>
            </a:prstGeom>
          </p:spPr>
        </p:pic>
        <p:pic>
          <p:nvPicPr>
            <p:cNvPr id="7" name="object 7"/>
            <p:cNvPicPr/>
            <p:nvPr/>
          </p:nvPicPr>
          <p:blipFill>
            <a:blip r:embed="rId4" cstate="print"/>
            <a:stretch>
              <a:fillRect/>
            </a:stretch>
          </p:blipFill>
          <p:spPr>
            <a:xfrm>
              <a:off x="9773105" y="1166037"/>
              <a:ext cx="3342306" cy="814216"/>
            </a:xfrm>
            <a:prstGeom prst="rect">
              <a:avLst/>
            </a:prstGeom>
          </p:spPr>
        </p:pic>
      </p:grpSp>
      <p:sp>
        <p:nvSpPr>
          <p:cNvPr id="8" name="object 8"/>
          <p:cNvSpPr txBox="1">
            <a:spLocks noGrp="1"/>
          </p:cNvSpPr>
          <p:nvPr>
            <p:ph type="title"/>
          </p:nvPr>
        </p:nvSpPr>
        <p:spPr>
          <a:xfrm>
            <a:off x="9815293" y="1177077"/>
            <a:ext cx="3256915" cy="728345"/>
          </a:xfrm>
          <a:prstGeom prst="rect">
            <a:avLst/>
          </a:prstGeom>
          <a:solidFill>
            <a:srgbClr val="151618"/>
          </a:solidFill>
        </p:spPr>
        <p:txBody>
          <a:bodyPr vert="horz" wrap="square" lIns="0" tIns="32384" rIns="0" bIns="0" rtlCol="0">
            <a:spAutoFit/>
          </a:bodyPr>
          <a:lstStyle/>
          <a:p>
            <a:pPr marL="474345">
              <a:lnSpc>
                <a:spcPct val="100000"/>
              </a:lnSpc>
              <a:spcBef>
                <a:spcPts val="254"/>
              </a:spcBef>
            </a:pPr>
            <a:r>
              <a:rPr sz="3950" spc="565" dirty="0">
                <a:solidFill>
                  <a:srgbClr val="FFFFFF"/>
                </a:solidFill>
              </a:rPr>
              <a:t>超級安全</a:t>
            </a:r>
            <a:endParaRPr sz="3950" dirty="0"/>
          </a:p>
        </p:txBody>
      </p:sp>
      <p:sp>
        <p:nvSpPr>
          <p:cNvPr id="9" name="object 9"/>
          <p:cNvSpPr txBox="1"/>
          <p:nvPr/>
        </p:nvSpPr>
        <p:spPr>
          <a:xfrm>
            <a:off x="9240719" y="2063048"/>
            <a:ext cx="9498965" cy="2440940"/>
          </a:xfrm>
          <a:prstGeom prst="rect">
            <a:avLst/>
          </a:prstGeom>
        </p:spPr>
        <p:txBody>
          <a:bodyPr vert="horz" wrap="square" lIns="0" tIns="13335" rIns="0" bIns="0" rtlCol="0">
            <a:spAutoFit/>
          </a:bodyPr>
          <a:lstStyle/>
          <a:p>
            <a:pPr marL="577850" indent="-565150">
              <a:lnSpc>
                <a:spcPts val="4715"/>
              </a:lnSpc>
              <a:spcBef>
                <a:spcPts val="105"/>
              </a:spcBef>
              <a:buFont typeface="Arial"/>
              <a:buChar char="•"/>
              <a:tabLst>
                <a:tab pos="577850" algn="l"/>
              </a:tabLst>
            </a:pPr>
            <a:r>
              <a:rPr sz="2600" b="1" dirty="0">
                <a:solidFill>
                  <a:srgbClr val="151618"/>
                </a:solidFill>
                <a:latin typeface="Microsoft YaHei"/>
                <a:cs typeface="Microsoft YaHei"/>
              </a:rPr>
              <a:t>多項極限測試，超</a:t>
            </a:r>
            <a:r>
              <a:rPr sz="2600" b="1" dirty="0">
                <a:solidFill>
                  <a:srgbClr val="151618"/>
                </a:solidFill>
                <a:latin typeface="Calibri"/>
                <a:cs typeface="Calibri"/>
              </a:rPr>
              <a:t>1000°C</a:t>
            </a:r>
            <a:r>
              <a:rPr sz="2600" b="1" spc="-20" dirty="0">
                <a:solidFill>
                  <a:srgbClr val="151618"/>
                </a:solidFill>
                <a:latin typeface="Microsoft YaHei"/>
                <a:cs typeface="Microsoft YaHei"/>
              </a:rPr>
              <a:t>高溫 </a:t>
            </a:r>
            <a:r>
              <a:rPr sz="3950" b="1" dirty="0">
                <a:solidFill>
                  <a:srgbClr val="00882B"/>
                </a:solidFill>
                <a:latin typeface="Microsoft YaHei"/>
                <a:cs typeface="Microsoft YaHei"/>
              </a:rPr>
              <a:t>不燃燒</a:t>
            </a:r>
            <a:r>
              <a:rPr sz="2600" b="1" spc="-20" dirty="0">
                <a:solidFill>
                  <a:srgbClr val="151618"/>
                </a:solidFill>
                <a:latin typeface="Microsoft YaHei"/>
                <a:cs typeface="Microsoft YaHei"/>
              </a:rPr>
              <a:t>。 承諾 </a:t>
            </a:r>
            <a:r>
              <a:rPr sz="3950" b="1" dirty="0">
                <a:solidFill>
                  <a:srgbClr val="00882B"/>
                </a:solidFill>
                <a:latin typeface="Microsoft YaHei"/>
                <a:cs typeface="Microsoft YaHei"/>
              </a:rPr>
              <a:t>不著火</a:t>
            </a:r>
            <a:r>
              <a:rPr sz="2600" b="1" spc="-50" dirty="0">
                <a:solidFill>
                  <a:srgbClr val="151618"/>
                </a:solidFill>
                <a:latin typeface="Microsoft YaHei"/>
                <a:cs typeface="Microsoft YaHei"/>
              </a:rPr>
              <a:t>。</a:t>
            </a:r>
            <a:endParaRPr sz="2600" dirty="0">
              <a:latin typeface="Microsoft YaHei"/>
              <a:cs typeface="Microsoft YaHei"/>
            </a:endParaRPr>
          </a:p>
          <a:p>
            <a:pPr marL="577850" indent="-565150">
              <a:lnSpc>
                <a:spcPts val="4700"/>
              </a:lnSpc>
              <a:buFont typeface="Arial"/>
              <a:buChar char="•"/>
              <a:tabLst>
                <a:tab pos="577850" algn="l"/>
              </a:tabLst>
            </a:pPr>
            <a:r>
              <a:rPr sz="2600" b="1" spc="15" dirty="0">
                <a:solidFill>
                  <a:srgbClr val="151618"/>
                </a:solidFill>
                <a:latin typeface="Microsoft YaHei"/>
                <a:cs typeface="Microsoft YaHei"/>
              </a:rPr>
              <a:t>設備自身發生火情時設備外溫度僅約 </a:t>
            </a:r>
            <a:r>
              <a:rPr sz="3950" b="1" spc="-10" dirty="0">
                <a:solidFill>
                  <a:srgbClr val="00882B"/>
                </a:solidFill>
                <a:latin typeface="Calibri"/>
                <a:cs typeface="Calibri"/>
              </a:rPr>
              <a:t>80°C</a:t>
            </a:r>
            <a:r>
              <a:rPr sz="2600" b="1" spc="-50" dirty="0">
                <a:solidFill>
                  <a:srgbClr val="151618"/>
                </a:solidFill>
                <a:latin typeface="Microsoft YaHei"/>
                <a:cs typeface="Microsoft YaHei"/>
              </a:rPr>
              <a:t>。</a:t>
            </a:r>
            <a:endParaRPr sz="2600" dirty="0">
              <a:latin typeface="Microsoft YaHei"/>
              <a:cs typeface="Microsoft YaHei"/>
            </a:endParaRPr>
          </a:p>
          <a:p>
            <a:pPr marL="577850" indent="-565150">
              <a:lnSpc>
                <a:spcPts val="4725"/>
              </a:lnSpc>
              <a:buFont typeface="Arial"/>
              <a:buChar char="•"/>
              <a:tabLst>
                <a:tab pos="577850" algn="l"/>
              </a:tabLst>
            </a:pPr>
            <a:r>
              <a:rPr sz="2600" b="1" spc="10" dirty="0">
                <a:solidFill>
                  <a:srgbClr val="151618"/>
                </a:solidFill>
                <a:latin typeface="Microsoft YaHei"/>
                <a:cs typeface="Microsoft YaHei"/>
              </a:rPr>
              <a:t>超強溫控在發生意外時對周邊環境 </a:t>
            </a:r>
            <a:r>
              <a:rPr sz="3950" b="1" dirty="0">
                <a:solidFill>
                  <a:srgbClr val="00882B"/>
                </a:solidFill>
                <a:latin typeface="Calibri"/>
                <a:cs typeface="Calibri"/>
              </a:rPr>
              <a:t>0</a:t>
            </a:r>
            <a:r>
              <a:rPr sz="3950" b="1" dirty="0">
                <a:solidFill>
                  <a:srgbClr val="00882B"/>
                </a:solidFill>
                <a:latin typeface="Microsoft YaHei"/>
                <a:cs typeface="Microsoft YaHei"/>
              </a:rPr>
              <a:t>傷害</a:t>
            </a:r>
            <a:r>
              <a:rPr sz="2600" b="1" spc="-50" dirty="0">
                <a:solidFill>
                  <a:srgbClr val="151618"/>
                </a:solidFill>
                <a:latin typeface="Microsoft YaHei"/>
                <a:cs typeface="Microsoft YaHei"/>
              </a:rPr>
              <a:t>。</a:t>
            </a:r>
            <a:endParaRPr sz="2600" dirty="0">
              <a:latin typeface="Microsoft YaHei"/>
              <a:cs typeface="Microsoft YaHei"/>
            </a:endParaRPr>
          </a:p>
          <a:p>
            <a:pPr marL="577850" indent="-565150">
              <a:lnSpc>
                <a:spcPct val="100000"/>
              </a:lnSpc>
              <a:spcBef>
                <a:spcPts val="130"/>
              </a:spcBef>
              <a:buFont typeface="Arial"/>
              <a:buChar char="•"/>
              <a:tabLst>
                <a:tab pos="577850" algn="l"/>
              </a:tabLst>
            </a:pPr>
            <a:r>
              <a:rPr sz="2600" b="1" dirty="0">
                <a:solidFill>
                  <a:srgbClr val="151618"/>
                </a:solidFill>
                <a:latin typeface="Microsoft YaHei"/>
                <a:cs typeface="Microsoft YaHei"/>
              </a:rPr>
              <a:t>目前 </a:t>
            </a:r>
            <a:r>
              <a:rPr sz="3950" b="1" dirty="0">
                <a:solidFill>
                  <a:srgbClr val="00882B"/>
                </a:solidFill>
                <a:latin typeface="Microsoft YaHei"/>
                <a:cs typeface="Microsoft YaHei"/>
              </a:rPr>
              <a:t>全球最安全</a:t>
            </a:r>
            <a:r>
              <a:rPr sz="2600" b="1" spc="-10" dirty="0">
                <a:solidFill>
                  <a:srgbClr val="151618"/>
                </a:solidFill>
                <a:latin typeface="Microsoft YaHei"/>
                <a:cs typeface="Microsoft YaHei"/>
              </a:rPr>
              <a:t>的儲能技術。</a:t>
            </a:r>
            <a:endParaRPr sz="2600" dirty="0">
              <a:latin typeface="Microsoft YaHei"/>
              <a:cs typeface="Microsoft YaHei"/>
            </a:endParaRPr>
          </a:p>
        </p:txBody>
      </p:sp>
      <p:grpSp>
        <p:nvGrpSpPr>
          <p:cNvPr id="10" name="object 10"/>
          <p:cNvGrpSpPr/>
          <p:nvPr/>
        </p:nvGrpSpPr>
        <p:grpSpPr>
          <a:xfrm>
            <a:off x="9768079" y="5058694"/>
            <a:ext cx="3352800" cy="1485265"/>
            <a:chOff x="9768079" y="5058694"/>
            <a:chExt cx="3352800" cy="1485265"/>
          </a:xfrm>
        </p:grpSpPr>
        <p:pic>
          <p:nvPicPr>
            <p:cNvPr id="11" name="object 11"/>
            <p:cNvPicPr/>
            <p:nvPr/>
          </p:nvPicPr>
          <p:blipFill>
            <a:blip r:embed="rId5" cstate="print"/>
            <a:stretch>
              <a:fillRect/>
            </a:stretch>
          </p:blipFill>
          <p:spPr>
            <a:xfrm>
              <a:off x="9768079" y="5717103"/>
              <a:ext cx="3352358" cy="826781"/>
            </a:xfrm>
            <a:prstGeom prst="rect">
              <a:avLst/>
            </a:prstGeom>
          </p:spPr>
        </p:pic>
        <p:pic>
          <p:nvPicPr>
            <p:cNvPr id="12" name="object 12"/>
            <p:cNvPicPr/>
            <p:nvPr/>
          </p:nvPicPr>
          <p:blipFill>
            <a:blip r:embed="rId6" cstate="print"/>
            <a:stretch>
              <a:fillRect/>
            </a:stretch>
          </p:blipFill>
          <p:spPr>
            <a:xfrm>
              <a:off x="9773105" y="5058694"/>
              <a:ext cx="3342306" cy="814216"/>
            </a:xfrm>
            <a:prstGeom prst="rect">
              <a:avLst/>
            </a:prstGeom>
          </p:spPr>
        </p:pic>
      </p:grpSp>
      <p:sp>
        <p:nvSpPr>
          <p:cNvPr id="13" name="object 13"/>
          <p:cNvSpPr txBox="1"/>
          <p:nvPr/>
        </p:nvSpPr>
        <p:spPr>
          <a:xfrm>
            <a:off x="9815293" y="5070085"/>
            <a:ext cx="3256915" cy="728345"/>
          </a:xfrm>
          <a:prstGeom prst="rect">
            <a:avLst/>
          </a:prstGeom>
          <a:solidFill>
            <a:srgbClr val="151618"/>
          </a:solidFill>
        </p:spPr>
        <p:txBody>
          <a:bodyPr vert="horz" wrap="square" lIns="0" tIns="32384" rIns="0" bIns="0" rtlCol="0">
            <a:spAutoFit/>
          </a:bodyPr>
          <a:lstStyle/>
          <a:p>
            <a:pPr marL="474345">
              <a:lnSpc>
                <a:spcPct val="100000"/>
              </a:lnSpc>
              <a:spcBef>
                <a:spcPts val="254"/>
              </a:spcBef>
            </a:pPr>
            <a:r>
              <a:rPr sz="3950" b="1" spc="565" dirty="0">
                <a:solidFill>
                  <a:srgbClr val="FFFFFF"/>
                </a:solidFill>
                <a:latin typeface="Microsoft YaHei"/>
                <a:cs typeface="Microsoft YaHei"/>
              </a:rPr>
              <a:t>超級品質</a:t>
            </a:r>
            <a:endParaRPr sz="3950" dirty="0">
              <a:latin typeface="Microsoft YaHei"/>
              <a:cs typeface="Microsoft YaHei"/>
            </a:endParaRPr>
          </a:p>
        </p:txBody>
      </p:sp>
      <p:sp>
        <p:nvSpPr>
          <p:cNvPr id="14" name="object 14"/>
          <p:cNvSpPr txBox="1"/>
          <p:nvPr/>
        </p:nvSpPr>
        <p:spPr>
          <a:xfrm>
            <a:off x="9240719" y="5822514"/>
            <a:ext cx="8830310" cy="1842770"/>
          </a:xfrm>
          <a:prstGeom prst="rect">
            <a:avLst/>
          </a:prstGeom>
        </p:spPr>
        <p:txBody>
          <a:bodyPr vert="horz" wrap="square" lIns="0" tIns="13335" rIns="0" bIns="0" rtlCol="0">
            <a:spAutoFit/>
          </a:bodyPr>
          <a:lstStyle/>
          <a:p>
            <a:pPr marL="577850" indent="-565150">
              <a:lnSpc>
                <a:spcPct val="100000"/>
              </a:lnSpc>
              <a:spcBef>
                <a:spcPts val="105"/>
              </a:spcBef>
              <a:buFont typeface="Arial"/>
              <a:buChar char="•"/>
              <a:tabLst>
                <a:tab pos="577850" algn="l"/>
              </a:tabLst>
            </a:pPr>
            <a:r>
              <a:rPr sz="2600" b="1" spc="-5" dirty="0" err="1">
                <a:solidFill>
                  <a:srgbClr val="151618"/>
                </a:solidFill>
                <a:latin typeface="Microsoft YaHei"/>
                <a:cs typeface="Microsoft YaHei"/>
              </a:rPr>
              <a:t>優質電芯和整體技術，設備使用</a:t>
            </a:r>
            <a:r>
              <a:rPr sz="2600" b="1" spc="-5" dirty="0">
                <a:solidFill>
                  <a:srgbClr val="151618"/>
                </a:solidFill>
                <a:latin typeface="Microsoft YaHei"/>
                <a:cs typeface="Microsoft YaHei"/>
              </a:rPr>
              <a:t> </a:t>
            </a:r>
            <a:r>
              <a:rPr sz="3950" b="1" spc="-15" dirty="0" err="1">
                <a:solidFill>
                  <a:srgbClr val="00882B"/>
                </a:solidFill>
                <a:latin typeface="Microsoft YaHei"/>
                <a:cs typeface="Microsoft YaHei"/>
              </a:rPr>
              <a:t>壽命</a:t>
            </a:r>
            <a:r>
              <a:rPr lang="zh-TW" altLang="en-US" sz="3950" b="1" spc="-15" dirty="0">
                <a:solidFill>
                  <a:srgbClr val="00882B"/>
                </a:solidFill>
                <a:latin typeface="Microsoft YaHei"/>
                <a:cs typeface="Microsoft YaHei"/>
              </a:rPr>
              <a:t>長達</a:t>
            </a:r>
            <a:r>
              <a:rPr sz="3950" b="1" spc="-15" dirty="0">
                <a:solidFill>
                  <a:srgbClr val="00882B"/>
                </a:solidFill>
                <a:latin typeface="Microsoft YaHei"/>
                <a:cs typeface="Microsoft YaHei"/>
              </a:rPr>
              <a:t> </a:t>
            </a:r>
            <a:r>
              <a:rPr sz="3950" b="1" dirty="0">
                <a:solidFill>
                  <a:srgbClr val="00882B"/>
                </a:solidFill>
                <a:latin typeface="Calibri"/>
                <a:cs typeface="Calibri"/>
              </a:rPr>
              <a:t>1</a:t>
            </a:r>
            <a:r>
              <a:rPr lang="en-US" altLang="zh-TW" sz="3950" b="1" dirty="0">
                <a:solidFill>
                  <a:srgbClr val="00882B"/>
                </a:solidFill>
                <a:latin typeface="Calibri"/>
                <a:cs typeface="Calibri"/>
              </a:rPr>
              <a:t>5</a:t>
            </a:r>
            <a:r>
              <a:rPr sz="3950" b="1" dirty="0">
                <a:solidFill>
                  <a:srgbClr val="00882B"/>
                </a:solidFill>
                <a:latin typeface="Microsoft YaHei"/>
                <a:cs typeface="Microsoft YaHei"/>
              </a:rPr>
              <a:t>年</a:t>
            </a:r>
            <a:r>
              <a:rPr sz="2600" b="1" spc="-50" dirty="0">
                <a:solidFill>
                  <a:srgbClr val="151618"/>
                </a:solidFill>
                <a:latin typeface="Microsoft YaHei"/>
                <a:cs typeface="Microsoft YaHei"/>
              </a:rPr>
              <a:t>。</a:t>
            </a:r>
            <a:endParaRPr sz="2600" dirty="0">
              <a:latin typeface="Microsoft YaHei"/>
              <a:cs typeface="Microsoft YaHei"/>
            </a:endParaRPr>
          </a:p>
          <a:p>
            <a:pPr marL="577850" indent="-565150">
              <a:lnSpc>
                <a:spcPts val="4715"/>
              </a:lnSpc>
              <a:spcBef>
                <a:spcPts val="130"/>
              </a:spcBef>
              <a:buFont typeface="Arial"/>
              <a:buChar char="•"/>
              <a:tabLst>
                <a:tab pos="577850" algn="l"/>
              </a:tabLst>
            </a:pPr>
            <a:r>
              <a:rPr sz="2600" b="1" dirty="0">
                <a:solidFill>
                  <a:srgbClr val="151618"/>
                </a:solidFill>
                <a:latin typeface="Microsoft YaHei"/>
                <a:cs typeface="Microsoft YaHei"/>
              </a:rPr>
              <a:t>智慧</a:t>
            </a:r>
            <a:r>
              <a:rPr sz="2600" b="1" dirty="0">
                <a:solidFill>
                  <a:srgbClr val="151618"/>
                </a:solidFill>
                <a:latin typeface="Calibri"/>
                <a:cs typeface="Calibri"/>
              </a:rPr>
              <a:t>EMS</a:t>
            </a:r>
            <a:r>
              <a:rPr sz="2600" b="1" dirty="0">
                <a:solidFill>
                  <a:srgbClr val="151618"/>
                </a:solidFill>
                <a:latin typeface="Microsoft YaHei"/>
                <a:cs typeface="Microsoft YaHei"/>
              </a:rPr>
              <a:t>，優化充放電管理，</a:t>
            </a:r>
            <a:r>
              <a:rPr sz="3950" b="1" dirty="0">
                <a:solidFill>
                  <a:srgbClr val="00882B"/>
                </a:solidFill>
                <a:latin typeface="Microsoft YaHei"/>
                <a:cs typeface="Microsoft YaHei"/>
              </a:rPr>
              <a:t>提升收益</a:t>
            </a:r>
            <a:r>
              <a:rPr sz="2600" b="1" spc="-50" dirty="0">
                <a:solidFill>
                  <a:srgbClr val="151618"/>
                </a:solidFill>
                <a:latin typeface="Microsoft YaHei"/>
                <a:cs typeface="Microsoft YaHei"/>
              </a:rPr>
              <a:t>。</a:t>
            </a:r>
            <a:endParaRPr sz="2600" dirty="0">
              <a:latin typeface="Microsoft YaHei"/>
              <a:cs typeface="Microsoft YaHei"/>
            </a:endParaRPr>
          </a:p>
          <a:p>
            <a:pPr marL="577850" indent="-565150">
              <a:lnSpc>
                <a:spcPts val="4715"/>
              </a:lnSpc>
              <a:buFont typeface="Arial"/>
              <a:buChar char="•"/>
              <a:tabLst>
                <a:tab pos="577850" algn="l"/>
              </a:tabLst>
            </a:pPr>
            <a:r>
              <a:rPr sz="2600" b="1" spc="5" dirty="0" err="1">
                <a:solidFill>
                  <a:srgbClr val="151618"/>
                </a:solidFill>
                <a:latin typeface="Microsoft YaHei"/>
                <a:cs typeface="Microsoft YaHei"/>
              </a:rPr>
              <a:t>智慧響應電網，無縫</a:t>
            </a:r>
            <a:r>
              <a:rPr lang="zh-TW" altLang="en-US" sz="2600" b="1" spc="5" dirty="0">
                <a:solidFill>
                  <a:srgbClr val="151618"/>
                </a:solidFill>
                <a:latin typeface="Microsoft YaHei"/>
                <a:cs typeface="Microsoft YaHei"/>
              </a:rPr>
              <a:t>與</a:t>
            </a:r>
            <a:r>
              <a:rPr sz="2600" b="1" spc="5" dirty="0">
                <a:solidFill>
                  <a:srgbClr val="151618"/>
                </a:solidFill>
                <a:latin typeface="Microsoft YaHei"/>
                <a:cs typeface="Microsoft YaHei"/>
              </a:rPr>
              <a:t> </a:t>
            </a:r>
            <a:r>
              <a:rPr sz="3950" b="1" dirty="0">
                <a:solidFill>
                  <a:srgbClr val="00882B"/>
                </a:solidFill>
                <a:latin typeface="Microsoft YaHei"/>
                <a:cs typeface="Microsoft YaHei"/>
              </a:rPr>
              <a:t>電</a:t>
            </a:r>
            <a:r>
              <a:rPr lang="zh-TW" altLang="en-US" sz="3950" b="1" dirty="0">
                <a:solidFill>
                  <a:srgbClr val="00882B"/>
                </a:solidFill>
                <a:latin typeface="Microsoft YaHei"/>
                <a:cs typeface="Microsoft YaHei"/>
              </a:rPr>
              <a:t>網</a:t>
            </a:r>
            <a:r>
              <a:rPr sz="3950" b="1" dirty="0" err="1">
                <a:solidFill>
                  <a:srgbClr val="00882B"/>
                </a:solidFill>
                <a:latin typeface="Microsoft YaHei"/>
                <a:cs typeface="Microsoft YaHei"/>
              </a:rPr>
              <a:t>高效協同</a:t>
            </a:r>
            <a:r>
              <a:rPr sz="2600" b="1" spc="-50" dirty="0">
                <a:solidFill>
                  <a:srgbClr val="151618"/>
                </a:solidFill>
                <a:latin typeface="Microsoft YaHei"/>
                <a:cs typeface="Microsoft YaHei"/>
              </a:rPr>
              <a:t>。</a:t>
            </a:r>
            <a:endParaRPr sz="2600" dirty="0">
              <a:latin typeface="Microsoft YaHei"/>
              <a:cs typeface="Microsoft YaHei"/>
            </a:endParaRPr>
          </a:p>
        </p:txBody>
      </p:sp>
      <p:grpSp>
        <p:nvGrpSpPr>
          <p:cNvPr id="15" name="object 15"/>
          <p:cNvGrpSpPr/>
          <p:nvPr/>
        </p:nvGrpSpPr>
        <p:grpSpPr>
          <a:xfrm>
            <a:off x="9768079" y="8132108"/>
            <a:ext cx="3352800" cy="1485265"/>
            <a:chOff x="9768079" y="8132108"/>
            <a:chExt cx="3352800" cy="1485265"/>
          </a:xfrm>
        </p:grpSpPr>
        <p:pic>
          <p:nvPicPr>
            <p:cNvPr id="16" name="object 16"/>
            <p:cNvPicPr/>
            <p:nvPr/>
          </p:nvPicPr>
          <p:blipFill>
            <a:blip r:embed="rId7" cstate="print"/>
            <a:stretch>
              <a:fillRect/>
            </a:stretch>
          </p:blipFill>
          <p:spPr>
            <a:xfrm>
              <a:off x="9768079" y="8793030"/>
              <a:ext cx="3352358" cy="824268"/>
            </a:xfrm>
            <a:prstGeom prst="rect">
              <a:avLst/>
            </a:prstGeom>
          </p:spPr>
        </p:pic>
        <p:pic>
          <p:nvPicPr>
            <p:cNvPr id="17" name="object 17"/>
            <p:cNvPicPr/>
            <p:nvPr/>
          </p:nvPicPr>
          <p:blipFill>
            <a:blip r:embed="rId8" cstate="print"/>
            <a:stretch>
              <a:fillRect/>
            </a:stretch>
          </p:blipFill>
          <p:spPr>
            <a:xfrm>
              <a:off x="9773105" y="8132108"/>
              <a:ext cx="3342306" cy="814216"/>
            </a:xfrm>
            <a:prstGeom prst="rect">
              <a:avLst/>
            </a:prstGeom>
          </p:spPr>
        </p:pic>
      </p:grpSp>
      <p:sp>
        <p:nvSpPr>
          <p:cNvPr id="18" name="object 18"/>
          <p:cNvSpPr txBox="1"/>
          <p:nvPr/>
        </p:nvSpPr>
        <p:spPr>
          <a:xfrm>
            <a:off x="9815293" y="8144965"/>
            <a:ext cx="3256915" cy="728345"/>
          </a:xfrm>
          <a:prstGeom prst="rect">
            <a:avLst/>
          </a:prstGeom>
          <a:solidFill>
            <a:srgbClr val="151618"/>
          </a:solidFill>
        </p:spPr>
        <p:txBody>
          <a:bodyPr vert="horz" wrap="square" lIns="0" tIns="30480" rIns="0" bIns="0" rtlCol="0">
            <a:spAutoFit/>
          </a:bodyPr>
          <a:lstStyle/>
          <a:p>
            <a:pPr marL="474345">
              <a:lnSpc>
                <a:spcPct val="100000"/>
              </a:lnSpc>
              <a:spcBef>
                <a:spcPts val="240"/>
              </a:spcBef>
            </a:pPr>
            <a:r>
              <a:rPr sz="3950" b="1" spc="565" dirty="0">
                <a:solidFill>
                  <a:srgbClr val="FFFFFF"/>
                </a:solidFill>
                <a:latin typeface="Microsoft YaHei"/>
                <a:cs typeface="Microsoft YaHei"/>
              </a:rPr>
              <a:t>超級售後</a:t>
            </a:r>
            <a:endParaRPr sz="3950" dirty="0">
              <a:latin typeface="Microsoft YaHei"/>
              <a:cs typeface="Microsoft YaHei"/>
            </a:endParaRPr>
          </a:p>
        </p:txBody>
      </p:sp>
      <p:sp>
        <p:nvSpPr>
          <p:cNvPr id="19" name="object 19"/>
          <p:cNvSpPr txBox="1"/>
          <p:nvPr/>
        </p:nvSpPr>
        <p:spPr>
          <a:xfrm>
            <a:off x="9240718" y="8903468"/>
            <a:ext cx="8114665" cy="1236980"/>
          </a:xfrm>
          <a:prstGeom prst="rect">
            <a:avLst/>
          </a:prstGeom>
        </p:spPr>
        <p:txBody>
          <a:bodyPr vert="horz" wrap="square" lIns="0" tIns="13335" rIns="0" bIns="0" rtlCol="0">
            <a:spAutoFit/>
          </a:bodyPr>
          <a:lstStyle/>
          <a:p>
            <a:pPr marL="577850" indent="-565150">
              <a:lnSpc>
                <a:spcPct val="100000"/>
              </a:lnSpc>
              <a:spcBef>
                <a:spcPts val="105"/>
              </a:spcBef>
              <a:buFont typeface="Arial"/>
              <a:buChar char="•"/>
              <a:tabLst>
                <a:tab pos="577850" algn="l"/>
              </a:tabLst>
            </a:pPr>
            <a:r>
              <a:rPr sz="2600" b="1" spc="10" dirty="0">
                <a:solidFill>
                  <a:srgbClr val="151618"/>
                </a:solidFill>
                <a:latin typeface="Microsoft YaHei"/>
                <a:cs typeface="Microsoft YaHei"/>
              </a:rPr>
              <a:t>設備出現問題，承諾不維修 </a:t>
            </a:r>
            <a:r>
              <a:rPr sz="3950" b="1" dirty="0">
                <a:solidFill>
                  <a:srgbClr val="00882B"/>
                </a:solidFill>
                <a:latin typeface="Microsoft YaHei"/>
                <a:cs typeface="Microsoft YaHei"/>
              </a:rPr>
              <a:t>直接換新</a:t>
            </a:r>
            <a:r>
              <a:rPr sz="2600" b="1" spc="-20" dirty="0">
                <a:solidFill>
                  <a:srgbClr val="151618"/>
                </a:solidFill>
                <a:latin typeface="Microsoft YaHei"/>
                <a:cs typeface="Microsoft YaHei"/>
              </a:rPr>
              <a:t>設備。</a:t>
            </a:r>
            <a:endParaRPr sz="2600" dirty="0">
              <a:latin typeface="Microsoft YaHei"/>
              <a:cs typeface="Microsoft YaHei"/>
            </a:endParaRPr>
          </a:p>
          <a:p>
            <a:pPr marL="577850" indent="-565150">
              <a:lnSpc>
                <a:spcPct val="100000"/>
              </a:lnSpc>
              <a:spcBef>
                <a:spcPts val="50"/>
              </a:spcBef>
              <a:buFont typeface="Arial"/>
              <a:buChar char="•"/>
              <a:tabLst>
                <a:tab pos="577850" algn="l"/>
              </a:tabLst>
            </a:pPr>
            <a:r>
              <a:rPr sz="2600" b="1" spc="-5" dirty="0">
                <a:solidFill>
                  <a:srgbClr val="151618"/>
                </a:solidFill>
                <a:latin typeface="Microsoft YaHei"/>
                <a:cs typeface="Microsoft YaHei"/>
              </a:rPr>
              <a:t>設備浸沒液體 </a:t>
            </a:r>
            <a:r>
              <a:rPr sz="3950" b="1" dirty="0">
                <a:solidFill>
                  <a:srgbClr val="00882B"/>
                </a:solidFill>
                <a:latin typeface="Microsoft YaHei"/>
                <a:cs typeface="Microsoft YaHei"/>
              </a:rPr>
              <a:t>無需更換</a:t>
            </a:r>
            <a:r>
              <a:rPr sz="2600" b="1" spc="-5" dirty="0">
                <a:solidFill>
                  <a:srgbClr val="151618"/>
                </a:solidFill>
                <a:latin typeface="Microsoft YaHei"/>
                <a:cs typeface="Microsoft YaHei"/>
              </a:rPr>
              <a:t>。真實應用更 </a:t>
            </a:r>
            <a:r>
              <a:rPr sz="3950" b="1" dirty="0">
                <a:solidFill>
                  <a:srgbClr val="00882B"/>
                </a:solidFill>
                <a:latin typeface="Microsoft YaHei"/>
                <a:cs typeface="Microsoft YaHei"/>
              </a:rPr>
              <a:t>省錢</a:t>
            </a:r>
            <a:r>
              <a:rPr sz="2600" b="1" spc="-50" dirty="0">
                <a:solidFill>
                  <a:srgbClr val="151618"/>
                </a:solidFill>
                <a:latin typeface="Microsoft YaHei"/>
                <a:cs typeface="Microsoft YaHei"/>
              </a:rPr>
              <a:t>。</a:t>
            </a:r>
            <a:endParaRPr sz="2600" dirty="0">
              <a:latin typeface="Microsoft YaHei"/>
              <a:cs typeface="Microsoft YaHe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91255" y="2025488"/>
            <a:ext cx="16998950" cy="7974330"/>
            <a:chOff x="1691255" y="2025488"/>
            <a:chExt cx="16998950" cy="7974330"/>
          </a:xfrm>
        </p:grpSpPr>
        <p:pic>
          <p:nvPicPr>
            <p:cNvPr id="3" name="object 3"/>
            <p:cNvPicPr/>
            <p:nvPr/>
          </p:nvPicPr>
          <p:blipFill>
            <a:blip r:embed="rId2" cstate="print"/>
            <a:stretch>
              <a:fillRect/>
            </a:stretch>
          </p:blipFill>
          <p:spPr>
            <a:xfrm>
              <a:off x="11229124" y="2326462"/>
              <a:ext cx="7460505" cy="7009167"/>
            </a:xfrm>
            <a:prstGeom prst="rect">
              <a:avLst/>
            </a:prstGeom>
          </p:spPr>
        </p:pic>
        <p:pic>
          <p:nvPicPr>
            <p:cNvPr id="4" name="object 4"/>
            <p:cNvPicPr/>
            <p:nvPr/>
          </p:nvPicPr>
          <p:blipFill>
            <a:blip r:embed="rId3" cstate="print"/>
            <a:stretch>
              <a:fillRect/>
            </a:stretch>
          </p:blipFill>
          <p:spPr>
            <a:xfrm>
              <a:off x="3170744" y="2025488"/>
              <a:ext cx="11117448" cy="2621071"/>
            </a:xfrm>
            <a:prstGeom prst="rect">
              <a:avLst/>
            </a:prstGeom>
          </p:spPr>
        </p:pic>
        <p:pic>
          <p:nvPicPr>
            <p:cNvPr id="5" name="object 5"/>
            <p:cNvPicPr/>
            <p:nvPr/>
          </p:nvPicPr>
          <p:blipFill>
            <a:blip r:embed="rId4" cstate="print"/>
            <a:stretch>
              <a:fillRect/>
            </a:stretch>
          </p:blipFill>
          <p:spPr>
            <a:xfrm>
              <a:off x="1691256" y="4784776"/>
              <a:ext cx="9474055" cy="2812058"/>
            </a:xfrm>
            <a:prstGeom prst="rect">
              <a:avLst/>
            </a:prstGeom>
          </p:spPr>
        </p:pic>
        <p:pic>
          <p:nvPicPr>
            <p:cNvPr id="6" name="object 6"/>
            <p:cNvPicPr/>
            <p:nvPr/>
          </p:nvPicPr>
          <p:blipFill>
            <a:blip r:embed="rId5" cstate="print"/>
            <a:stretch>
              <a:fillRect/>
            </a:stretch>
          </p:blipFill>
          <p:spPr>
            <a:xfrm>
              <a:off x="1691255" y="7740076"/>
              <a:ext cx="11789787" cy="2259198"/>
            </a:xfrm>
            <a:prstGeom prst="rect">
              <a:avLst/>
            </a:prstGeom>
          </p:spPr>
        </p:pic>
      </p:grpSp>
      <p:sp>
        <p:nvSpPr>
          <p:cNvPr id="7" name="object 7"/>
          <p:cNvSpPr txBox="1"/>
          <p:nvPr/>
        </p:nvSpPr>
        <p:spPr>
          <a:xfrm>
            <a:off x="12690850" y="4315545"/>
            <a:ext cx="5148580" cy="3778250"/>
          </a:xfrm>
          <a:prstGeom prst="rect">
            <a:avLst/>
          </a:prstGeom>
        </p:spPr>
        <p:txBody>
          <a:bodyPr vert="horz" wrap="square" lIns="0" tIns="109220" rIns="0" bIns="0" rtlCol="0">
            <a:spAutoFit/>
          </a:bodyPr>
          <a:lstStyle/>
          <a:p>
            <a:pPr marL="772160" marR="607695" indent="-417830">
              <a:lnSpc>
                <a:spcPts val="7500"/>
              </a:lnSpc>
              <a:spcBef>
                <a:spcPts val="860"/>
              </a:spcBef>
            </a:pPr>
            <a:r>
              <a:rPr sz="6750" b="1" spc="-180" dirty="0">
                <a:solidFill>
                  <a:srgbClr val="00882B"/>
                </a:solidFill>
                <a:latin typeface="Microsoft YaHei"/>
                <a:cs typeface="Microsoft YaHei"/>
              </a:rPr>
              <a:t>三道系統級</a:t>
            </a:r>
            <a:r>
              <a:rPr sz="6750" b="1" spc="-155" dirty="0">
                <a:solidFill>
                  <a:srgbClr val="00882B"/>
                </a:solidFill>
                <a:latin typeface="Microsoft YaHei"/>
                <a:cs typeface="Microsoft YaHei"/>
              </a:rPr>
              <a:t>安全防線</a:t>
            </a:r>
            <a:endParaRPr sz="6750" dirty="0">
              <a:latin typeface="Microsoft YaHei"/>
              <a:cs typeface="Microsoft YaHei"/>
            </a:endParaRPr>
          </a:p>
          <a:p>
            <a:pPr marL="12700" marR="8890" indent="204470">
              <a:lnSpc>
                <a:spcPct val="165500"/>
              </a:lnSpc>
              <a:spcBef>
                <a:spcPts val="2670"/>
              </a:spcBef>
            </a:pPr>
            <a:r>
              <a:rPr sz="2450" spc="-135" dirty="0">
                <a:solidFill>
                  <a:srgbClr val="00882B"/>
                </a:solidFill>
                <a:latin typeface="Microsoft YaHei"/>
                <a:cs typeface="Microsoft YaHei"/>
              </a:rPr>
              <a:t>第一、二道防線攔截</a:t>
            </a:r>
            <a:r>
              <a:rPr sz="2450" spc="-125" dirty="0">
                <a:solidFill>
                  <a:srgbClr val="00882B"/>
                </a:solidFill>
                <a:latin typeface="Calibri"/>
                <a:cs typeface="Calibri"/>
              </a:rPr>
              <a:t>99.99%</a:t>
            </a:r>
            <a:r>
              <a:rPr sz="2450" spc="-114" dirty="0">
                <a:solidFill>
                  <a:srgbClr val="00882B"/>
                </a:solidFill>
                <a:latin typeface="Microsoft YaHei"/>
                <a:cs typeface="Microsoft YaHei"/>
              </a:rPr>
              <a:t>安全風險</a:t>
            </a:r>
            <a:r>
              <a:rPr sz="2450" spc="-135" dirty="0">
                <a:solidFill>
                  <a:srgbClr val="00882B"/>
                </a:solidFill>
                <a:latin typeface="Microsoft YaHei"/>
                <a:cs typeface="Microsoft YaHei"/>
              </a:rPr>
              <a:t>第三道防線</a:t>
            </a:r>
            <a:r>
              <a:rPr sz="3600" b="1" spc="-135" dirty="0">
                <a:solidFill>
                  <a:srgbClr val="FF0000"/>
                </a:solidFill>
                <a:latin typeface="Microsoft YaHei"/>
                <a:cs typeface="Microsoft YaHei"/>
              </a:rPr>
              <a:t>實現</a:t>
            </a:r>
            <a:r>
              <a:rPr sz="3600" b="1" spc="-145" dirty="0">
                <a:solidFill>
                  <a:srgbClr val="FF0000"/>
                </a:solidFill>
                <a:latin typeface="Calibri"/>
                <a:cs typeface="Calibri"/>
              </a:rPr>
              <a:t>100%</a:t>
            </a:r>
            <a:r>
              <a:rPr sz="3600" b="1" spc="-114" dirty="0">
                <a:solidFill>
                  <a:srgbClr val="FF0000"/>
                </a:solidFill>
                <a:latin typeface="Microsoft YaHei"/>
                <a:cs typeface="Microsoft YaHei"/>
              </a:rPr>
              <a:t>安全</a:t>
            </a:r>
            <a:r>
              <a:rPr lang="zh-TW" altLang="en-US" sz="3600" b="1" spc="-114" dirty="0">
                <a:solidFill>
                  <a:srgbClr val="FF0000"/>
                </a:solidFill>
                <a:latin typeface="Microsoft YaHei"/>
                <a:cs typeface="Microsoft YaHei"/>
              </a:rPr>
              <a:t>無虞</a:t>
            </a:r>
            <a:endParaRPr sz="3600" dirty="0">
              <a:latin typeface="Microsoft YaHei"/>
              <a:cs typeface="Microsoft YaHei"/>
            </a:endParaRPr>
          </a:p>
        </p:txBody>
      </p:sp>
      <p:sp>
        <p:nvSpPr>
          <p:cNvPr id="8" name="object 8"/>
          <p:cNvSpPr txBox="1"/>
          <p:nvPr/>
        </p:nvSpPr>
        <p:spPr>
          <a:xfrm>
            <a:off x="2205776" y="2232257"/>
            <a:ext cx="8826500" cy="2106295"/>
          </a:xfrm>
          <a:prstGeom prst="rect">
            <a:avLst/>
          </a:prstGeom>
        </p:spPr>
        <p:txBody>
          <a:bodyPr vert="horz" wrap="square" lIns="0" tIns="12065" rIns="0" bIns="0" rtlCol="0">
            <a:spAutoFit/>
          </a:bodyPr>
          <a:lstStyle/>
          <a:p>
            <a:pPr marL="165735">
              <a:lnSpc>
                <a:spcPct val="100000"/>
              </a:lnSpc>
              <a:spcBef>
                <a:spcPts val="95"/>
              </a:spcBef>
              <a:tabLst>
                <a:tab pos="3364229" algn="l"/>
              </a:tabLst>
            </a:pPr>
            <a:r>
              <a:rPr sz="3300" b="1" spc="-175" dirty="0">
                <a:solidFill>
                  <a:srgbClr val="00882B"/>
                </a:solidFill>
                <a:latin typeface="Microsoft YaHei"/>
                <a:cs typeface="Microsoft YaHei"/>
              </a:rPr>
              <a:t>第</a:t>
            </a:r>
            <a:r>
              <a:rPr sz="3300" b="1" spc="-160" dirty="0">
                <a:solidFill>
                  <a:srgbClr val="00882B"/>
                </a:solidFill>
                <a:latin typeface="Calibri"/>
                <a:cs typeface="Calibri"/>
              </a:rPr>
              <a:t>1</a:t>
            </a:r>
            <a:r>
              <a:rPr sz="3300" b="1" spc="-175" dirty="0">
                <a:solidFill>
                  <a:srgbClr val="00882B"/>
                </a:solidFill>
                <a:latin typeface="Microsoft YaHei"/>
                <a:cs typeface="Microsoft YaHei"/>
              </a:rPr>
              <a:t>道防</a:t>
            </a:r>
            <a:r>
              <a:rPr sz="3300" b="1" spc="-50" dirty="0">
                <a:solidFill>
                  <a:srgbClr val="00882B"/>
                </a:solidFill>
                <a:latin typeface="Microsoft YaHei"/>
                <a:cs typeface="Microsoft YaHei"/>
              </a:rPr>
              <a:t>線</a:t>
            </a:r>
            <a:r>
              <a:rPr sz="3300" b="1" dirty="0">
                <a:solidFill>
                  <a:srgbClr val="00882B"/>
                </a:solidFill>
                <a:latin typeface="Microsoft YaHei"/>
                <a:cs typeface="Microsoft YaHei"/>
              </a:rPr>
              <a:t>	</a:t>
            </a:r>
            <a:r>
              <a:rPr sz="3300" b="1" spc="-175" dirty="0">
                <a:solidFill>
                  <a:srgbClr val="00882B"/>
                </a:solidFill>
                <a:latin typeface="Microsoft YaHei"/>
                <a:cs typeface="Microsoft YaHei"/>
              </a:rPr>
              <a:t>超早期識別和定位劣化電</a:t>
            </a:r>
            <a:r>
              <a:rPr sz="3300" b="1" spc="-50" dirty="0">
                <a:solidFill>
                  <a:srgbClr val="00882B"/>
                </a:solidFill>
                <a:latin typeface="Microsoft YaHei"/>
                <a:cs typeface="Microsoft YaHei"/>
              </a:rPr>
              <a:t>芯</a:t>
            </a:r>
            <a:endParaRPr sz="3300" dirty="0">
              <a:latin typeface="Microsoft YaHei"/>
              <a:cs typeface="Microsoft YaHei"/>
            </a:endParaRPr>
          </a:p>
          <a:p>
            <a:pPr marL="15240" marR="5080" indent="-3175">
              <a:lnSpc>
                <a:spcPct val="112200"/>
              </a:lnSpc>
              <a:spcBef>
                <a:spcPts val="3135"/>
              </a:spcBef>
            </a:pPr>
            <a:r>
              <a:rPr sz="2300" spc="-70" dirty="0" err="1">
                <a:solidFill>
                  <a:srgbClr val="3B3838"/>
                </a:solidFill>
                <a:latin typeface="SimSun"/>
                <a:cs typeface="SimSun"/>
              </a:rPr>
              <a:t>超早期識別和定位劣化電芯。我們創新集成</a:t>
            </a:r>
            <a:r>
              <a:rPr sz="2300" dirty="0" err="1">
                <a:solidFill>
                  <a:srgbClr val="3B3838"/>
                </a:solidFill>
                <a:latin typeface="Calibri"/>
                <a:cs typeface="Calibri"/>
              </a:rPr>
              <a:t>A</a:t>
            </a:r>
            <a:r>
              <a:rPr sz="2300" spc="-20" dirty="0">
                <a:solidFill>
                  <a:srgbClr val="3B3838"/>
                </a:solidFill>
                <a:latin typeface="Calibri"/>
                <a:cs typeface="Calibri"/>
              </a:rPr>
              <a:t> </a:t>
            </a:r>
            <a:r>
              <a:rPr sz="2300" spc="-25" dirty="0" err="1">
                <a:solidFill>
                  <a:srgbClr val="3B3838"/>
                </a:solidFill>
                <a:latin typeface="Calibri"/>
                <a:cs typeface="Calibri"/>
              </a:rPr>
              <a:t>I</a:t>
            </a:r>
            <a:r>
              <a:rPr sz="2300" spc="-25" dirty="0" err="1">
                <a:solidFill>
                  <a:srgbClr val="3B3838"/>
                </a:solidFill>
                <a:latin typeface="SimSun"/>
                <a:cs typeface="SimSun"/>
              </a:rPr>
              <a:t>主動安全預警方案，</a:t>
            </a:r>
            <a:r>
              <a:rPr sz="2300" spc="-80" dirty="0" err="1">
                <a:solidFill>
                  <a:srgbClr val="3B3838"/>
                </a:solidFill>
                <a:latin typeface="SimSun"/>
                <a:cs typeface="SimSun"/>
              </a:rPr>
              <a:t>實</a:t>
            </a:r>
            <a:r>
              <a:rPr sz="2300" spc="-80" dirty="0">
                <a:solidFill>
                  <a:srgbClr val="3B3838"/>
                </a:solidFill>
                <a:latin typeface="SimSun"/>
                <a:cs typeface="SimSun"/>
              </a:rPr>
              <a:t> </a:t>
            </a:r>
            <a:r>
              <a:rPr sz="2300" spc="-80" dirty="0" err="1">
                <a:solidFill>
                  <a:srgbClr val="3B3838"/>
                </a:solidFill>
                <a:latin typeface="SimSun"/>
                <a:cs typeface="SimSun"/>
              </a:rPr>
              <a:t>時監測電芯數據，雲端自動診斷識別並定位劣化電芯</a:t>
            </a:r>
            <a:r>
              <a:rPr lang="zh-TW" altLang="en-US" sz="2300" spc="-80" dirty="0">
                <a:solidFill>
                  <a:srgbClr val="3B3838"/>
                </a:solidFill>
                <a:latin typeface="SimSun"/>
                <a:cs typeface="SimSun"/>
              </a:rPr>
              <a:t>模組</a:t>
            </a:r>
            <a:r>
              <a:rPr sz="2300" spc="-80" dirty="0">
                <a:solidFill>
                  <a:srgbClr val="3B3838"/>
                </a:solidFill>
                <a:latin typeface="SimSun"/>
                <a:cs typeface="SimSun"/>
              </a:rPr>
              <a:t>，</a:t>
            </a:r>
            <a:r>
              <a:rPr sz="2300" spc="-80" dirty="0" err="1">
                <a:solidFill>
                  <a:srgbClr val="3B3838"/>
                </a:solidFill>
                <a:latin typeface="SimSun"/>
                <a:cs typeface="SimSun"/>
              </a:rPr>
              <a:t>儘早開展</a:t>
            </a:r>
            <a:r>
              <a:rPr sz="2300" spc="-80" dirty="0">
                <a:solidFill>
                  <a:srgbClr val="3B3838"/>
                </a:solidFill>
                <a:latin typeface="SimSun"/>
                <a:cs typeface="SimSun"/>
              </a:rPr>
              <a:t> </a:t>
            </a:r>
            <a:r>
              <a:rPr sz="2300" spc="-80" dirty="0" err="1">
                <a:solidFill>
                  <a:srgbClr val="3B3838"/>
                </a:solidFill>
                <a:latin typeface="SimSun"/>
                <a:cs typeface="SimSun"/>
              </a:rPr>
              <a:t>有效管控</a:t>
            </a:r>
            <a:r>
              <a:rPr sz="2300" spc="-80" dirty="0">
                <a:solidFill>
                  <a:srgbClr val="3B3838"/>
                </a:solidFill>
                <a:latin typeface="SimSun"/>
                <a:cs typeface="SimSun"/>
              </a:rPr>
              <a:t>，</a:t>
            </a:r>
            <a:r>
              <a:rPr lang="zh-TW" altLang="en-US" sz="2300" spc="-80" dirty="0">
                <a:solidFill>
                  <a:srgbClr val="3B3838"/>
                </a:solidFill>
                <a:latin typeface="SimSun" panose="02010600030101010101" pitchFamily="2" charset="-122"/>
                <a:ea typeface="SimSun" panose="02010600030101010101" pitchFamily="2" charset="-122"/>
                <a:cs typeface="SimSun"/>
              </a:rPr>
              <a:t>干</a:t>
            </a:r>
            <a:r>
              <a:rPr sz="2300" spc="-80" dirty="0" err="1">
                <a:solidFill>
                  <a:srgbClr val="3B3838"/>
                </a:solidFill>
                <a:latin typeface="SimSun"/>
                <a:cs typeface="SimSun"/>
              </a:rPr>
              <a:t>預電池安全特性演化，避免電芯走向</a:t>
            </a:r>
            <a:r>
              <a:rPr lang="zh-TW" altLang="en-US" sz="2300" spc="-80" dirty="0">
                <a:solidFill>
                  <a:srgbClr val="3B3838"/>
                </a:solidFill>
                <a:latin typeface="SimSun" panose="02010600030101010101" pitchFamily="2" charset="-122"/>
                <a:ea typeface="SimSun" panose="02010600030101010101" pitchFamily="2" charset="-122"/>
                <a:cs typeface="SimSun"/>
              </a:rPr>
              <a:t>歐姆</a:t>
            </a:r>
            <a:r>
              <a:rPr sz="2300" spc="-80" dirty="0" err="1">
                <a:solidFill>
                  <a:srgbClr val="3B3838"/>
                </a:solidFill>
                <a:latin typeface="SimSun"/>
                <a:cs typeface="SimSun"/>
              </a:rPr>
              <a:t>熱失控</a:t>
            </a:r>
            <a:r>
              <a:rPr sz="2300" spc="-80" dirty="0">
                <a:solidFill>
                  <a:srgbClr val="3B3838"/>
                </a:solidFill>
                <a:latin typeface="SimSun"/>
                <a:cs typeface="SimSun"/>
              </a:rPr>
              <a:t>。</a:t>
            </a:r>
            <a:endParaRPr sz="2300" dirty="0">
              <a:latin typeface="SimSun"/>
              <a:cs typeface="SimSun"/>
            </a:endParaRPr>
          </a:p>
        </p:txBody>
      </p:sp>
      <p:sp>
        <p:nvSpPr>
          <p:cNvPr id="9" name="object 9"/>
          <p:cNvSpPr txBox="1"/>
          <p:nvPr/>
        </p:nvSpPr>
        <p:spPr>
          <a:xfrm>
            <a:off x="5658849" y="7914178"/>
            <a:ext cx="3795395" cy="528320"/>
          </a:xfrm>
          <a:prstGeom prst="rect">
            <a:avLst/>
          </a:prstGeom>
        </p:spPr>
        <p:txBody>
          <a:bodyPr vert="horz" wrap="square" lIns="0" tIns="12065" rIns="0" bIns="0" rtlCol="0">
            <a:spAutoFit/>
          </a:bodyPr>
          <a:lstStyle/>
          <a:p>
            <a:pPr marL="12700">
              <a:lnSpc>
                <a:spcPct val="100000"/>
              </a:lnSpc>
              <a:spcBef>
                <a:spcPts val="95"/>
              </a:spcBef>
            </a:pPr>
            <a:r>
              <a:rPr sz="3300" b="1" spc="-45" dirty="0">
                <a:solidFill>
                  <a:srgbClr val="00882B"/>
                </a:solidFill>
                <a:latin typeface="Microsoft YaHei"/>
                <a:cs typeface="Microsoft YaHei"/>
              </a:rPr>
              <a:t>超分子浸沒式冷卻液</a:t>
            </a:r>
            <a:endParaRPr sz="3300" dirty="0">
              <a:latin typeface="Microsoft YaHei"/>
              <a:cs typeface="Microsoft YaHei"/>
            </a:endParaRPr>
          </a:p>
        </p:txBody>
      </p:sp>
      <p:pic>
        <p:nvPicPr>
          <p:cNvPr id="10" name="object 10"/>
          <p:cNvPicPr/>
          <p:nvPr/>
        </p:nvPicPr>
        <p:blipFill>
          <a:blip r:embed="rId6" cstate="print"/>
          <a:stretch>
            <a:fillRect/>
          </a:stretch>
        </p:blipFill>
        <p:spPr>
          <a:xfrm>
            <a:off x="1041160" y="7207089"/>
            <a:ext cx="138528" cy="138528"/>
          </a:xfrm>
          <a:prstGeom prst="rect">
            <a:avLst/>
          </a:prstGeom>
        </p:spPr>
      </p:pic>
      <p:grpSp>
        <p:nvGrpSpPr>
          <p:cNvPr id="11" name="object 11"/>
          <p:cNvGrpSpPr/>
          <p:nvPr/>
        </p:nvGrpSpPr>
        <p:grpSpPr>
          <a:xfrm>
            <a:off x="1643510" y="789085"/>
            <a:ext cx="11835765" cy="1482725"/>
            <a:chOff x="1643510" y="789085"/>
            <a:chExt cx="11835765" cy="1482725"/>
          </a:xfrm>
        </p:grpSpPr>
        <p:pic>
          <p:nvPicPr>
            <p:cNvPr id="12" name="object 12"/>
            <p:cNvPicPr/>
            <p:nvPr/>
          </p:nvPicPr>
          <p:blipFill>
            <a:blip r:embed="rId7" cstate="print"/>
            <a:stretch>
              <a:fillRect/>
            </a:stretch>
          </p:blipFill>
          <p:spPr>
            <a:xfrm>
              <a:off x="13340200" y="1849429"/>
              <a:ext cx="138507" cy="138507"/>
            </a:xfrm>
            <a:prstGeom prst="rect">
              <a:avLst/>
            </a:prstGeom>
          </p:spPr>
        </p:pic>
        <p:pic>
          <p:nvPicPr>
            <p:cNvPr id="13" name="object 13"/>
            <p:cNvPicPr/>
            <p:nvPr/>
          </p:nvPicPr>
          <p:blipFill>
            <a:blip r:embed="rId8" cstate="print"/>
            <a:stretch>
              <a:fillRect/>
            </a:stretch>
          </p:blipFill>
          <p:spPr>
            <a:xfrm>
              <a:off x="1643510" y="1447495"/>
              <a:ext cx="8589476" cy="824268"/>
            </a:xfrm>
            <a:prstGeom prst="rect">
              <a:avLst/>
            </a:prstGeom>
          </p:spPr>
        </p:pic>
        <p:pic>
          <p:nvPicPr>
            <p:cNvPr id="14" name="object 14"/>
            <p:cNvPicPr/>
            <p:nvPr/>
          </p:nvPicPr>
          <p:blipFill>
            <a:blip r:embed="rId9" cstate="print"/>
            <a:stretch>
              <a:fillRect/>
            </a:stretch>
          </p:blipFill>
          <p:spPr>
            <a:xfrm>
              <a:off x="1648536" y="789085"/>
              <a:ext cx="8579424" cy="814216"/>
            </a:xfrm>
            <a:prstGeom prst="rect">
              <a:avLst/>
            </a:prstGeom>
          </p:spPr>
        </p:pic>
      </p:grpSp>
      <p:sp>
        <p:nvSpPr>
          <p:cNvPr id="15" name="object 15"/>
          <p:cNvSpPr txBox="1"/>
          <p:nvPr/>
        </p:nvSpPr>
        <p:spPr>
          <a:xfrm>
            <a:off x="2387084" y="7951874"/>
            <a:ext cx="1833245" cy="528320"/>
          </a:xfrm>
          <a:prstGeom prst="rect">
            <a:avLst/>
          </a:prstGeom>
        </p:spPr>
        <p:txBody>
          <a:bodyPr vert="horz" wrap="square" lIns="0" tIns="12065" rIns="0" bIns="0" rtlCol="0">
            <a:spAutoFit/>
          </a:bodyPr>
          <a:lstStyle/>
          <a:p>
            <a:pPr marL="12700">
              <a:lnSpc>
                <a:spcPct val="100000"/>
              </a:lnSpc>
              <a:spcBef>
                <a:spcPts val="95"/>
              </a:spcBef>
            </a:pPr>
            <a:r>
              <a:rPr sz="3300" b="1" spc="-175" dirty="0">
                <a:solidFill>
                  <a:srgbClr val="00882B"/>
                </a:solidFill>
                <a:latin typeface="Microsoft YaHei"/>
                <a:cs typeface="Microsoft YaHei"/>
              </a:rPr>
              <a:t>第</a:t>
            </a:r>
            <a:r>
              <a:rPr sz="3300" b="1" spc="-160" dirty="0">
                <a:solidFill>
                  <a:srgbClr val="00882B"/>
                </a:solidFill>
                <a:latin typeface="Calibri"/>
                <a:cs typeface="Calibri"/>
              </a:rPr>
              <a:t>3</a:t>
            </a:r>
            <a:r>
              <a:rPr sz="3300" b="1" spc="-135" dirty="0">
                <a:solidFill>
                  <a:srgbClr val="00882B"/>
                </a:solidFill>
                <a:latin typeface="Microsoft YaHei"/>
                <a:cs typeface="Microsoft YaHei"/>
              </a:rPr>
              <a:t>道防線</a:t>
            </a:r>
            <a:endParaRPr sz="3300" dirty="0">
              <a:latin typeface="Microsoft YaHei"/>
              <a:cs typeface="Microsoft YaHei"/>
            </a:endParaRPr>
          </a:p>
        </p:txBody>
      </p:sp>
      <p:sp>
        <p:nvSpPr>
          <p:cNvPr id="16" name="object 16"/>
          <p:cNvSpPr txBox="1">
            <a:spLocks noGrp="1"/>
          </p:cNvSpPr>
          <p:nvPr>
            <p:ph type="title"/>
          </p:nvPr>
        </p:nvSpPr>
        <p:spPr>
          <a:xfrm>
            <a:off x="1691255" y="799588"/>
            <a:ext cx="8493125" cy="671338"/>
          </a:xfrm>
          <a:prstGeom prst="rect">
            <a:avLst/>
          </a:prstGeom>
          <a:solidFill>
            <a:srgbClr val="151618"/>
          </a:solidFill>
        </p:spPr>
        <p:txBody>
          <a:bodyPr vert="horz" wrap="square" lIns="0" tIns="62865" rIns="0" bIns="0" rtlCol="0">
            <a:spAutoFit/>
          </a:bodyPr>
          <a:lstStyle/>
          <a:p>
            <a:pPr marL="250825">
              <a:lnSpc>
                <a:spcPct val="100000"/>
              </a:lnSpc>
              <a:spcBef>
                <a:spcPts val="495"/>
              </a:spcBef>
            </a:pPr>
            <a:r>
              <a:rPr sz="3950" spc="360" dirty="0">
                <a:solidFill>
                  <a:srgbClr val="FFFFFF"/>
                </a:solidFill>
              </a:rPr>
              <a:t>產品核心技術： </a:t>
            </a:r>
            <a:r>
              <a:rPr sz="3950" spc="360" dirty="0" err="1">
                <a:solidFill>
                  <a:srgbClr val="FFFFFF"/>
                </a:solidFill>
              </a:rPr>
              <a:t>系統級本</a:t>
            </a:r>
            <a:r>
              <a:rPr lang="zh-TW" altLang="en-US" sz="3950" spc="360" dirty="0">
                <a:solidFill>
                  <a:srgbClr val="FFFFFF"/>
                </a:solidFill>
                <a:latin typeface="Microsoft YaHei" panose="020B0503020204020204" pitchFamily="34" charset="-122"/>
                <a:ea typeface="Microsoft YaHei" panose="020B0503020204020204" pitchFamily="34" charset="-122"/>
              </a:rPr>
              <a:t>質</a:t>
            </a:r>
            <a:r>
              <a:rPr sz="3950" spc="360" dirty="0" err="1">
                <a:solidFill>
                  <a:srgbClr val="FFFFFF"/>
                </a:solidFill>
              </a:rPr>
              <a:t>安全</a:t>
            </a:r>
            <a:endParaRPr sz="3950" dirty="0"/>
          </a:p>
        </p:txBody>
      </p:sp>
      <p:sp>
        <p:nvSpPr>
          <p:cNvPr id="17" name="object 17"/>
          <p:cNvSpPr txBox="1"/>
          <p:nvPr/>
        </p:nvSpPr>
        <p:spPr>
          <a:xfrm>
            <a:off x="2321286" y="8601709"/>
            <a:ext cx="8528050" cy="1174115"/>
          </a:xfrm>
          <a:prstGeom prst="rect">
            <a:avLst/>
          </a:prstGeom>
        </p:spPr>
        <p:txBody>
          <a:bodyPr vert="horz" wrap="square" lIns="0" tIns="16510" rIns="0" bIns="0" rtlCol="0">
            <a:spAutoFit/>
          </a:bodyPr>
          <a:lstStyle/>
          <a:p>
            <a:pPr marL="12700">
              <a:lnSpc>
                <a:spcPts val="4445"/>
              </a:lnSpc>
              <a:spcBef>
                <a:spcPts val="130"/>
              </a:spcBef>
            </a:pPr>
            <a:r>
              <a:rPr sz="2450" dirty="0">
                <a:solidFill>
                  <a:srgbClr val="34373B"/>
                </a:solidFill>
                <a:latin typeface="SimSun"/>
                <a:cs typeface="SimSun"/>
              </a:rPr>
              <a:t>全球首創超分子浸沒式冷卻液，</a:t>
            </a:r>
            <a:r>
              <a:rPr sz="3850" b="1" spc="145" dirty="0">
                <a:solidFill>
                  <a:srgbClr val="FF0000"/>
                </a:solidFill>
                <a:latin typeface="微軟正黑體"/>
                <a:cs typeface="微軟正黑體"/>
              </a:rPr>
              <a:t>實現極端情況人身</a:t>
            </a:r>
            <a:endParaRPr sz="3850" dirty="0">
              <a:latin typeface="微軟正黑體"/>
              <a:cs typeface="微軟正黑體"/>
            </a:endParaRPr>
          </a:p>
          <a:p>
            <a:pPr marL="12700">
              <a:lnSpc>
                <a:spcPts val="4565"/>
              </a:lnSpc>
            </a:pPr>
            <a:r>
              <a:rPr sz="3850" b="1" spc="155" dirty="0">
                <a:solidFill>
                  <a:srgbClr val="FF0000"/>
                </a:solidFill>
                <a:latin typeface="微軟正黑體"/>
                <a:cs typeface="微軟正黑體"/>
              </a:rPr>
              <a:t>及資產安全的</a:t>
            </a:r>
            <a:r>
              <a:rPr sz="3950" b="1" dirty="0">
                <a:solidFill>
                  <a:srgbClr val="FF0000"/>
                </a:solidFill>
                <a:latin typeface="Calibri"/>
                <a:cs typeface="Calibri"/>
              </a:rPr>
              <a:t>100%</a:t>
            </a:r>
            <a:r>
              <a:rPr sz="3850" b="1" spc="135" dirty="0">
                <a:solidFill>
                  <a:srgbClr val="FF0000"/>
                </a:solidFill>
                <a:latin typeface="微軟正黑體"/>
                <a:cs typeface="微軟正黑體"/>
              </a:rPr>
              <a:t>保障。</a:t>
            </a:r>
            <a:endParaRPr sz="3850" dirty="0">
              <a:latin typeface="微軟正黑體"/>
              <a:cs typeface="微軟正黑體"/>
            </a:endParaRPr>
          </a:p>
        </p:txBody>
      </p:sp>
      <p:sp>
        <p:nvSpPr>
          <p:cNvPr id="18" name="object 18"/>
          <p:cNvSpPr txBox="1"/>
          <p:nvPr/>
        </p:nvSpPr>
        <p:spPr>
          <a:xfrm>
            <a:off x="2241860" y="5152378"/>
            <a:ext cx="8197850" cy="1995805"/>
          </a:xfrm>
          <a:prstGeom prst="rect">
            <a:avLst/>
          </a:prstGeom>
        </p:spPr>
        <p:txBody>
          <a:bodyPr vert="horz" wrap="square" lIns="0" tIns="12065" rIns="0" bIns="0" rtlCol="0">
            <a:spAutoFit/>
          </a:bodyPr>
          <a:lstStyle/>
          <a:p>
            <a:pPr marL="132715" algn="just">
              <a:lnSpc>
                <a:spcPct val="100000"/>
              </a:lnSpc>
              <a:spcBef>
                <a:spcPts val="95"/>
              </a:spcBef>
              <a:tabLst>
                <a:tab pos="3308350" algn="l"/>
              </a:tabLst>
            </a:pPr>
            <a:r>
              <a:rPr sz="3300" b="1" spc="-90" dirty="0">
                <a:solidFill>
                  <a:srgbClr val="00882B"/>
                </a:solidFill>
                <a:latin typeface="Microsoft YaHei"/>
                <a:cs typeface="Microsoft YaHei"/>
              </a:rPr>
              <a:t>第</a:t>
            </a:r>
            <a:r>
              <a:rPr sz="3300" b="1" spc="-80" dirty="0">
                <a:solidFill>
                  <a:srgbClr val="00882B"/>
                </a:solidFill>
                <a:latin typeface="Calibri"/>
                <a:cs typeface="Calibri"/>
              </a:rPr>
              <a:t>2</a:t>
            </a:r>
            <a:r>
              <a:rPr sz="3300" b="1" spc="-90" dirty="0">
                <a:solidFill>
                  <a:srgbClr val="00882B"/>
                </a:solidFill>
                <a:latin typeface="Microsoft YaHei"/>
                <a:cs typeface="Microsoft YaHei"/>
              </a:rPr>
              <a:t>道防</a:t>
            </a:r>
            <a:r>
              <a:rPr sz="3300" b="1" spc="-50" dirty="0">
                <a:solidFill>
                  <a:srgbClr val="00882B"/>
                </a:solidFill>
                <a:latin typeface="Microsoft YaHei"/>
                <a:cs typeface="Microsoft YaHei"/>
              </a:rPr>
              <a:t>線</a:t>
            </a:r>
            <a:r>
              <a:rPr sz="3300" b="1" dirty="0">
                <a:solidFill>
                  <a:srgbClr val="00882B"/>
                </a:solidFill>
                <a:latin typeface="Microsoft YaHei"/>
                <a:cs typeface="Microsoft YaHei"/>
              </a:rPr>
              <a:t>	</a:t>
            </a:r>
            <a:r>
              <a:rPr sz="3300" b="1" spc="-90" dirty="0">
                <a:solidFill>
                  <a:srgbClr val="00882B"/>
                </a:solidFill>
                <a:latin typeface="Microsoft YaHei"/>
                <a:cs typeface="Microsoft YaHei"/>
              </a:rPr>
              <a:t>多級聯動</a:t>
            </a:r>
            <a:r>
              <a:rPr sz="3300" b="1" spc="-40" dirty="0">
                <a:solidFill>
                  <a:srgbClr val="00882B"/>
                </a:solidFill>
                <a:latin typeface="Microsoft YaHei"/>
                <a:cs typeface="Microsoft YaHei"/>
              </a:rPr>
              <a:t>，</a:t>
            </a:r>
            <a:r>
              <a:rPr sz="3300" b="1" spc="-285" dirty="0">
                <a:solidFill>
                  <a:srgbClr val="00882B"/>
                </a:solidFill>
                <a:latin typeface="Microsoft YaHei"/>
                <a:cs typeface="Microsoft YaHei"/>
              </a:rPr>
              <a:t> </a:t>
            </a:r>
            <a:r>
              <a:rPr sz="3300" b="1" spc="-90" dirty="0">
                <a:solidFill>
                  <a:srgbClr val="00882B"/>
                </a:solidFill>
                <a:latin typeface="Microsoft YaHei"/>
                <a:cs typeface="Microsoft YaHei"/>
              </a:rPr>
              <a:t>主動關</a:t>
            </a:r>
            <a:r>
              <a:rPr sz="3300" b="1" spc="-50" dirty="0">
                <a:solidFill>
                  <a:srgbClr val="00882B"/>
                </a:solidFill>
                <a:latin typeface="Microsoft YaHei"/>
                <a:cs typeface="Microsoft YaHei"/>
              </a:rPr>
              <a:t>斷</a:t>
            </a:r>
            <a:endParaRPr sz="3300" dirty="0">
              <a:latin typeface="Microsoft YaHei"/>
              <a:cs typeface="Microsoft YaHei"/>
            </a:endParaRPr>
          </a:p>
          <a:p>
            <a:pPr marL="12700" marR="5080" indent="13335" algn="just">
              <a:lnSpc>
                <a:spcPct val="113599"/>
              </a:lnSpc>
              <a:spcBef>
                <a:spcPts val="2145"/>
              </a:spcBef>
            </a:pPr>
            <a:r>
              <a:rPr sz="2300" spc="-10" dirty="0" err="1">
                <a:solidFill>
                  <a:srgbClr val="3B3838"/>
                </a:solidFill>
                <a:latin typeface="SimSun"/>
                <a:cs typeface="SimSun"/>
              </a:rPr>
              <a:t>多級聯動，主動關斷。根據預警等級及狀態參數，邊端智能啟</a:t>
            </a:r>
            <a:r>
              <a:rPr sz="2300" spc="-15" dirty="0" err="1">
                <a:solidFill>
                  <a:srgbClr val="3B3838"/>
                </a:solidFill>
                <a:latin typeface="SimSun"/>
                <a:cs typeface="SimSun"/>
              </a:rPr>
              <a:t>動</a:t>
            </a:r>
            <a:r>
              <a:rPr sz="2300" spc="-15" dirty="0">
                <a:solidFill>
                  <a:srgbClr val="3B3838"/>
                </a:solidFill>
                <a:latin typeface="SimSun"/>
                <a:cs typeface="SimSun"/>
              </a:rPr>
              <a:t> 分級電氣保護設備，主動關斷過流、過溫傳播途徑，防止事故擴 散，築牢電池運行過程安全防線。</a:t>
            </a:r>
            <a:endParaRPr sz="2300" dirty="0">
              <a:latin typeface="SimSun"/>
              <a:cs typeface="SimSu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018270" y="3870009"/>
            <a:ext cx="8195580" cy="3459922"/>
          </a:xfrm>
          <a:prstGeom prst="rect">
            <a:avLst/>
          </a:prstGeom>
        </p:spPr>
        <p:txBody>
          <a:bodyPr vert="horz" wrap="square" lIns="0" tIns="12700" rIns="0" bIns="0" rtlCol="0">
            <a:spAutoFit/>
          </a:bodyPr>
          <a:lstStyle/>
          <a:p>
            <a:pPr marL="12700" marR="5080">
              <a:lnSpc>
                <a:spcPct val="100099"/>
              </a:lnSpc>
              <a:spcBef>
                <a:spcPts val="100"/>
              </a:spcBef>
            </a:pPr>
            <a:r>
              <a:rPr sz="3200" spc="145" dirty="0" err="1">
                <a:solidFill>
                  <a:srgbClr val="3B3838"/>
                </a:solidFill>
                <a:latin typeface="Microsoft YaHei"/>
                <a:cs typeface="Microsoft YaHei"/>
              </a:rPr>
              <a:t>我們創新推出全球領先技術的</a:t>
            </a:r>
            <a:r>
              <a:rPr sz="3200" b="1" spc="170" dirty="0" err="1">
                <a:solidFill>
                  <a:srgbClr val="00882B"/>
                </a:solidFill>
                <a:latin typeface="Microsoft YaHei"/>
                <a:cs typeface="Microsoft YaHei"/>
              </a:rPr>
              <a:t>散熱與阻燃</a:t>
            </a:r>
            <a:r>
              <a:rPr sz="3200" b="1" spc="180" dirty="0" err="1">
                <a:solidFill>
                  <a:srgbClr val="00882B"/>
                </a:solidFill>
                <a:latin typeface="Microsoft YaHei"/>
                <a:cs typeface="Microsoft YaHei"/>
              </a:rPr>
              <a:t>二合一</a:t>
            </a:r>
            <a:r>
              <a:rPr sz="3200" spc="110" dirty="0" err="1">
                <a:solidFill>
                  <a:srgbClr val="3B3838"/>
                </a:solidFill>
                <a:latin typeface="Microsoft YaHei"/>
                <a:cs typeface="Microsoft YaHei"/>
              </a:rPr>
              <a:t>的超分子浸沒式冷卻液。這款浸沒</a:t>
            </a:r>
            <a:r>
              <a:rPr sz="3200" spc="145" dirty="0" err="1">
                <a:solidFill>
                  <a:srgbClr val="3B3838"/>
                </a:solidFill>
                <a:latin typeface="Microsoft YaHei"/>
                <a:cs typeface="Microsoft YaHei"/>
              </a:rPr>
              <a:t>液集冷卻與熱失控抑制效能於一體</a:t>
            </a:r>
            <a:r>
              <a:rPr lang="zh-TW" altLang="en-US" sz="3200" spc="145" dirty="0">
                <a:solidFill>
                  <a:srgbClr val="3B3838"/>
                </a:solidFill>
                <a:latin typeface="Microsoft YaHei"/>
                <a:cs typeface="Microsoft YaHei"/>
              </a:rPr>
              <a:t>。</a:t>
            </a:r>
            <a:br>
              <a:rPr lang="en-US" altLang="zh-TW" sz="3200" spc="145" dirty="0">
                <a:solidFill>
                  <a:srgbClr val="3B3838"/>
                </a:solidFill>
                <a:latin typeface="Microsoft YaHei"/>
                <a:cs typeface="Microsoft YaHei"/>
              </a:rPr>
            </a:br>
            <a:r>
              <a:rPr sz="3200" b="1" spc="160" dirty="0">
                <a:solidFill>
                  <a:srgbClr val="00882B"/>
                </a:solidFill>
                <a:latin typeface="Microsoft YaHei"/>
                <a:cs typeface="Microsoft YaHei"/>
              </a:rPr>
              <a:t>浸</a:t>
            </a:r>
            <a:r>
              <a:rPr sz="3200" b="1" spc="175" dirty="0">
                <a:solidFill>
                  <a:srgbClr val="00882B"/>
                </a:solidFill>
                <a:latin typeface="Microsoft YaHei"/>
                <a:cs typeface="Microsoft YaHei"/>
              </a:rPr>
              <a:t>沒式冷卻介質，更能充當消防滅火介</a:t>
            </a:r>
            <a:r>
              <a:rPr sz="3200" b="1" spc="180" dirty="0">
                <a:solidFill>
                  <a:srgbClr val="00882B"/>
                </a:solidFill>
                <a:latin typeface="Microsoft YaHei"/>
                <a:cs typeface="Microsoft YaHei"/>
              </a:rPr>
              <a:t>質</a:t>
            </a:r>
            <a:r>
              <a:rPr sz="3200" spc="120" dirty="0">
                <a:solidFill>
                  <a:srgbClr val="3B3838"/>
                </a:solidFill>
                <a:latin typeface="Microsoft YaHei"/>
                <a:cs typeface="Microsoft YaHei"/>
              </a:rPr>
              <a:t>。每一顆電芯都被浸沒式冷卻液</a:t>
            </a:r>
            <a:r>
              <a:rPr sz="3200" spc="160" dirty="0">
                <a:solidFill>
                  <a:srgbClr val="3B3838"/>
                </a:solidFill>
                <a:latin typeface="Microsoft YaHei"/>
                <a:cs typeface="Microsoft YaHei"/>
              </a:rPr>
              <a:t>360</a:t>
            </a:r>
            <a:r>
              <a:rPr sz="3200" spc="55" dirty="0">
                <a:solidFill>
                  <a:srgbClr val="3B3838"/>
                </a:solidFill>
                <a:latin typeface="Microsoft YaHei"/>
                <a:cs typeface="Microsoft YaHei"/>
              </a:rPr>
              <a:t>°無</a:t>
            </a:r>
            <a:r>
              <a:rPr sz="3200" spc="105" dirty="0">
                <a:solidFill>
                  <a:srgbClr val="3B3838"/>
                </a:solidFill>
                <a:latin typeface="Microsoft YaHei"/>
                <a:cs typeface="Microsoft YaHei"/>
              </a:rPr>
              <a:t>死角環繞，從根源確保儲能系統的</a:t>
            </a:r>
            <a:r>
              <a:rPr lang="zh-TW" altLang="en-US" sz="3200" b="1" spc="160" dirty="0">
                <a:solidFill>
                  <a:srgbClr val="00882B"/>
                </a:solidFill>
                <a:latin typeface="Microsoft YaHei"/>
                <a:cs typeface="Microsoft YaHei"/>
              </a:rPr>
              <a:t>本質</a:t>
            </a:r>
            <a:r>
              <a:rPr sz="3200" b="1" spc="160" dirty="0" err="1">
                <a:solidFill>
                  <a:srgbClr val="00882B"/>
                </a:solidFill>
                <a:latin typeface="Microsoft YaHei"/>
                <a:cs typeface="Microsoft YaHei"/>
              </a:rPr>
              <a:t>安</a:t>
            </a:r>
            <a:r>
              <a:rPr sz="3200" b="1" spc="170" dirty="0" err="1">
                <a:solidFill>
                  <a:srgbClr val="00882B"/>
                </a:solidFill>
                <a:latin typeface="Microsoft YaHei"/>
                <a:cs typeface="Microsoft YaHei"/>
              </a:rPr>
              <a:t>全和消防安全</a:t>
            </a:r>
            <a:r>
              <a:rPr sz="3200" b="1" spc="170" dirty="0">
                <a:solidFill>
                  <a:srgbClr val="00882B"/>
                </a:solidFill>
                <a:latin typeface="Microsoft YaHei"/>
                <a:cs typeface="Microsoft YaHei"/>
              </a:rPr>
              <a:t>。</a:t>
            </a:r>
            <a:endParaRPr sz="3200" dirty="0">
              <a:latin typeface="Microsoft YaHei"/>
              <a:cs typeface="Microsoft YaHei"/>
            </a:endParaRPr>
          </a:p>
        </p:txBody>
      </p:sp>
      <p:pic>
        <p:nvPicPr>
          <p:cNvPr id="4" name="object 4"/>
          <p:cNvPicPr/>
          <p:nvPr/>
        </p:nvPicPr>
        <p:blipFill>
          <a:blip r:embed="rId2" cstate="print"/>
          <a:stretch>
            <a:fillRect/>
          </a:stretch>
        </p:blipFill>
        <p:spPr>
          <a:xfrm>
            <a:off x="969901" y="8428786"/>
            <a:ext cx="9173500" cy="702427"/>
          </a:xfrm>
          <a:prstGeom prst="rect">
            <a:avLst/>
          </a:prstGeom>
        </p:spPr>
      </p:pic>
      <p:pic>
        <p:nvPicPr>
          <p:cNvPr id="5" name="object 5"/>
          <p:cNvPicPr/>
          <p:nvPr/>
        </p:nvPicPr>
        <p:blipFill>
          <a:blip r:embed="rId3" cstate="print"/>
          <a:stretch>
            <a:fillRect/>
          </a:stretch>
        </p:blipFill>
        <p:spPr>
          <a:xfrm>
            <a:off x="1018162" y="2187242"/>
            <a:ext cx="5947462" cy="935488"/>
          </a:xfrm>
          <a:prstGeom prst="rect">
            <a:avLst/>
          </a:prstGeom>
        </p:spPr>
      </p:pic>
      <p:sp>
        <p:nvSpPr>
          <p:cNvPr id="6" name="object 6"/>
          <p:cNvSpPr txBox="1"/>
          <p:nvPr/>
        </p:nvSpPr>
        <p:spPr>
          <a:xfrm>
            <a:off x="1726848" y="2359863"/>
            <a:ext cx="4530090" cy="628650"/>
          </a:xfrm>
          <a:prstGeom prst="rect">
            <a:avLst/>
          </a:prstGeom>
        </p:spPr>
        <p:txBody>
          <a:bodyPr vert="horz" wrap="square" lIns="0" tIns="13335" rIns="0" bIns="0" rtlCol="0">
            <a:spAutoFit/>
          </a:bodyPr>
          <a:lstStyle/>
          <a:p>
            <a:pPr marL="12700">
              <a:lnSpc>
                <a:spcPct val="100000"/>
              </a:lnSpc>
              <a:spcBef>
                <a:spcPts val="105"/>
              </a:spcBef>
            </a:pPr>
            <a:r>
              <a:rPr sz="3950" b="1" spc="-25" dirty="0">
                <a:solidFill>
                  <a:srgbClr val="FFFFFF"/>
                </a:solidFill>
                <a:latin typeface="Microsoft YaHei"/>
                <a:cs typeface="Microsoft YaHei"/>
              </a:rPr>
              <a:t>超分子浸沒式冷卻液</a:t>
            </a:r>
            <a:endParaRPr sz="3950" dirty="0">
              <a:latin typeface="Microsoft YaHei"/>
              <a:cs typeface="Microsoft YaHei"/>
            </a:endParaRPr>
          </a:p>
        </p:txBody>
      </p:sp>
      <p:grpSp>
        <p:nvGrpSpPr>
          <p:cNvPr id="7" name="object 7"/>
          <p:cNvGrpSpPr/>
          <p:nvPr/>
        </p:nvGrpSpPr>
        <p:grpSpPr>
          <a:xfrm>
            <a:off x="969901" y="1172309"/>
            <a:ext cx="8589476" cy="1482677"/>
            <a:chOff x="1191167" y="806677"/>
            <a:chExt cx="8589476" cy="1482677"/>
          </a:xfrm>
        </p:grpSpPr>
        <p:pic>
          <p:nvPicPr>
            <p:cNvPr id="8" name="object 8"/>
            <p:cNvPicPr/>
            <p:nvPr/>
          </p:nvPicPr>
          <p:blipFill>
            <a:blip r:embed="rId4" cstate="print"/>
            <a:stretch>
              <a:fillRect/>
            </a:stretch>
          </p:blipFill>
          <p:spPr>
            <a:xfrm>
              <a:off x="1191167" y="1465086"/>
              <a:ext cx="8589476" cy="824268"/>
            </a:xfrm>
            <a:prstGeom prst="rect">
              <a:avLst/>
            </a:prstGeom>
          </p:spPr>
        </p:pic>
        <p:pic>
          <p:nvPicPr>
            <p:cNvPr id="9" name="object 9"/>
            <p:cNvPicPr/>
            <p:nvPr/>
          </p:nvPicPr>
          <p:blipFill>
            <a:blip r:embed="rId5" cstate="print"/>
            <a:stretch>
              <a:fillRect/>
            </a:stretch>
          </p:blipFill>
          <p:spPr>
            <a:xfrm>
              <a:off x="1196193" y="806677"/>
              <a:ext cx="8579424" cy="814216"/>
            </a:xfrm>
            <a:prstGeom prst="rect">
              <a:avLst/>
            </a:prstGeom>
          </p:spPr>
        </p:pic>
      </p:grpSp>
      <p:sp>
        <p:nvSpPr>
          <p:cNvPr id="10" name="object 10"/>
          <p:cNvSpPr txBox="1">
            <a:spLocks noGrp="1"/>
          </p:cNvSpPr>
          <p:nvPr>
            <p:ph type="title"/>
          </p:nvPr>
        </p:nvSpPr>
        <p:spPr>
          <a:xfrm>
            <a:off x="1018162" y="1183230"/>
            <a:ext cx="8493125" cy="671338"/>
          </a:xfrm>
          <a:prstGeom prst="rect">
            <a:avLst/>
          </a:prstGeom>
          <a:solidFill>
            <a:srgbClr val="151618"/>
          </a:solidFill>
        </p:spPr>
        <p:txBody>
          <a:bodyPr vert="horz" wrap="square" lIns="0" tIns="62865" rIns="0" bIns="0" rtlCol="0">
            <a:spAutoFit/>
          </a:bodyPr>
          <a:lstStyle/>
          <a:p>
            <a:pPr marL="250825">
              <a:lnSpc>
                <a:spcPct val="100000"/>
              </a:lnSpc>
              <a:spcBef>
                <a:spcPts val="495"/>
              </a:spcBef>
            </a:pPr>
            <a:r>
              <a:rPr lang="zh-TW" altLang="en-US" sz="3950" spc="360" dirty="0">
                <a:solidFill>
                  <a:srgbClr val="FFFFFF"/>
                </a:solidFill>
                <a:latin typeface="Microsoft YaHei" panose="020B0503020204020204" pitchFamily="34" charset="-122"/>
                <a:ea typeface="Microsoft YaHei" panose="020B0503020204020204" pitchFamily="34" charset="-122"/>
              </a:rPr>
              <a:t>產品核心技術：系統級本質安全</a:t>
            </a:r>
            <a:endParaRPr sz="3950" dirty="0">
              <a:latin typeface="Microsoft YaHei" panose="020B0503020204020204" pitchFamily="34" charset="-122"/>
              <a:ea typeface="Microsoft YaHei" panose="020B0503020204020204" pitchFamily="34" charset="-122"/>
            </a:endParaRPr>
          </a:p>
        </p:txBody>
      </p:sp>
      <p:graphicFrame>
        <p:nvGraphicFramePr>
          <p:cNvPr id="11" name="表格 10">
            <a:extLst>
              <a:ext uri="{FF2B5EF4-FFF2-40B4-BE49-F238E27FC236}">
                <a16:creationId xmlns:a16="http://schemas.microsoft.com/office/drawing/2014/main" id="{9F22A0CE-4136-CA18-EF5B-64A2F07E3C56}"/>
              </a:ext>
            </a:extLst>
          </p:cNvPr>
          <p:cNvGraphicFramePr>
            <a:graphicFrameLocks noGrp="1"/>
          </p:cNvGraphicFramePr>
          <p:nvPr>
            <p:extLst>
              <p:ext uri="{D42A27DB-BD31-4B8C-83A1-F6EECF244321}">
                <p14:modId xmlns:p14="http://schemas.microsoft.com/office/powerpoint/2010/main" val="1785994340"/>
              </p:ext>
            </p:extLst>
          </p:nvPr>
        </p:nvGraphicFramePr>
        <p:xfrm>
          <a:off x="9922536" y="2988513"/>
          <a:ext cx="10049934" cy="5847718"/>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33934635"/>
                    </a:ext>
                  </a:extLst>
                </a:gridCol>
                <a:gridCol w="4034367">
                  <a:extLst>
                    <a:ext uri="{9D8B030D-6E8A-4147-A177-3AD203B41FA5}">
                      <a16:colId xmlns:a16="http://schemas.microsoft.com/office/drawing/2014/main" val="220646869"/>
                    </a:ext>
                  </a:extLst>
                </a:gridCol>
                <a:gridCol w="4034367">
                  <a:extLst>
                    <a:ext uri="{9D8B030D-6E8A-4147-A177-3AD203B41FA5}">
                      <a16:colId xmlns:a16="http://schemas.microsoft.com/office/drawing/2014/main" val="1636993190"/>
                    </a:ext>
                  </a:extLst>
                </a:gridCol>
              </a:tblGrid>
              <a:tr h="1046306">
                <a:tc>
                  <a:txBody>
                    <a:bodyPr/>
                    <a:lstStyle/>
                    <a:p>
                      <a:endParaRPr lang="zh-TW" altLang="en-US" sz="2400" b="1" dirty="0">
                        <a:latin typeface="Microsoft YaHei" panose="020B0503020204020204" pitchFamily="34" charset="-122"/>
                        <a:ea typeface="Microsoft YaHei" panose="020B0503020204020204" pitchFamily="34" charset="-122"/>
                      </a:endParaRPr>
                    </a:p>
                  </a:txBody>
                  <a:tcPr>
                    <a:solidFill>
                      <a:schemeClr val="tx2"/>
                    </a:solidFill>
                  </a:tcPr>
                </a:tc>
                <a:tc>
                  <a:txBody>
                    <a:bodyPr/>
                    <a:lstStyle/>
                    <a:p>
                      <a:pPr algn="ctr"/>
                      <a:r>
                        <a:rPr lang="zh-TW" altLang="en-US" sz="2400" b="1" dirty="0">
                          <a:latin typeface="Microsoft YaHei" panose="020B0503020204020204" pitchFamily="34" charset="-122"/>
                          <a:ea typeface="Microsoft YaHei" panose="020B0503020204020204" pitchFamily="34" charset="-122"/>
                        </a:rPr>
                        <a:t>超分子浸沒式冷卻液</a:t>
                      </a:r>
                    </a:p>
                  </a:txBody>
                  <a:tcPr anchor="ctr">
                    <a:solidFill>
                      <a:schemeClr val="tx2"/>
                    </a:solidFill>
                  </a:tcPr>
                </a:tc>
                <a:tc>
                  <a:txBody>
                    <a:bodyPr/>
                    <a:lstStyle/>
                    <a:p>
                      <a:pPr algn="ctr"/>
                      <a:r>
                        <a:rPr lang="zh-TW" altLang="en-US" sz="2400" b="1" dirty="0">
                          <a:latin typeface="Microsoft YaHei" panose="020B0503020204020204" pitchFamily="34" charset="-122"/>
                          <a:ea typeface="Microsoft YaHei" panose="020B0503020204020204" pitchFamily="34" charset="-122"/>
                        </a:rPr>
                        <a:t>他廠產品冷卻液</a:t>
                      </a:r>
                    </a:p>
                  </a:txBody>
                  <a:tcPr anchor="ctr">
                    <a:solidFill>
                      <a:schemeClr val="tx2"/>
                    </a:solidFill>
                  </a:tcPr>
                </a:tc>
                <a:extLst>
                  <a:ext uri="{0D108BD9-81ED-4DB2-BD59-A6C34878D82A}">
                    <a16:rowId xmlns:a16="http://schemas.microsoft.com/office/drawing/2014/main" val="392574625"/>
                  </a:ext>
                </a:extLst>
              </a:tr>
              <a:tr h="685916">
                <a:tc>
                  <a:txBody>
                    <a:bodyPr/>
                    <a:lstStyle/>
                    <a:p>
                      <a:pPr algn="ctr"/>
                      <a:r>
                        <a:rPr lang="zh-TW" altLang="en-US" sz="2400" b="1" dirty="0">
                          <a:latin typeface="Microsoft YaHei" panose="020B0503020204020204" pitchFamily="34" charset="-122"/>
                          <a:ea typeface="Microsoft YaHei" panose="020B0503020204020204" pitchFamily="34" charset="-122"/>
                        </a:rPr>
                        <a:t>導熱係數</a:t>
                      </a:r>
                    </a:p>
                  </a:txBody>
                  <a:tcPr anchor="ctr">
                    <a:solidFill>
                      <a:schemeClr val="accent1">
                        <a:lumMod val="75000"/>
                      </a:schemeClr>
                    </a:solidFill>
                  </a:tcPr>
                </a:tc>
                <a:tc>
                  <a:txBody>
                    <a:bodyPr/>
                    <a:lstStyle/>
                    <a:p>
                      <a:pPr algn="ctr"/>
                      <a:r>
                        <a:rPr lang="en-US" altLang="zh-TW" sz="2400" b="1" dirty="0">
                          <a:latin typeface="Microsoft YaHei" panose="020B0503020204020204" pitchFamily="34" charset="-122"/>
                          <a:ea typeface="Microsoft YaHei" panose="020B0503020204020204" pitchFamily="34" charset="-122"/>
                        </a:rPr>
                        <a:t>0.145</a:t>
                      </a:r>
                      <a:r>
                        <a:rPr lang="zh-TW" altLang="en-US" sz="2400" b="1" dirty="0">
                          <a:latin typeface="Microsoft YaHei" panose="020B0503020204020204" pitchFamily="34" charset="-122"/>
                          <a:ea typeface="Microsoft YaHei" panose="020B0503020204020204" pitchFamily="34" charset="-122"/>
                        </a:rPr>
                        <a:t> </a:t>
                      </a:r>
                      <a:r>
                        <a:rPr lang="en-US" altLang="zh-TW" sz="2400" b="1" dirty="0">
                          <a:latin typeface="Microsoft YaHei" panose="020B0503020204020204" pitchFamily="34" charset="-122"/>
                          <a:ea typeface="Microsoft YaHei" panose="020B0503020204020204" pitchFamily="34" charset="-122"/>
                        </a:rPr>
                        <a:t>W/m</a:t>
                      </a:r>
                      <a:r>
                        <a:rPr lang="zh-TW" altLang="en-US" sz="2400" b="1" dirty="0">
                          <a:latin typeface="Microsoft YaHei" panose="020B0503020204020204" pitchFamily="34" charset="-122"/>
                          <a:ea typeface="Microsoft YaHei" panose="020B0503020204020204" pitchFamily="34" charset="-122"/>
                        </a:rPr>
                        <a:t>*</a:t>
                      </a:r>
                      <a:r>
                        <a:rPr lang="en-US" altLang="zh-TW" sz="2400" b="1" dirty="0">
                          <a:latin typeface="Microsoft YaHei" panose="020B0503020204020204" pitchFamily="34" charset="-122"/>
                          <a:ea typeface="Microsoft YaHei" panose="020B0503020204020204" pitchFamily="34" charset="-122"/>
                        </a:rPr>
                        <a:t>K</a:t>
                      </a:r>
                      <a:endParaRPr lang="zh-TW" altLang="en-US" sz="2400" b="1" dirty="0">
                        <a:latin typeface="Microsoft YaHei" panose="020B0503020204020204" pitchFamily="34" charset="-122"/>
                        <a:ea typeface="Microsoft YaHei" panose="020B0503020204020204" pitchFamily="34" charset="-122"/>
                      </a:endParaRPr>
                    </a:p>
                  </a:txBody>
                  <a:tcPr anchor="ctr">
                    <a:solidFill>
                      <a:schemeClr val="accent5">
                        <a:lumMod val="40000"/>
                        <a:lumOff val="60000"/>
                      </a:schemeClr>
                    </a:solidFill>
                  </a:tcPr>
                </a:tc>
                <a:tc>
                  <a:txBody>
                    <a:bodyPr/>
                    <a:lstStyle/>
                    <a:p>
                      <a:pPr algn="ctr"/>
                      <a:r>
                        <a:rPr lang="en-US" altLang="zh-TW" sz="2400" b="1" dirty="0">
                          <a:latin typeface="Microsoft YaHei" panose="020B0503020204020204" pitchFamily="34" charset="-122"/>
                          <a:ea typeface="Microsoft YaHei" panose="020B0503020204020204" pitchFamily="34" charset="-122"/>
                        </a:rPr>
                        <a:t>0.136</a:t>
                      </a:r>
                      <a:r>
                        <a:rPr lang="zh-TW" altLang="en-US" sz="2400" b="1" dirty="0">
                          <a:latin typeface="Microsoft YaHei" panose="020B0503020204020204" pitchFamily="34" charset="-122"/>
                          <a:ea typeface="Microsoft YaHei" panose="020B0503020204020204" pitchFamily="34" charset="-122"/>
                        </a:rPr>
                        <a:t> </a:t>
                      </a:r>
                      <a:r>
                        <a:rPr lang="en-US" altLang="zh-TW" sz="2400" b="1" dirty="0">
                          <a:latin typeface="Microsoft YaHei" panose="020B0503020204020204" pitchFamily="34" charset="-122"/>
                          <a:ea typeface="Microsoft YaHei" panose="020B0503020204020204" pitchFamily="34" charset="-122"/>
                        </a:rPr>
                        <a:t>W/m*K</a:t>
                      </a:r>
                      <a:endParaRPr lang="zh-TW" altLang="en-US" sz="2400" b="1" dirty="0">
                        <a:latin typeface="Microsoft YaHei" panose="020B0503020204020204" pitchFamily="34" charset="-122"/>
                        <a:ea typeface="Microsoft YaHei" panose="020B0503020204020204" pitchFamily="34" charset="-122"/>
                      </a:endParaRPr>
                    </a:p>
                  </a:txBody>
                  <a:tcPr anchor="ctr">
                    <a:solidFill>
                      <a:schemeClr val="accent5">
                        <a:lumMod val="40000"/>
                        <a:lumOff val="60000"/>
                      </a:schemeClr>
                    </a:solidFill>
                  </a:tcPr>
                </a:tc>
                <a:extLst>
                  <a:ext uri="{0D108BD9-81ED-4DB2-BD59-A6C34878D82A}">
                    <a16:rowId xmlns:a16="http://schemas.microsoft.com/office/drawing/2014/main" val="1473622313"/>
                  </a:ext>
                </a:extLst>
              </a:tr>
              <a:tr h="685916">
                <a:tc>
                  <a:txBody>
                    <a:bodyPr/>
                    <a:lstStyle/>
                    <a:p>
                      <a:pPr algn="ctr"/>
                      <a:r>
                        <a:rPr lang="zh-TW" altLang="en-US" sz="2400" b="1" dirty="0">
                          <a:latin typeface="Microsoft YaHei" panose="020B0503020204020204" pitchFamily="34" charset="-122"/>
                          <a:ea typeface="Microsoft YaHei" panose="020B0503020204020204" pitchFamily="34" charset="-122"/>
                        </a:rPr>
                        <a:t>擊穿電壓</a:t>
                      </a:r>
                    </a:p>
                  </a:txBody>
                  <a:tcPr anchor="ctr">
                    <a:solidFill>
                      <a:schemeClr val="accent1">
                        <a:lumMod val="75000"/>
                      </a:schemeClr>
                    </a:solidFill>
                  </a:tcPr>
                </a:tc>
                <a:tc>
                  <a:txBody>
                    <a:bodyPr/>
                    <a:lstStyle/>
                    <a:p>
                      <a:pPr algn="ctr"/>
                      <a:r>
                        <a:rPr lang="en-US" altLang="zh-TW" sz="2400" b="1" dirty="0">
                          <a:latin typeface="Microsoft YaHei" panose="020B0503020204020204" pitchFamily="34" charset="-122"/>
                          <a:ea typeface="Microsoft YaHei" panose="020B0503020204020204" pitchFamily="34" charset="-122"/>
                        </a:rPr>
                        <a:t>42kV</a:t>
                      </a:r>
                      <a:endParaRPr lang="zh-TW" altLang="en-US" sz="2400" b="1" dirty="0">
                        <a:latin typeface="Microsoft YaHei" panose="020B0503020204020204" pitchFamily="34" charset="-122"/>
                        <a:ea typeface="Microsoft YaHei" panose="020B0503020204020204" pitchFamily="34" charset="-122"/>
                      </a:endParaRPr>
                    </a:p>
                  </a:txBody>
                  <a:tcPr anchor="ctr">
                    <a:solidFill>
                      <a:schemeClr val="accent5">
                        <a:lumMod val="40000"/>
                        <a:lumOff val="60000"/>
                      </a:schemeClr>
                    </a:solidFill>
                  </a:tcPr>
                </a:tc>
                <a:tc>
                  <a:txBody>
                    <a:bodyPr/>
                    <a:lstStyle/>
                    <a:p>
                      <a:pPr algn="ctr"/>
                      <a:r>
                        <a:rPr lang="en-US" altLang="zh-TW" sz="2400" b="1" dirty="0">
                          <a:latin typeface="Microsoft YaHei" panose="020B0503020204020204" pitchFamily="34" charset="-122"/>
                          <a:ea typeface="Microsoft YaHei" panose="020B0503020204020204" pitchFamily="34" charset="-122"/>
                        </a:rPr>
                        <a:t>40kV</a:t>
                      </a:r>
                      <a:endParaRPr lang="zh-TW" altLang="en-US" sz="2400" b="1" dirty="0">
                        <a:latin typeface="Microsoft YaHei" panose="020B0503020204020204" pitchFamily="34" charset="-122"/>
                        <a:ea typeface="Microsoft YaHei" panose="020B0503020204020204" pitchFamily="34" charset="-122"/>
                      </a:endParaRPr>
                    </a:p>
                  </a:txBody>
                  <a:tcPr anchor="ctr">
                    <a:solidFill>
                      <a:schemeClr val="accent5">
                        <a:lumMod val="40000"/>
                        <a:lumOff val="60000"/>
                      </a:schemeClr>
                    </a:solidFill>
                  </a:tcPr>
                </a:tc>
                <a:extLst>
                  <a:ext uri="{0D108BD9-81ED-4DB2-BD59-A6C34878D82A}">
                    <a16:rowId xmlns:a16="http://schemas.microsoft.com/office/drawing/2014/main" val="1169358878"/>
                  </a:ext>
                </a:extLst>
              </a:tr>
              <a:tr h="685916">
                <a:tc>
                  <a:txBody>
                    <a:bodyPr/>
                    <a:lstStyle/>
                    <a:p>
                      <a:pPr algn="ctr"/>
                      <a:r>
                        <a:rPr lang="zh-TW" altLang="en-US" sz="2400" b="1" dirty="0">
                          <a:latin typeface="Microsoft YaHei" panose="020B0503020204020204" pitchFamily="34" charset="-122"/>
                          <a:ea typeface="Microsoft YaHei" panose="020B0503020204020204" pitchFamily="34" charset="-122"/>
                        </a:rPr>
                        <a:t>冰點</a:t>
                      </a:r>
                    </a:p>
                  </a:txBody>
                  <a:tcPr anchor="ctr">
                    <a:solidFill>
                      <a:schemeClr val="accent1">
                        <a:lumMod val="7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400" b="1" dirty="0">
                          <a:solidFill>
                            <a:schemeClr val="dk1"/>
                          </a:solidFill>
                          <a:latin typeface="Microsoft YaHei" panose="020B0503020204020204" pitchFamily="34" charset="-122"/>
                          <a:ea typeface="Microsoft YaHei" panose="020B0503020204020204" pitchFamily="34" charset="-122"/>
                          <a:cs typeface="+mn-cs"/>
                        </a:rPr>
                        <a:t>-60℃</a:t>
                      </a:r>
                      <a:endParaRPr lang="zh-TW" altLang="en-US" sz="2400" b="1" dirty="0">
                        <a:solidFill>
                          <a:schemeClr val="dk1"/>
                        </a:solidFill>
                        <a:latin typeface="Microsoft YaHei" panose="020B0503020204020204" pitchFamily="34" charset="-122"/>
                        <a:ea typeface="Microsoft YaHei" panose="020B0503020204020204" pitchFamily="34" charset="-122"/>
                        <a:cs typeface="+mn-cs"/>
                      </a:endParaRPr>
                    </a:p>
                  </a:txBody>
                  <a:tcPr anchor="ctr">
                    <a:solidFill>
                      <a:schemeClr val="accent5">
                        <a:lumMod val="40000"/>
                        <a:lumOff val="6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TW" sz="2400" b="1" dirty="0">
                          <a:solidFill>
                            <a:schemeClr val="dk1"/>
                          </a:solidFill>
                          <a:latin typeface="Microsoft YaHei" panose="020B0503020204020204" pitchFamily="34" charset="-122"/>
                          <a:ea typeface="Microsoft YaHei" panose="020B0503020204020204" pitchFamily="34" charset="-122"/>
                          <a:cs typeface="+mn-cs"/>
                        </a:rPr>
                        <a:t>-69℃</a:t>
                      </a:r>
                      <a:endParaRPr lang="zh-TW" altLang="en-US" sz="2400" b="1" dirty="0">
                        <a:solidFill>
                          <a:schemeClr val="dk1"/>
                        </a:solidFill>
                        <a:latin typeface="Microsoft YaHei" panose="020B0503020204020204" pitchFamily="34" charset="-122"/>
                        <a:ea typeface="Microsoft YaHei" panose="020B0503020204020204" pitchFamily="34" charset="-122"/>
                        <a:cs typeface="+mn-cs"/>
                      </a:endParaRPr>
                    </a:p>
                  </a:txBody>
                  <a:tcPr anchor="ctr">
                    <a:solidFill>
                      <a:schemeClr val="accent5">
                        <a:lumMod val="40000"/>
                        <a:lumOff val="60000"/>
                      </a:schemeClr>
                    </a:solidFill>
                  </a:tcPr>
                </a:tc>
                <a:extLst>
                  <a:ext uri="{0D108BD9-81ED-4DB2-BD59-A6C34878D82A}">
                    <a16:rowId xmlns:a16="http://schemas.microsoft.com/office/drawing/2014/main" val="1728654669"/>
                  </a:ext>
                </a:extLst>
              </a:tr>
              <a:tr h="685916">
                <a:tc>
                  <a:txBody>
                    <a:bodyPr/>
                    <a:lstStyle/>
                    <a:p>
                      <a:pPr algn="ctr"/>
                      <a:r>
                        <a:rPr lang="zh-TW" altLang="en-US" sz="2400" b="1" dirty="0">
                          <a:latin typeface="Microsoft YaHei" panose="020B0503020204020204" pitchFamily="34" charset="-122"/>
                          <a:ea typeface="Microsoft YaHei" panose="020B0503020204020204" pitchFamily="34" charset="-122"/>
                        </a:rPr>
                        <a:t>閃點</a:t>
                      </a:r>
                    </a:p>
                  </a:txBody>
                  <a:tcPr anchor="ctr">
                    <a:solidFill>
                      <a:schemeClr val="accent1">
                        <a:lumMod val="75000"/>
                      </a:schemeClr>
                    </a:solidFill>
                  </a:tcPr>
                </a:tc>
                <a:tc>
                  <a:txBody>
                    <a:bodyPr/>
                    <a:lstStyle/>
                    <a:p>
                      <a:pPr algn="ctr"/>
                      <a:r>
                        <a:rPr lang="zh-TW" altLang="en-US" sz="2400" b="1" dirty="0">
                          <a:solidFill>
                            <a:srgbClr val="FF0000"/>
                          </a:solidFill>
                          <a:latin typeface="Microsoft YaHei" panose="020B0503020204020204" pitchFamily="34" charset="-122"/>
                          <a:ea typeface="Microsoft YaHei" panose="020B0503020204020204" pitchFamily="34" charset="-122"/>
                        </a:rPr>
                        <a:t>無</a:t>
                      </a:r>
                    </a:p>
                  </a:txBody>
                  <a:tcPr anchor="ctr">
                    <a:solidFill>
                      <a:schemeClr val="accent5">
                        <a:lumMod val="40000"/>
                        <a:lumOff val="60000"/>
                      </a:schemeClr>
                    </a:solidFill>
                  </a:tcPr>
                </a:tc>
                <a:tc>
                  <a:txBody>
                    <a:bodyPr/>
                    <a:lstStyle/>
                    <a:p>
                      <a:pPr algn="ctr"/>
                      <a:r>
                        <a:rPr lang="en-US" altLang="zh-TW" sz="2400" b="1" dirty="0">
                          <a:latin typeface="Microsoft YaHei" panose="020B0503020204020204" pitchFamily="34" charset="-122"/>
                          <a:ea typeface="Microsoft YaHei" panose="020B0503020204020204" pitchFamily="34" charset="-122"/>
                        </a:rPr>
                        <a:t>190℃</a:t>
                      </a:r>
                      <a:endParaRPr lang="zh-TW" altLang="en-US" sz="2400" b="1" dirty="0">
                        <a:latin typeface="Microsoft YaHei" panose="020B0503020204020204" pitchFamily="34" charset="-122"/>
                        <a:ea typeface="Microsoft YaHei" panose="020B0503020204020204" pitchFamily="34" charset="-122"/>
                      </a:endParaRPr>
                    </a:p>
                  </a:txBody>
                  <a:tcPr anchor="ctr">
                    <a:solidFill>
                      <a:schemeClr val="accent5">
                        <a:lumMod val="40000"/>
                        <a:lumOff val="60000"/>
                      </a:schemeClr>
                    </a:solidFill>
                  </a:tcPr>
                </a:tc>
                <a:extLst>
                  <a:ext uri="{0D108BD9-81ED-4DB2-BD59-A6C34878D82A}">
                    <a16:rowId xmlns:a16="http://schemas.microsoft.com/office/drawing/2014/main" val="3240840439"/>
                  </a:ext>
                </a:extLst>
              </a:tr>
              <a:tr h="685916">
                <a:tc>
                  <a:txBody>
                    <a:bodyPr/>
                    <a:lstStyle/>
                    <a:p>
                      <a:pPr algn="ctr"/>
                      <a:r>
                        <a:rPr lang="zh-TW" altLang="en-US" sz="2400" b="1" dirty="0">
                          <a:latin typeface="Microsoft YaHei" panose="020B0503020204020204" pitchFamily="34" charset="-122"/>
                          <a:ea typeface="Microsoft YaHei" panose="020B0503020204020204" pitchFamily="34" charset="-122"/>
                        </a:rPr>
                        <a:t>燃點</a:t>
                      </a:r>
                    </a:p>
                  </a:txBody>
                  <a:tcPr anchor="ctr">
                    <a:solidFill>
                      <a:schemeClr val="accent1">
                        <a:lumMod val="75000"/>
                      </a:schemeClr>
                    </a:solidFill>
                  </a:tcPr>
                </a:tc>
                <a:tc>
                  <a:txBody>
                    <a:bodyPr/>
                    <a:lstStyle/>
                    <a:p>
                      <a:pPr algn="ctr"/>
                      <a:r>
                        <a:rPr lang="zh-TW" altLang="en-US" sz="2400" b="1" dirty="0">
                          <a:solidFill>
                            <a:srgbClr val="FF0000"/>
                          </a:solidFill>
                          <a:latin typeface="Microsoft YaHei" panose="020B0503020204020204" pitchFamily="34" charset="-122"/>
                          <a:ea typeface="Microsoft YaHei" panose="020B0503020204020204" pitchFamily="34" charset="-122"/>
                        </a:rPr>
                        <a:t>無</a:t>
                      </a:r>
                    </a:p>
                  </a:txBody>
                  <a:tcPr anchor="ctr">
                    <a:solidFill>
                      <a:schemeClr val="accent5">
                        <a:lumMod val="40000"/>
                        <a:lumOff val="60000"/>
                      </a:schemeClr>
                    </a:solidFill>
                  </a:tcPr>
                </a:tc>
                <a:tc>
                  <a:txBody>
                    <a:bodyPr/>
                    <a:lstStyle/>
                    <a:p>
                      <a:pPr algn="ctr"/>
                      <a:r>
                        <a:rPr lang="en-US" altLang="zh-TW" sz="2400" b="1" dirty="0">
                          <a:latin typeface="Microsoft YaHei" panose="020B0503020204020204" pitchFamily="34" charset="-122"/>
                          <a:ea typeface="Microsoft YaHei" panose="020B0503020204020204" pitchFamily="34" charset="-122"/>
                        </a:rPr>
                        <a:t>208℃</a:t>
                      </a:r>
                      <a:endParaRPr lang="zh-TW" altLang="en-US" sz="2400" b="1" dirty="0">
                        <a:latin typeface="Microsoft YaHei" panose="020B0503020204020204" pitchFamily="34" charset="-122"/>
                        <a:ea typeface="Microsoft YaHei" panose="020B0503020204020204" pitchFamily="34" charset="-122"/>
                      </a:endParaRPr>
                    </a:p>
                  </a:txBody>
                  <a:tcPr anchor="ctr">
                    <a:solidFill>
                      <a:schemeClr val="accent5">
                        <a:lumMod val="40000"/>
                        <a:lumOff val="60000"/>
                      </a:schemeClr>
                    </a:solidFill>
                  </a:tcPr>
                </a:tc>
                <a:extLst>
                  <a:ext uri="{0D108BD9-81ED-4DB2-BD59-A6C34878D82A}">
                    <a16:rowId xmlns:a16="http://schemas.microsoft.com/office/drawing/2014/main" val="1138433195"/>
                  </a:ext>
                </a:extLst>
              </a:tr>
              <a:tr h="685916">
                <a:tc>
                  <a:txBody>
                    <a:bodyPr/>
                    <a:lstStyle/>
                    <a:p>
                      <a:pPr algn="ctr"/>
                      <a:r>
                        <a:rPr lang="zh-TW" altLang="en-US" sz="2400" b="1" dirty="0">
                          <a:latin typeface="Microsoft YaHei" panose="020B0503020204020204" pitchFamily="34" charset="-122"/>
                          <a:ea typeface="Microsoft YaHei" panose="020B0503020204020204" pitchFamily="34" charset="-122"/>
                        </a:rPr>
                        <a:t>自燃點</a:t>
                      </a:r>
                    </a:p>
                  </a:txBody>
                  <a:tcPr anchor="ctr">
                    <a:solidFill>
                      <a:schemeClr val="accent1">
                        <a:lumMod val="75000"/>
                      </a:schemeClr>
                    </a:solidFill>
                  </a:tcPr>
                </a:tc>
                <a:tc>
                  <a:txBody>
                    <a:bodyPr/>
                    <a:lstStyle/>
                    <a:p>
                      <a:pPr algn="ctr"/>
                      <a:r>
                        <a:rPr lang="zh-TW" altLang="en-US" sz="2400" b="1" dirty="0">
                          <a:solidFill>
                            <a:srgbClr val="FF0000"/>
                          </a:solidFill>
                          <a:latin typeface="Microsoft YaHei" panose="020B0503020204020204" pitchFamily="34" charset="-122"/>
                          <a:ea typeface="Microsoft YaHei" panose="020B0503020204020204" pitchFamily="34" charset="-122"/>
                        </a:rPr>
                        <a:t>無</a:t>
                      </a:r>
                    </a:p>
                  </a:txBody>
                  <a:tcPr anchor="ctr">
                    <a:solidFill>
                      <a:schemeClr val="accent5">
                        <a:lumMod val="40000"/>
                        <a:lumOff val="60000"/>
                      </a:schemeClr>
                    </a:solidFill>
                  </a:tcPr>
                </a:tc>
                <a:tc>
                  <a:txBody>
                    <a:bodyPr/>
                    <a:lstStyle/>
                    <a:p>
                      <a:pPr algn="ctr"/>
                      <a:r>
                        <a:rPr lang="en-US" altLang="zh-TW" sz="2400" b="1" dirty="0">
                          <a:latin typeface="Microsoft YaHei" panose="020B0503020204020204" pitchFamily="34" charset="-122"/>
                          <a:ea typeface="Microsoft YaHei" panose="020B0503020204020204" pitchFamily="34" charset="-122"/>
                        </a:rPr>
                        <a:t>320℃</a:t>
                      </a:r>
                      <a:endParaRPr lang="zh-TW" altLang="en-US" sz="2400" b="1" dirty="0">
                        <a:latin typeface="Microsoft YaHei" panose="020B0503020204020204" pitchFamily="34" charset="-122"/>
                        <a:ea typeface="Microsoft YaHei" panose="020B0503020204020204" pitchFamily="34" charset="-122"/>
                      </a:endParaRPr>
                    </a:p>
                  </a:txBody>
                  <a:tcPr anchor="ctr">
                    <a:solidFill>
                      <a:schemeClr val="accent5">
                        <a:lumMod val="40000"/>
                        <a:lumOff val="60000"/>
                      </a:schemeClr>
                    </a:solidFill>
                  </a:tcPr>
                </a:tc>
                <a:extLst>
                  <a:ext uri="{0D108BD9-81ED-4DB2-BD59-A6C34878D82A}">
                    <a16:rowId xmlns:a16="http://schemas.microsoft.com/office/drawing/2014/main" val="3643065702"/>
                  </a:ext>
                </a:extLst>
              </a:tr>
              <a:tr h="685916">
                <a:tc>
                  <a:txBody>
                    <a:bodyPr/>
                    <a:lstStyle/>
                    <a:p>
                      <a:pPr algn="ctr"/>
                      <a:r>
                        <a:rPr lang="zh-TW" altLang="en-US" sz="2400" b="1" dirty="0">
                          <a:latin typeface="Microsoft YaHei" panose="020B0503020204020204" pitchFamily="34" charset="-122"/>
                          <a:ea typeface="Microsoft YaHei" panose="020B0503020204020204" pitchFamily="34" charset="-122"/>
                        </a:rPr>
                        <a:t>附加能力</a:t>
                      </a:r>
                    </a:p>
                  </a:txBody>
                  <a:tcPr anchor="ctr">
                    <a:solidFill>
                      <a:schemeClr val="accent1">
                        <a:lumMod val="75000"/>
                      </a:schemeClr>
                    </a:solidFill>
                  </a:tcPr>
                </a:tc>
                <a:tc>
                  <a:txBody>
                    <a:bodyPr/>
                    <a:lstStyle/>
                    <a:p>
                      <a:pPr algn="ctr"/>
                      <a:r>
                        <a:rPr lang="zh-TW" altLang="en-US" sz="2400" b="1" dirty="0">
                          <a:solidFill>
                            <a:srgbClr val="FF0000"/>
                          </a:solidFill>
                          <a:latin typeface="Microsoft YaHei" panose="020B0503020204020204" pitchFamily="34" charset="-122"/>
                          <a:ea typeface="Microsoft YaHei" panose="020B0503020204020204" pitchFamily="34" charset="-122"/>
                        </a:rPr>
                        <a:t>阻燃、抑爆、消納可燃氣體</a:t>
                      </a:r>
                    </a:p>
                  </a:txBody>
                  <a:tcPr anchor="ctr">
                    <a:solidFill>
                      <a:schemeClr val="accent5">
                        <a:lumMod val="40000"/>
                        <a:lumOff val="60000"/>
                      </a:schemeClr>
                    </a:solidFill>
                  </a:tcPr>
                </a:tc>
                <a:tc>
                  <a:txBody>
                    <a:bodyPr/>
                    <a:lstStyle/>
                    <a:p>
                      <a:pPr algn="ctr"/>
                      <a:r>
                        <a:rPr lang="zh-TW" altLang="en-US" sz="2400" b="1" dirty="0">
                          <a:solidFill>
                            <a:srgbClr val="FF0000"/>
                          </a:solidFill>
                          <a:latin typeface="Microsoft YaHei" panose="020B0503020204020204" pitchFamily="34" charset="-122"/>
                          <a:ea typeface="Microsoft YaHei" panose="020B0503020204020204" pitchFamily="34" charset="-122"/>
                        </a:rPr>
                        <a:t>無</a:t>
                      </a:r>
                    </a:p>
                  </a:txBody>
                  <a:tcPr anchor="ctr">
                    <a:solidFill>
                      <a:schemeClr val="accent5">
                        <a:lumMod val="40000"/>
                        <a:lumOff val="60000"/>
                      </a:schemeClr>
                    </a:solidFill>
                  </a:tcPr>
                </a:tc>
                <a:extLst>
                  <a:ext uri="{0D108BD9-81ED-4DB2-BD59-A6C34878D82A}">
                    <a16:rowId xmlns:a16="http://schemas.microsoft.com/office/drawing/2014/main" val="232167308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590477" y="5634594"/>
            <a:ext cx="7717461" cy="3857472"/>
          </a:xfrm>
          <a:prstGeom prst="rect">
            <a:avLst/>
          </a:prstGeom>
        </p:spPr>
      </p:pic>
      <p:pic>
        <p:nvPicPr>
          <p:cNvPr id="3" name="object 3"/>
          <p:cNvPicPr/>
          <p:nvPr/>
        </p:nvPicPr>
        <p:blipFill>
          <a:blip r:embed="rId3" cstate="print"/>
          <a:stretch>
            <a:fillRect/>
          </a:stretch>
        </p:blipFill>
        <p:spPr>
          <a:xfrm>
            <a:off x="2247276" y="5634594"/>
            <a:ext cx="7717459" cy="3857472"/>
          </a:xfrm>
          <a:prstGeom prst="rect">
            <a:avLst/>
          </a:prstGeom>
        </p:spPr>
      </p:pic>
      <p:sp>
        <p:nvSpPr>
          <p:cNvPr id="5" name="object 5"/>
          <p:cNvSpPr txBox="1"/>
          <p:nvPr/>
        </p:nvSpPr>
        <p:spPr>
          <a:xfrm>
            <a:off x="2247276" y="3479530"/>
            <a:ext cx="9978072" cy="1513876"/>
          </a:xfrm>
          <a:prstGeom prst="rect">
            <a:avLst/>
          </a:prstGeom>
        </p:spPr>
        <p:txBody>
          <a:bodyPr vert="horz" wrap="square" lIns="0" tIns="13335" rIns="0" bIns="0" rtlCol="0">
            <a:spAutoFit/>
          </a:bodyPr>
          <a:lstStyle/>
          <a:p>
            <a:pPr marL="282575" marR="5080">
              <a:lnSpc>
                <a:spcPts val="3879"/>
              </a:lnSpc>
              <a:spcBef>
                <a:spcPts val="4300"/>
              </a:spcBef>
            </a:pPr>
            <a:r>
              <a:rPr sz="2450" spc="145" dirty="0" err="1">
                <a:latin typeface="Microsoft YaHei"/>
                <a:cs typeface="Microsoft YaHei"/>
              </a:rPr>
              <a:t>在應急管理部天津消防研究所開展的單模組熱失控的對比測試結果表明</a:t>
            </a:r>
            <a:r>
              <a:rPr sz="2450" spc="145" dirty="0">
                <a:latin typeface="Microsoft YaHei"/>
                <a:cs typeface="Microsoft YaHei"/>
              </a:rPr>
              <a:t> ，</a:t>
            </a:r>
            <a:r>
              <a:rPr sz="2450" spc="145" dirty="0" err="1">
                <a:latin typeface="Microsoft YaHei"/>
                <a:cs typeface="Microsoft YaHei"/>
              </a:rPr>
              <a:t>相比普通方案，</a:t>
            </a:r>
            <a:r>
              <a:rPr sz="3600" b="1" spc="145" dirty="0" err="1">
                <a:solidFill>
                  <a:srgbClr val="00882B"/>
                </a:solidFill>
                <a:latin typeface="Microsoft YaHei"/>
                <a:cs typeface="Microsoft YaHei"/>
              </a:rPr>
              <a:t>全浸沒式</a:t>
            </a:r>
            <a:r>
              <a:rPr sz="2450" spc="130" dirty="0" err="1">
                <a:latin typeface="Microsoft YaHei"/>
                <a:cs typeface="Microsoft YaHei"/>
              </a:rPr>
              <a:t>方案不僅</a:t>
            </a:r>
            <a:r>
              <a:rPr sz="2450" spc="145" dirty="0" err="1">
                <a:latin typeface="Microsoft YaHei"/>
                <a:cs typeface="Microsoft YaHei"/>
              </a:rPr>
              <a:t>能抑制熱失控發生，做到</a:t>
            </a:r>
            <a:r>
              <a:rPr sz="3300" b="1" spc="110" dirty="0" err="1">
                <a:solidFill>
                  <a:srgbClr val="FF0000"/>
                </a:solidFill>
                <a:latin typeface="Microsoft YaHei"/>
                <a:cs typeface="Microsoft YaHei"/>
              </a:rPr>
              <a:t>不起火不爆炸</a:t>
            </a:r>
            <a:r>
              <a:rPr sz="2450" spc="145" dirty="0" err="1">
                <a:latin typeface="Microsoft YaHei"/>
                <a:cs typeface="Microsoft YaHei"/>
              </a:rPr>
              <a:t>，</a:t>
            </a:r>
            <a:r>
              <a:rPr sz="3300" b="1" spc="110" dirty="0" err="1">
                <a:solidFill>
                  <a:srgbClr val="00882B"/>
                </a:solidFill>
                <a:latin typeface="Microsoft YaHei"/>
                <a:cs typeface="Microsoft YaHei"/>
              </a:rPr>
              <a:t>還能有效阻斷熱失控擴散行為</a:t>
            </a:r>
            <a:r>
              <a:rPr sz="2450" spc="-50" dirty="0">
                <a:latin typeface="Microsoft YaHei"/>
                <a:cs typeface="Microsoft YaHei"/>
              </a:rPr>
              <a:t>。</a:t>
            </a:r>
            <a:endParaRPr sz="2450" dirty="0">
              <a:latin typeface="Microsoft YaHei"/>
              <a:cs typeface="Microsoft YaHei"/>
            </a:endParaRPr>
          </a:p>
        </p:txBody>
      </p:sp>
      <p:sp>
        <p:nvSpPr>
          <p:cNvPr id="10" name="object 10"/>
          <p:cNvSpPr txBox="1"/>
          <p:nvPr/>
        </p:nvSpPr>
        <p:spPr>
          <a:xfrm>
            <a:off x="16034370" y="8242523"/>
            <a:ext cx="2119630" cy="528320"/>
          </a:xfrm>
          <a:prstGeom prst="rect">
            <a:avLst/>
          </a:prstGeom>
        </p:spPr>
        <p:txBody>
          <a:bodyPr vert="horz" wrap="square" lIns="0" tIns="12065" rIns="0" bIns="0" rtlCol="0">
            <a:spAutoFit/>
          </a:bodyPr>
          <a:lstStyle/>
          <a:p>
            <a:pPr marL="12700">
              <a:lnSpc>
                <a:spcPct val="100000"/>
              </a:lnSpc>
              <a:spcBef>
                <a:spcPts val="95"/>
              </a:spcBef>
            </a:pPr>
            <a:r>
              <a:rPr sz="3300" b="1" spc="-45" dirty="0">
                <a:solidFill>
                  <a:srgbClr val="FFFFFF"/>
                </a:solidFill>
                <a:latin typeface="Microsoft YaHei"/>
                <a:cs typeface="Microsoft YaHei"/>
              </a:rPr>
              <a:t>我方浸沒式</a:t>
            </a:r>
            <a:endParaRPr sz="3300" dirty="0">
              <a:latin typeface="Microsoft YaHei"/>
              <a:cs typeface="Microsoft YaHei"/>
            </a:endParaRPr>
          </a:p>
        </p:txBody>
      </p:sp>
      <p:sp>
        <p:nvSpPr>
          <p:cNvPr id="11" name="object 11"/>
          <p:cNvSpPr txBox="1"/>
          <p:nvPr/>
        </p:nvSpPr>
        <p:spPr>
          <a:xfrm>
            <a:off x="3998263" y="9450049"/>
            <a:ext cx="4213860" cy="1538242"/>
          </a:xfrm>
          <a:prstGeom prst="rect">
            <a:avLst/>
          </a:prstGeom>
        </p:spPr>
        <p:txBody>
          <a:bodyPr vert="horz" wrap="square" lIns="0" tIns="263525" rIns="0" bIns="0" rtlCol="0">
            <a:spAutoFit/>
          </a:bodyPr>
          <a:lstStyle/>
          <a:p>
            <a:pPr algn="ctr">
              <a:lnSpc>
                <a:spcPct val="100000"/>
              </a:lnSpc>
              <a:spcBef>
                <a:spcPts val="2075"/>
              </a:spcBef>
            </a:pPr>
            <a:r>
              <a:rPr sz="3300" spc="-45" dirty="0" err="1">
                <a:solidFill>
                  <a:srgbClr val="34373B"/>
                </a:solidFill>
                <a:latin typeface="Microsoft YaHei"/>
                <a:cs typeface="Microsoft YaHei"/>
              </a:rPr>
              <a:t>普通技</a:t>
            </a:r>
            <a:r>
              <a:rPr lang="zh-TW" altLang="en-US" sz="3300" spc="-45" dirty="0">
                <a:solidFill>
                  <a:srgbClr val="34373B"/>
                </a:solidFill>
                <a:latin typeface="Microsoft YaHei"/>
                <a:cs typeface="Microsoft YaHei"/>
              </a:rPr>
              <a:t>術</a:t>
            </a:r>
            <a:r>
              <a:rPr sz="3300" spc="-45" dirty="0" err="1">
                <a:solidFill>
                  <a:srgbClr val="34373B"/>
                </a:solidFill>
                <a:latin typeface="Microsoft YaHei"/>
                <a:cs typeface="Microsoft YaHei"/>
              </a:rPr>
              <a:t>過充安全測試</a:t>
            </a:r>
            <a:endParaRPr sz="3300" dirty="0">
              <a:latin typeface="Microsoft YaHei"/>
              <a:cs typeface="Microsoft YaHei"/>
            </a:endParaRPr>
          </a:p>
          <a:p>
            <a:pPr algn="ctr">
              <a:lnSpc>
                <a:spcPct val="100000"/>
              </a:lnSpc>
              <a:spcBef>
                <a:spcPts val="1975"/>
              </a:spcBef>
            </a:pPr>
            <a:r>
              <a:rPr sz="3300" b="1" spc="-60" dirty="0">
                <a:solidFill>
                  <a:srgbClr val="FF0000"/>
                </a:solidFill>
                <a:latin typeface="Microsoft YaHei"/>
                <a:cs typeface="Microsoft YaHei"/>
              </a:rPr>
              <a:t>（</a:t>
            </a:r>
            <a:r>
              <a:rPr sz="3300" b="1" spc="-90" dirty="0">
                <a:solidFill>
                  <a:srgbClr val="FF0000"/>
                </a:solidFill>
                <a:latin typeface="Microsoft YaHei"/>
                <a:cs typeface="Microsoft YaHei"/>
              </a:rPr>
              <a:t>濃煙、 起火</a:t>
            </a:r>
            <a:r>
              <a:rPr sz="3300" b="1" spc="-50" dirty="0">
                <a:solidFill>
                  <a:srgbClr val="FF0000"/>
                </a:solidFill>
                <a:latin typeface="Microsoft YaHei"/>
                <a:cs typeface="Microsoft YaHei"/>
              </a:rPr>
              <a:t>）</a:t>
            </a:r>
            <a:endParaRPr sz="3300" dirty="0">
              <a:latin typeface="Microsoft YaHei"/>
              <a:cs typeface="Microsoft YaHei"/>
            </a:endParaRPr>
          </a:p>
        </p:txBody>
      </p:sp>
      <p:sp>
        <p:nvSpPr>
          <p:cNvPr id="12" name="object 12"/>
          <p:cNvSpPr txBox="1"/>
          <p:nvPr/>
        </p:nvSpPr>
        <p:spPr>
          <a:xfrm>
            <a:off x="11519321" y="9450049"/>
            <a:ext cx="5859780" cy="1538242"/>
          </a:xfrm>
          <a:prstGeom prst="rect">
            <a:avLst/>
          </a:prstGeom>
        </p:spPr>
        <p:txBody>
          <a:bodyPr vert="horz" wrap="square" lIns="0" tIns="263525" rIns="0" bIns="0" rtlCol="0">
            <a:spAutoFit/>
          </a:bodyPr>
          <a:lstStyle/>
          <a:p>
            <a:pPr marL="527685">
              <a:lnSpc>
                <a:spcPct val="100000"/>
              </a:lnSpc>
              <a:spcBef>
                <a:spcPts val="2075"/>
              </a:spcBef>
            </a:pPr>
            <a:r>
              <a:rPr sz="3300" spc="-45" dirty="0">
                <a:solidFill>
                  <a:srgbClr val="34373B"/>
                </a:solidFill>
                <a:latin typeface="Microsoft YaHei"/>
                <a:cs typeface="Microsoft YaHei"/>
              </a:rPr>
              <a:t>我方浸沒式過充安全測試</a:t>
            </a:r>
            <a:endParaRPr sz="3300" dirty="0">
              <a:latin typeface="Microsoft YaHei"/>
              <a:cs typeface="Microsoft YaHei"/>
            </a:endParaRPr>
          </a:p>
          <a:p>
            <a:pPr marL="12700">
              <a:lnSpc>
                <a:spcPct val="100000"/>
              </a:lnSpc>
              <a:spcBef>
                <a:spcPts val="1975"/>
              </a:spcBef>
            </a:pPr>
            <a:r>
              <a:rPr sz="3300" b="1" spc="-60" dirty="0">
                <a:solidFill>
                  <a:srgbClr val="00882B"/>
                </a:solidFill>
                <a:latin typeface="Microsoft YaHei"/>
                <a:cs typeface="Microsoft YaHei"/>
              </a:rPr>
              <a:t>（</a:t>
            </a:r>
            <a:r>
              <a:rPr sz="3300" b="1" spc="-60" dirty="0" err="1">
                <a:solidFill>
                  <a:srgbClr val="00882B"/>
                </a:solidFill>
                <a:latin typeface="Microsoft YaHei"/>
                <a:cs typeface="Microsoft YaHei"/>
              </a:rPr>
              <a:t>不起火、不爆炸</a:t>
            </a:r>
            <a:r>
              <a:rPr sz="3300" b="1" spc="-60" dirty="0">
                <a:solidFill>
                  <a:srgbClr val="00882B"/>
                </a:solidFill>
                <a:latin typeface="Microsoft YaHei"/>
                <a:cs typeface="Microsoft YaHei"/>
              </a:rPr>
              <a:t>、</a:t>
            </a:r>
            <a:r>
              <a:rPr lang="zh-TW" altLang="en-US" sz="3300" b="1" spc="-60" dirty="0">
                <a:solidFill>
                  <a:srgbClr val="00882B"/>
                </a:solidFill>
                <a:latin typeface="Microsoft YaHei"/>
                <a:cs typeface="Microsoft YaHei"/>
              </a:rPr>
              <a:t>幾乎無煙</a:t>
            </a:r>
            <a:r>
              <a:rPr sz="3300" b="1" spc="-50" dirty="0">
                <a:solidFill>
                  <a:srgbClr val="00882B"/>
                </a:solidFill>
                <a:latin typeface="Microsoft YaHei"/>
                <a:cs typeface="Microsoft YaHei"/>
              </a:rPr>
              <a:t>）</a:t>
            </a:r>
            <a:endParaRPr sz="3300" dirty="0">
              <a:latin typeface="Microsoft YaHei"/>
              <a:cs typeface="Microsoft YaHei"/>
            </a:endParaRPr>
          </a:p>
        </p:txBody>
      </p:sp>
      <p:pic>
        <p:nvPicPr>
          <p:cNvPr id="13" name="object 5">
            <a:extLst>
              <a:ext uri="{FF2B5EF4-FFF2-40B4-BE49-F238E27FC236}">
                <a16:creationId xmlns:a16="http://schemas.microsoft.com/office/drawing/2014/main" id="{AA34313C-D3C9-F0DE-255E-5F6729FAA927}"/>
              </a:ext>
            </a:extLst>
          </p:cNvPr>
          <p:cNvPicPr/>
          <p:nvPr/>
        </p:nvPicPr>
        <p:blipFill>
          <a:blip r:embed="rId4" cstate="print"/>
          <a:stretch>
            <a:fillRect/>
          </a:stretch>
        </p:blipFill>
        <p:spPr>
          <a:xfrm>
            <a:off x="1032511" y="2173808"/>
            <a:ext cx="5947462" cy="935488"/>
          </a:xfrm>
          <a:prstGeom prst="rect">
            <a:avLst/>
          </a:prstGeom>
        </p:spPr>
      </p:pic>
      <p:sp>
        <p:nvSpPr>
          <p:cNvPr id="14" name="object 6">
            <a:extLst>
              <a:ext uri="{FF2B5EF4-FFF2-40B4-BE49-F238E27FC236}">
                <a16:creationId xmlns:a16="http://schemas.microsoft.com/office/drawing/2014/main" id="{A8A76236-7045-6096-44FB-44E93ECF7DD4}"/>
              </a:ext>
            </a:extLst>
          </p:cNvPr>
          <p:cNvSpPr txBox="1"/>
          <p:nvPr/>
        </p:nvSpPr>
        <p:spPr>
          <a:xfrm>
            <a:off x="1741197" y="2346429"/>
            <a:ext cx="4364809" cy="621324"/>
          </a:xfrm>
          <a:prstGeom prst="rect">
            <a:avLst/>
          </a:prstGeom>
        </p:spPr>
        <p:txBody>
          <a:bodyPr vert="horz" wrap="square" lIns="0" tIns="13335" rIns="0" bIns="0" rtlCol="0">
            <a:spAutoFit/>
          </a:bodyPr>
          <a:lstStyle/>
          <a:p>
            <a:pPr marL="12700">
              <a:lnSpc>
                <a:spcPct val="100000"/>
              </a:lnSpc>
              <a:spcBef>
                <a:spcPts val="105"/>
              </a:spcBef>
            </a:pPr>
            <a:r>
              <a:rPr lang="zh-TW" altLang="en-US" sz="3950" b="1" spc="-25" dirty="0">
                <a:solidFill>
                  <a:srgbClr val="FFFFFF"/>
                </a:solidFill>
                <a:latin typeface="Microsoft YaHei"/>
                <a:cs typeface="Microsoft YaHei"/>
              </a:rPr>
              <a:t>極端測試  極致安全</a:t>
            </a:r>
            <a:endParaRPr sz="3950" dirty="0">
              <a:latin typeface="Microsoft YaHei"/>
              <a:cs typeface="Microsoft YaHei"/>
            </a:endParaRPr>
          </a:p>
        </p:txBody>
      </p:sp>
      <p:grpSp>
        <p:nvGrpSpPr>
          <p:cNvPr id="15" name="object 7">
            <a:extLst>
              <a:ext uri="{FF2B5EF4-FFF2-40B4-BE49-F238E27FC236}">
                <a16:creationId xmlns:a16="http://schemas.microsoft.com/office/drawing/2014/main" id="{3234A93E-BBF2-255E-ACE4-3BD5A51430B9}"/>
              </a:ext>
            </a:extLst>
          </p:cNvPr>
          <p:cNvGrpSpPr/>
          <p:nvPr/>
        </p:nvGrpSpPr>
        <p:grpSpPr>
          <a:xfrm>
            <a:off x="984250" y="1158875"/>
            <a:ext cx="8589476" cy="1482677"/>
            <a:chOff x="1191167" y="806677"/>
            <a:chExt cx="8589476" cy="1482677"/>
          </a:xfrm>
        </p:grpSpPr>
        <p:pic>
          <p:nvPicPr>
            <p:cNvPr id="16" name="object 8">
              <a:extLst>
                <a:ext uri="{FF2B5EF4-FFF2-40B4-BE49-F238E27FC236}">
                  <a16:creationId xmlns:a16="http://schemas.microsoft.com/office/drawing/2014/main" id="{1BB362E1-40AC-E461-432B-74501422CF7A}"/>
                </a:ext>
              </a:extLst>
            </p:cNvPr>
            <p:cNvPicPr/>
            <p:nvPr/>
          </p:nvPicPr>
          <p:blipFill>
            <a:blip r:embed="rId5" cstate="print"/>
            <a:stretch>
              <a:fillRect/>
            </a:stretch>
          </p:blipFill>
          <p:spPr>
            <a:xfrm>
              <a:off x="1191167" y="1465086"/>
              <a:ext cx="8589476" cy="824268"/>
            </a:xfrm>
            <a:prstGeom prst="rect">
              <a:avLst/>
            </a:prstGeom>
          </p:spPr>
        </p:pic>
        <p:pic>
          <p:nvPicPr>
            <p:cNvPr id="17" name="object 9">
              <a:extLst>
                <a:ext uri="{FF2B5EF4-FFF2-40B4-BE49-F238E27FC236}">
                  <a16:creationId xmlns:a16="http://schemas.microsoft.com/office/drawing/2014/main" id="{FAC4C55D-6988-57A1-ECA5-077FCB3F6711}"/>
                </a:ext>
              </a:extLst>
            </p:cNvPr>
            <p:cNvPicPr/>
            <p:nvPr/>
          </p:nvPicPr>
          <p:blipFill>
            <a:blip r:embed="rId6" cstate="print"/>
            <a:stretch>
              <a:fillRect/>
            </a:stretch>
          </p:blipFill>
          <p:spPr>
            <a:xfrm>
              <a:off x="1196193" y="806677"/>
              <a:ext cx="8579424" cy="814216"/>
            </a:xfrm>
            <a:prstGeom prst="rect">
              <a:avLst/>
            </a:prstGeom>
          </p:spPr>
        </p:pic>
      </p:grpSp>
      <p:sp>
        <p:nvSpPr>
          <p:cNvPr id="18" name="object 10">
            <a:extLst>
              <a:ext uri="{FF2B5EF4-FFF2-40B4-BE49-F238E27FC236}">
                <a16:creationId xmlns:a16="http://schemas.microsoft.com/office/drawing/2014/main" id="{75271DA2-9F4E-8CB1-C976-A2E65C5F35B5}"/>
              </a:ext>
            </a:extLst>
          </p:cNvPr>
          <p:cNvSpPr txBox="1">
            <a:spLocks/>
          </p:cNvSpPr>
          <p:nvPr/>
        </p:nvSpPr>
        <p:spPr>
          <a:xfrm>
            <a:off x="1032511" y="1169796"/>
            <a:ext cx="8493125" cy="671338"/>
          </a:xfrm>
          <a:prstGeom prst="rect">
            <a:avLst/>
          </a:prstGeom>
          <a:solidFill>
            <a:srgbClr val="151618"/>
          </a:solidFill>
        </p:spPr>
        <p:txBody>
          <a:bodyPr vert="horz" wrap="square" lIns="0" tIns="62865" rIns="0" bIns="0" rtlCol="0">
            <a:spAutoFit/>
          </a:bodyPr>
          <a:lstStyle>
            <a:lvl1pPr>
              <a:defRPr sz="6600" b="1" i="0">
                <a:solidFill>
                  <a:srgbClr val="00882B"/>
                </a:solidFill>
                <a:latin typeface="Microsoft YaHei"/>
                <a:ea typeface="+mj-ea"/>
                <a:cs typeface="Microsoft YaHei"/>
              </a:defRPr>
            </a:lvl1pPr>
          </a:lstStyle>
          <a:p>
            <a:pPr marL="250825">
              <a:spcBef>
                <a:spcPts val="495"/>
              </a:spcBef>
            </a:pPr>
            <a:r>
              <a:rPr lang="zh-TW" altLang="en-US" sz="3950" spc="360" dirty="0">
                <a:solidFill>
                  <a:srgbClr val="FFFFFF"/>
                </a:solidFill>
                <a:latin typeface="Microsoft YaHei" panose="020B0503020204020204" pitchFamily="34" charset="-122"/>
                <a:ea typeface="Microsoft YaHei" panose="020B0503020204020204" pitchFamily="34" charset="-122"/>
              </a:rPr>
              <a:t>產品核心技術：系統級本質安全</a:t>
            </a:r>
            <a:endParaRPr lang="zh-TW" altLang="en-US" sz="3950" dirty="0">
              <a:latin typeface="Microsoft YaHei" panose="020B0503020204020204" pitchFamily="34" charset="-122"/>
              <a:ea typeface="Microsoft YaHei"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rcRect l="4213" b="13265"/>
          <a:stretch/>
        </p:blipFill>
        <p:spPr>
          <a:xfrm>
            <a:off x="8375650" y="2660050"/>
            <a:ext cx="11277600" cy="6832015"/>
          </a:xfrm>
          <a:prstGeom prst="rect">
            <a:avLst/>
          </a:prstGeom>
        </p:spPr>
      </p:pic>
      <p:pic>
        <p:nvPicPr>
          <p:cNvPr id="11" name="object 5">
            <a:extLst>
              <a:ext uri="{FF2B5EF4-FFF2-40B4-BE49-F238E27FC236}">
                <a16:creationId xmlns:a16="http://schemas.microsoft.com/office/drawing/2014/main" id="{72B28807-9D22-F9BB-C7CE-24BDA191EF4C}"/>
              </a:ext>
            </a:extLst>
          </p:cNvPr>
          <p:cNvPicPr/>
          <p:nvPr/>
        </p:nvPicPr>
        <p:blipFill>
          <a:blip r:embed="rId3" cstate="print"/>
          <a:stretch>
            <a:fillRect/>
          </a:stretch>
        </p:blipFill>
        <p:spPr>
          <a:xfrm>
            <a:off x="1032511" y="2173808"/>
            <a:ext cx="5947462" cy="935488"/>
          </a:xfrm>
          <a:prstGeom prst="rect">
            <a:avLst/>
          </a:prstGeom>
        </p:spPr>
      </p:pic>
      <p:sp>
        <p:nvSpPr>
          <p:cNvPr id="12" name="object 6">
            <a:extLst>
              <a:ext uri="{FF2B5EF4-FFF2-40B4-BE49-F238E27FC236}">
                <a16:creationId xmlns:a16="http://schemas.microsoft.com/office/drawing/2014/main" id="{B4F4C669-81C6-7710-1C2F-00B4D5620032}"/>
              </a:ext>
            </a:extLst>
          </p:cNvPr>
          <p:cNvSpPr txBox="1"/>
          <p:nvPr/>
        </p:nvSpPr>
        <p:spPr>
          <a:xfrm>
            <a:off x="1741197" y="2346429"/>
            <a:ext cx="4364809" cy="621324"/>
          </a:xfrm>
          <a:prstGeom prst="rect">
            <a:avLst/>
          </a:prstGeom>
        </p:spPr>
        <p:txBody>
          <a:bodyPr vert="horz" wrap="square" lIns="0" tIns="13335" rIns="0" bIns="0" rtlCol="0">
            <a:spAutoFit/>
          </a:bodyPr>
          <a:lstStyle/>
          <a:p>
            <a:pPr marL="12700">
              <a:lnSpc>
                <a:spcPct val="100000"/>
              </a:lnSpc>
              <a:spcBef>
                <a:spcPts val="105"/>
              </a:spcBef>
            </a:pPr>
            <a:r>
              <a:rPr lang="zh-TW" altLang="en-US" sz="3950" b="1" spc="-25" dirty="0">
                <a:solidFill>
                  <a:srgbClr val="FFFFFF"/>
                </a:solidFill>
                <a:latin typeface="Microsoft YaHei"/>
                <a:cs typeface="Microsoft YaHei"/>
              </a:rPr>
              <a:t>極端測試  極致安全</a:t>
            </a:r>
            <a:endParaRPr sz="3950" dirty="0">
              <a:latin typeface="Microsoft YaHei"/>
              <a:cs typeface="Microsoft YaHei"/>
            </a:endParaRPr>
          </a:p>
        </p:txBody>
      </p:sp>
      <p:grpSp>
        <p:nvGrpSpPr>
          <p:cNvPr id="13" name="object 7">
            <a:extLst>
              <a:ext uri="{FF2B5EF4-FFF2-40B4-BE49-F238E27FC236}">
                <a16:creationId xmlns:a16="http://schemas.microsoft.com/office/drawing/2014/main" id="{A5F0F9FD-5D26-1156-35C1-0E8BEBC3FD09}"/>
              </a:ext>
            </a:extLst>
          </p:cNvPr>
          <p:cNvGrpSpPr/>
          <p:nvPr/>
        </p:nvGrpSpPr>
        <p:grpSpPr>
          <a:xfrm>
            <a:off x="984250" y="1158875"/>
            <a:ext cx="8589476" cy="1482677"/>
            <a:chOff x="1191167" y="806677"/>
            <a:chExt cx="8589476" cy="1482677"/>
          </a:xfrm>
        </p:grpSpPr>
        <p:pic>
          <p:nvPicPr>
            <p:cNvPr id="14" name="object 8">
              <a:extLst>
                <a:ext uri="{FF2B5EF4-FFF2-40B4-BE49-F238E27FC236}">
                  <a16:creationId xmlns:a16="http://schemas.microsoft.com/office/drawing/2014/main" id="{7EBA21F1-829A-7E62-0DE5-B55B949078E7}"/>
                </a:ext>
              </a:extLst>
            </p:cNvPr>
            <p:cNvPicPr/>
            <p:nvPr/>
          </p:nvPicPr>
          <p:blipFill>
            <a:blip r:embed="rId4" cstate="print"/>
            <a:stretch>
              <a:fillRect/>
            </a:stretch>
          </p:blipFill>
          <p:spPr>
            <a:xfrm>
              <a:off x="1191167" y="1465086"/>
              <a:ext cx="8589476" cy="824268"/>
            </a:xfrm>
            <a:prstGeom prst="rect">
              <a:avLst/>
            </a:prstGeom>
          </p:spPr>
        </p:pic>
        <p:pic>
          <p:nvPicPr>
            <p:cNvPr id="15" name="object 9">
              <a:extLst>
                <a:ext uri="{FF2B5EF4-FFF2-40B4-BE49-F238E27FC236}">
                  <a16:creationId xmlns:a16="http://schemas.microsoft.com/office/drawing/2014/main" id="{C7FC27CD-2130-11D5-62FD-3789DD0AA2E0}"/>
                </a:ext>
              </a:extLst>
            </p:cNvPr>
            <p:cNvPicPr/>
            <p:nvPr/>
          </p:nvPicPr>
          <p:blipFill>
            <a:blip r:embed="rId5" cstate="print"/>
            <a:stretch>
              <a:fillRect/>
            </a:stretch>
          </p:blipFill>
          <p:spPr>
            <a:xfrm>
              <a:off x="1196193" y="806677"/>
              <a:ext cx="8579424" cy="814216"/>
            </a:xfrm>
            <a:prstGeom prst="rect">
              <a:avLst/>
            </a:prstGeom>
          </p:spPr>
        </p:pic>
      </p:grpSp>
      <p:sp>
        <p:nvSpPr>
          <p:cNvPr id="16" name="object 10">
            <a:extLst>
              <a:ext uri="{FF2B5EF4-FFF2-40B4-BE49-F238E27FC236}">
                <a16:creationId xmlns:a16="http://schemas.microsoft.com/office/drawing/2014/main" id="{8CDBF7D8-D51C-8131-9376-3D35183DD898}"/>
              </a:ext>
            </a:extLst>
          </p:cNvPr>
          <p:cNvSpPr txBox="1">
            <a:spLocks/>
          </p:cNvSpPr>
          <p:nvPr/>
        </p:nvSpPr>
        <p:spPr>
          <a:xfrm>
            <a:off x="1032511" y="1169796"/>
            <a:ext cx="8493125" cy="671338"/>
          </a:xfrm>
          <a:prstGeom prst="rect">
            <a:avLst/>
          </a:prstGeom>
          <a:solidFill>
            <a:srgbClr val="151618"/>
          </a:solidFill>
        </p:spPr>
        <p:txBody>
          <a:bodyPr vert="horz" wrap="square" lIns="0" tIns="62865" rIns="0" bIns="0" rtlCol="0">
            <a:spAutoFit/>
          </a:bodyPr>
          <a:lstStyle>
            <a:lvl1pPr>
              <a:defRPr sz="6600" b="1" i="0">
                <a:solidFill>
                  <a:srgbClr val="00882B"/>
                </a:solidFill>
                <a:latin typeface="Microsoft YaHei"/>
                <a:ea typeface="+mj-ea"/>
                <a:cs typeface="Microsoft YaHei"/>
              </a:defRPr>
            </a:lvl1pPr>
          </a:lstStyle>
          <a:p>
            <a:pPr marL="250825">
              <a:spcBef>
                <a:spcPts val="495"/>
              </a:spcBef>
            </a:pPr>
            <a:r>
              <a:rPr lang="zh-TW" altLang="en-US" sz="3950" spc="360" dirty="0">
                <a:solidFill>
                  <a:srgbClr val="FFFFFF"/>
                </a:solidFill>
                <a:latin typeface="Microsoft YaHei" panose="020B0503020204020204" pitchFamily="34" charset="-122"/>
                <a:ea typeface="Microsoft YaHei" panose="020B0503020204020204" pitchFamily="34" charset="-122"/>
              </a:rPr>
              <a:t>產品核心技術：系統級本質安全</a:t>
            </a:r>
            <a:endParaRPr lang="zh-TW" altLang="en-US" sz="3950" dirty="0">
              <a:latin typeface="Microsoft YaHei" panose="020B0503020204020204" pitchFamily="34" charset="-122"/>
              <a:ea typeface="Microsoft YaHei" panose="020B0503020204020204" pitchFamily="34" charset="-122"/>
            </a:endParaRPr>
          </a:p>
        </p:txBody>
      </p:sp>
      <p:sp>
        <p:nvSpPr>
          <p:cNvPr id="17" name="文字方塊 16">
            <a:extLst>
              <a:ext uri="{FF2B5EF4-FFF2-40B4-BE49-F238E27FC236}">
                <a16:creationId xmlns:a16="http://schemas.microsoft.com/office/drawing/2014/main" id="{B786828C-B336-02C6-7045-027C10DE4EEC}"/>
              </a:ext>
            </a:extLst>
          </p:cNvPr>
          <p:cNvSpPr txBox="1"/>
          <p:nvPr/>
        </p:nvSpPr>
        <p:spPr>
          <a:xfrm>
            <a:off x="959286" y="4285229"/>
            <a:ext cx="6705600" cy="3539430"/>
          </a:xfrm>
          <a:prstGeom prst="rect">
            <a:avLst/>
          </a:prstGeom>
          <a:noFill/>
        </p:spPr>
        <p:txBody>
          <a:bodyPr wrap="square" rtlCol="0">
            <a:spAutoFit/>
          </a:bodyPr>
          <a:lstStyle/>
          <a:p>
            <a:r>
              <a:rPr lang="zh-TW" altLang="en-US" sz="2800" dirty="0">
                <a:latin typeface="Microsoft YaHei" panose="020B0503020204020204" pitchFamily="34" charset="-122"/>
                <a:ea typeface="Microsoft YaHei" panose="020B0503020204020204" pitchFamily="34" charset="-122"/>
              </a:rPr>
              <a:t>整機熱失控測試結果顯示，全浸沒式儲能</a:t>
            </a:r>
            <a:r>
              <a:rPr lang="zh-TW" altLang="en-US" sz="2800" b="1" dirty="0">
                <a:solidFill>
                  <a:srgbClr val="00B050"/>
                </a:solidFill>
                <a:latin typeface="Microsoft YaHei" panose="020B0503020204020204" pitchFamily="34" charset="-122"/>
                <a:ea typeface="Microsoft YaHei" panose="020B0503020204020204" pitchFamily="34" charset="-122"/>
              </a:rPr>
              <a:t>主動建立安全屏障，為周邊人身和財產</a:t>
            </a:r>
            <a:r>
              <a:rPr lang="zh-TW" altLang="en-US" sz="2800" dirty="0">
                <a:latin typeface="Microsoft YaHei" panose="020B0503020204020204" pitchFamily="34" charset="-122"/>
                <a:ea typeface="Microsoft YaHei" panose="020B0503020204020204" pitchFamily="34" charset="-122"/>
              </a:rPr>
              <a:t>提供</a:t>
            </a:r>
            <a:r>
              <a:rPr lang="en-US" altLang="zh-TW" sz="2800" b="1" dirty="0">
                <a:solidFill>
                  <a:srgbClr val="FF0000"/>
                </a:solidFill>
                <a:latin typeface="Microsoft YaHei" panose="020B0503020204020204" pitchFamily="34" charset="-122"/>
                <a:ea typeface="Microsoft YaHei" panose="020B0503020204020204" pitchFamily="34" charset="-122"/>
              </a:rPr>
              <a:t>100%</a:t>
            </a:r>
            <a:r>
              <a:rPr lang="zh-TW" altLang="en-US" sz="2800" b="1" dirty="0">
                <a:solidFill>
                  <a:srgbClr val="FF0000"/>
                </a:solidFill>
                <a:latin typeface="Microsoft YaHei" panose="020B0503020204020204" pitchFamily="34" charset="-122"/>
                <a:ea typeface="Microsoft YaHei" panose="020B0503020204020204" pitchFamily="34" charset="-122"/>
              </a:rPr>
              <a:t>安全保障</a:t>
            </a:r>
            <a:r>
              <a:rPr lang="zh-TW" altLang="en-US" sz="2800" dirty="0">
                <a:latin typeface="Microsoft YaHei" panose="020B0503020204020204" pitchFamily="34" charset="-122"/>
                <a:ea typeface="Microsoft YaHei" panose="020B0503020204020204" pitchFamily="34" charset="-122"/>
              </a:rPr>
              <a:t>。</a:t>
            </a:r>
            <a:endParaRPr lang="en-US" altLang="zh-TW" sz="2800" dirty="0">
              <a:latin typeface="Microsoft YaHei" panose="020B0503020204020204" pitchFamily="34" charset="-122"/>
              <a:ea typeface="Microsoft YaHei" panose="020B0503020204020204" pitchFamily="34" charset="-122"/>
            </a:endParaRPr>
          </a:p>
          <a:p>
            <a:br>
              <a:rPr lang="zh-TW" altLang="en-US" sz="2800" dirty="0">
                <a:latin typeface="Microsoft YaHei" panose="020B0503020204020204" pitchFamily="34" charset="-122"/>
                <a:ea typeface="Microsoft YaHei" panose="020B0503020204020204" pitchFamily="34" charset="-122"/>
              </a:rPr>
            </a:br>
            <a:r>
              <a:rPr lang="zh-TW" altLang="en-US" sz="2800" dirty="0">
                <a:latin typeface="Microsoft YaHei" panose="020B0503020204020204" pitchFamily="34" charset="-122"/>
                <a:ea typeface="Microsoft YaHei" panose="020B0503020204020204" pitchFamily="34" charset="-122"/>
              </a:rPr>
              <a:t>在測試過程中，整機</a:t>
            </a:r>
            <a:r>
              <a:rPr lang="zh-TW" altLang="en-US" sz="2800" b="1" dirty="0">
                <a:solidFill>
                  <a:srgbClr val="FF0000"/>
                </a:solidFill>
                <a:latin typeface="Microsoft YaHei" panose="020B0503020204020204" pitchFamily="34" charset="-122"/>
                <a:ea typeface="Microsoft YaHei" panose="020B0503020204020204" pitchFamily="34" charset="-122"/>
              </a:rPr>
              <a:t>不起火不爆炸</a:t>
            </a:r>
            <a:r>
              <a:rPr lang="zh-TW" altLang="en-US" sz="2800" dirty="0">
                <a:latin typeface="Microsoft YaHei" panose="020B0503020204020204" pitchFamily="34" charset="-122"/>
                <a:ea typeface="Microsoft YaHei" panose="020B0503020204020204" pitchFamily="34" charset="-122"/>
              </a:rPr>
              <a:t>，</a:t>
            </a:r>
            <a:r>
              <a:rPr lang="zh-TW" altLang="en-US" sz="2800" b="1" dirty="0">
                <a:solidFill>
                  <a:srgbClr val="00B050"/>
                </a:solidFill>
                <a:latin typeface="Microsoft YaHei" panose="020B0503020204020204" pitchFamily="34" charset="-122"/>
                <a:ea typeface="Microsoft YaHei" panose="020B0503020204020204" pitchFamily="34" charset="-122"/>
              </a:rPr>
              <a:t>殼體熱輻射溫度</a:t>
            </a:r>
            <a:r>
              <a:rPr lang="zh-TW" altLang="en-US" sz="2800" b="1" dirty="0">
                <a:solidFill>
                  <a:srgbClr val="FF0000"/>
                </a:solidFill>
                <a:latin typeface="Microsoft YaHei" panose="020B0503020204020204" pitchFamily="34" charset="-122"/>
                <a:ea typeface="Microsoft YaHei" panose="020B0503020204020204" pitchFamily="34" charset="-122"/>
              </a:rPr>
              <a:t>低於</a:t>
            </a:r>
            <a:r>
              <a:rPr lang="en-US" altLang="zh-TW" sz="2800" b="1" dirty="0">
                <a:solidFill>
                  <a:srgbClr val="FF0000"/>
                </a:solidFill>
                <a:latin typeface="Microsoft YaHei" panose="020B0503020204020204" pitchFamily="34" charset="-122"/>
                <a:ea typeface="Microsoft YaHei" panose="020B0503020204020204" pitchFamily="34" charset="-122"/>
              </a:rPr>
              <a:t>80</a:t>
            </a:r>
            <a:r>
              <a:rPr lang="zh-TW" altLang="en-US" sz="2800" b="1" dirty="0">
                <a:solidFill>
                  <a:srgbClr val="FF0000"/>
                </a:solidFill>
                <a:latin typeface="Microsoft YaHei" panose="020B0503020204020204" pitchFamily="34" charset="-122"/>
                <a:ea typeface="Microsoft YaHei" panose="020B0503020204020204" pitchFamily="34" charset="-122"/>
              </a:rPr>
              <a:t>度</a:t>
            </a:r>
            <a:r>
              <a:rPr lang="zh-TW" altLang="en-US" sz="2800" dirty="0">
                <a:latin typeface="Microsoft YaHei" panose="020B0503020204020204" pitchFamily="34" charset="-122"/>
                <a:ea typeface="Microsoft YaHei" panose="020B0503020204020204" pitchFamily="34" charset="-122"/>
              </a:rPr>
              <a:t>，可燃氣體排出衝擊非常小，對外部空間機會沒有負面影響，表現出</a:t>
            </a:r>
            <a:r>
              <a:rPr lang="zh-TW" altLang="en-US" sz="2800" b="1" dirty="0">
                <a:solidFill>
                  <a:srgbClr val="00B050"/>
                </a:solidFill>
                <a:latin typeface="Microsoft YaHei" panose="020B0503020204020204" pitchFamily="34" charset="-122"/>
                <a:ea typeface="Microsoft YaHei" panose="020B0503020204020204" pitchFamily="34" charset="-122"/>
              </a:rPr>
              <a:t>極高的安全性</a:t>
            </a:r>
            <a:r>
              <a:rPr lang="zh-TW" altLang="en-US" sz="2800" dirty="0">
                <a:latin typeface="Microsoft YaHei" panose="020B0503020204020204" pitchFamily="34" charset="-122"/>
                <a:ea typeface="Microsoft YaHei" panose="020B0503020204020204" pitchFamily="34" charset="-122"/>
              </a:rPr>
              <a:t>。</a:t>
            </a:r>
          </a:p>
        </p:txBody>
      </p:sp>
      <p:sp>
        <p:nvSpPr>
          <p:cNvPr id="18" name="矩形 17">
            <a:extLst>
              <a:ext uri="{FF2B5EF4-FFF2-40B4-BE49-F238E27FC236}">
                <a16:creationId xmlns:a16="http://schemas.microsoft.com/office/drawing/2014/main" id="{A0703E8C-AF60-5709-391E-32F9930F059B}"/>
              </a:ext>
            </a:extLst>
          </p:cNvPr>
          <p:cNvSpPr/>
          <p:nvPr/>
        </p:nvSpPr>
        <p:spPr>
          <a:xfrm>
            <a:off x="10052050" y="4285229"/>
            <a:ext cx="1600200" cy="13694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C371AFE2-2109-C74F-5D68-0BFF3C1311BF}"/>
              </a:ext>
            </a:extLst>
          </p:cNvPr>
          <p:cNvSpPr/>
          <p:nvPr/>
        </p:nvSpPr>
        <p:spPr>
          <a:xfrm>
            <a:off x="13252450" y="2967753"/>
            <a:ext cx="1600200" cy="4771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Microsoft YaHei" panose="020B0503020204020204" pitchFamily="34" charset="-122"/>
                <a:ea typeface="Microsoft YaHei" panose="020B0503020204020204" pitchFamily="34" charset="-122"/>
              </a:rPr>
              <a:t>熱失控臨界點</a:t>
            </a:r>
          </a:p>
        </p:txBody>
      </p:sp>
      <p:sp>
        <p:nvSpPr>
          <p:cNvPr id="20" name="文字方塊 19">
            <a:extLst>
              <a:ext uri="{FF2B5EF4-FFF2-40B4-BE49-F238E27FC236}">
                <a16:creationId xmlns:a16="http://schemas.microsoft.com/office/drawing/2014/main" id="{0FE6F47A-79DF-5DF5-02CB-37C67319CC0C}"/>
              </a:ext>
            </a:extLst>
          </p:cNvPr>
          <p:cNvSpPr txBox="1"/>
          <p:nvPr/>
        </p:nvSpPr>
        <p:spPr>
          <a:xfrm rot="10800000">
            <a:off x="7821652" y="5418872"/>
            <a:ext cx="553998" cy="1272143"/>
          </a:xfrm>
          <a:prstGeom prst="rect">
            <a:avLst/>
          </a:prstGeom>
          <a:noFill/>
        </p:spPr>
        <p:txBody>
          <a:bodyPr vert="vert" wrap="none" rtlCol="0" anchor="b" anchorCtr="0">
            <a:spAutoFit/>
          </a:bodyPr>
          <a:lstStyle/>
          <a:p>
            <a:r>
              <a:rPr lang="zh-TW" altLang="en-US" sz="2400" dirty="0"/>
              <a:t>溫度</a:t>
            </a:r>
            <a:r>
              <a:rPr lang="en-US" altLang="zh-TW" sz="2400" dirty="0"/>
              <a:t>(</a:t>
            </a:r>
            <a:r>
              <a:rPr lang="en-US" altLang="zh-TW" sz="2400" dirty="0">
                <a:latin typeface="標楷體" panose="03000509000000000000" pitchFamily="65" charset="-120"/>
                <a:ea typeface="標楷體" panose="03000509000000000000" pitchFamily="65" charset="-120"/>
              </a:rPr>
              <a:t>℃)</a:t>
            </a:r>
            <a:endParaRPr lang="zh-TW" altLang="en-US" sz="2400" dirty="0"/>
          </a:p>
        </p:txBody>
      </p:sp>
      <p:sp>
        <p:nvSpPr>
          <p:cNvPr id="21" name="文字方塊 20">
            <a:extLst>
              <a:ext uri="{FF2B5EF4-FFF2-40B4-BE49-F238E27FC236}">
                <a16:creationId xmlns:a16="http://schemas.microsoft.com/office/drawing/2014/main" id="{2D88140B-E90C-963E-E14B-7D841D5F3E37}"/>
              </a:ext>
            </a:extLst>
          </p:cNvPr>
          <p:cNvSpPr txBox="1"/>
          <p:nvPr/>
        </p:nvSpPr>
        <p:spPr>
          <a:xfrm rot="16200000">
            <a:off x="13775551" y="9072879"/>
            <a:ext cx="553998" cy="1392369"/>
          </a:xfrm>
          <a:prstGeom prst="rect">
            <a:avLst/>
          </a:prstGeom>
          <a:noFill/>
        </p:spPr>
        <p:txBody>
          <a:bodyPr vert="vert" wrap="none" rtlCol="0" anchor="b" anchorCtr="0">
            <a:spAutoFit/>
          </a:bodyPr>
          <a:lstStyle/>
          <a:p>
            <a:r>
              <a:rPr lang="zh-TW" altLang="en-US" sz="2400" dirty="0"/>
              <a:t>時間</a:t>
            </a:r>
            <a:r>
              <a:rPr lang="en-US" altLang="zh-TW" sz="2400" dirty="0"/>
              <a:t>(sec)</a:t>
            </a:r>
            <a:endParaRPr lang="zh-TW" alt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TotalTime>
  <Words>1057</Words>
  <Application>Microsoft Office PowerPoint</Application>
  <PresentationFormat>自訂</PresentationFormat>
  <Paragraphs>222</Paragraphs>
  <Slides>15</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15</vt:i4>
      </vt:variant>
    </vt:vector>
  </HeadingPairs>
  <TitlesOfParts>
    <vt:vector size="24" baseType="lpstr">
      <vt:lpstr>Microsoft YaHei</vt:lpstr>
      <vt:lpstr>SimSun</vt:lpstr>
      <vt:lpstr>微軟正黑體</vt:lpstr>
      <vt:lpstr>標楷體</vt:lpstr>
      <vt:lpstr>Arial</vt:lpstr>
      <vt:lpstr>Arial Black</vt:lpstr>
      <vt:lpstr>Calibri</vt:lpstr>
      <vt:lpstr>Century Gothic</vt:lpstr>
      <vt:lpstr>Office Theme</vt:lpstr>
      <vt:lpstr>PowerPoint 簡報</vt:lpstr>
      <vt:lpstr>全球儲能設備安全事故頻發</vt:lpstr>
      <vt:lpstr>儲能站燃燒危害非常嚴重</vt:lpstr>
      <vt:lpstr>目 前 全 球 最 安 全 的 儲 能 技 術 我們的產品經過國家專業機構的各種極限測試，從安全性能、經濟性、使用壽命等各方面遠超市面上的風冷、液冷設備。</vt:lpstr>
      <vt:lpstr>超級安全</vt:lpstr>
      <vt:lpstr>產品核心技術： 系統級本質安全</vt:lpstr>
      <vt:lpstr>產品核心技術：系統級本質安全</vt:lpstr>
      <vt:lpstr>PowerPoint 簡報</vt:lpstr>
      <vt:lpstr>PowerPoint 簡報</vt:lpstr>
      <vt:lpstr>PowerPoint 簡報</vt:lpstr>
      <vt:lpstr>產 品 核 心 技 術 ： 數 位 智 慧</vt:lpstr>
      <vt:lpstr>產品核心技術： 全場景使用</vt:lpstr>
      <vt:lpstr>產品型號和產品參數</vt:lpstr>
      <vt:lpstr>同級產品比較</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Teddy Ho</cp:lastModifiedBy>
  <cp:revision>15</cp:revision>
  <dcterms:created xsi:type="dcterms:W3CDTF">2024-12-11T00:46:16Z</dcterms:created>
  <dcterms:modified xsi:type="dcterms:W3CDTF">2025-04-23T15:00:29Z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2024-11-11T00:00:00Z</vt:filetime>
  </property>
  <property fmtid="{D5CDD505-2E9C-101B-9397-08002B2CF9AE}" pid="3" name="LastSaved">
    <vt:filetime>2024-12-11T00:00:00Z</vt:filetime>
  </property>
  <property fmtid="{D5CDD505-2E9C-101B-9397-08002B2CF9AE}" pid="4" name="Producer">
    <vt:lpwstr>macOS 版本14.6.1（版号23G93） Quartz PDFContext</vt:lpwstr>
  </property>
</Properties>
</file>