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  <p:sldMasterId id="2147483728" r:id="rId3"/>
  </p:sldMasterIdLst>
  <p:notesMasterIdLst>
    <p:notesMasterId r:id="rId63"/>
  </p:notesMasterIdLst>
  <p:sldIdLst>
    <p:sldId id="2210" r:id="rId4"/>
    <p:sldId id="2410" r:id="rId5"/>
    <p:sldId id="2338" r:id="rId6"/>
    <p:sldId id="2388" r:id="rId7"/>
    <p:sldId id="2128" r:id="rId8"/>
    <p:sldId id="2349" r:id="rId9"/>
    <p:sldId id="2443" r:id="rId10"/>
    <p:sldId id="2355" r:id="rId11"/>
    <p:sldId id="2470" r:id="rId12"/>
    <p:sldId id="2471" r:id="rId13"/>
    <p:sldId id="2474" r:id="rId14"/>
    <p:sldId id="2472" r:id="rId15"/>
    <p:sldId id="2441" r:id="rId16"/>
    <p:sldId id="2465" r:id="rId17"/>
    <p:sldId id="2407" r:id="rId18"/>
    <p:sldId id="2209" r:id="rId19"/>
    <p:sldId id="2415" r:id="rId20"/>
    <p:sldId id="2469" r:id="rId21"/>
    <p:sldId id="2412" r:id="rId22"/>
    <p:sldId id="2416" r:id="rId23"/>
    <p:sldId id="2414" r:id="rId24"/>
    <p:sldId id="2429" r:id="rId25"/>
    <p:sldId id="2430" r:id="rId26"/>
    <p:sldId id="2431" r:id="rId27"/>
    <p:sldId id="2432" r:id="rId28"/>
    <p:sldId id="2440" r:id="rId29"/>
    <p:sldId id="261" r:id="rId30"/>
    <p:sldId id="287" r:id="rId31"/>
    <p:sldId id="2473" r:id="rId32"/>
    <p:sldId id="337" r:id="rId33"/>
    <p:sldId id="330" r:id="rId34"/>
    <p:sldId id="338" r:id="rId35"/>
    <p:sldId id="310" r:id="rId36"/>
    <p:sldId id="319" r:id="rId37"/>
    <p:sldId id="347" r:id="rId38"/>
    <p:sldId id="326" r:id="rId39"/>
    <p:sldId id="2422" r:id="rId40"/>
    <p:sldId id="2442" r:id="rId41"/>
    <p:sldId id="2405" r:id="rId42"/>
    <p:sldId id="271" r:id="rId43"/>
    <p:sldId id="292" r:id="rId44"/>
    <p:sldId id="2475" r:id="rId45"/>
    <p:sldId id="2417" r:id="rId46"/>
    <p:sldId id="2418" r:id="rId47"/>
    <p:sldId id="297" r:id="rId48"/>
    <p:sldId id="321" r:id="rId49"/>
    <p:sldId id="322" r:id="rId50"/>
    <p:sldId id="323" r:id="rId51"/>
    <p:sldId id="2406" r:id="rId52"/>
    <p:sldId id="2419" r:id="rId53"/>
    <p:sldId id="2420" r:id="rId54"/>
    <p:sldId id="2411" r:id="rId55"/>
    <p:sldId id="2404" r:id="rId56"/>
    <p:sldId id="2403" r:id="rId57"/>
    <p:sldId id="2357" r:id="rId58"/>
    <p:sldId id="2426" r:id="rId59"/>
    <p:sldId id="2427" r:id="rId60"/>
    <p:sldId id="2428" r:id="rId61"/>
    <p:sldId id="2353" r:id="rId62"/>
  </p:sldIdLst>
  <p:sldSz cx="24377650" cy="13716000"/>
  <p:notesSz cx="6858000" cy="9144000"/>
  <p:defaultTextStyle>
    <a:defPPr>
      <a:defRPr lang="en-US"/>
    </a:defPPr>
    <a:lvl1pPr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1pPr>
    <a:lvl2pPr marL="912813" indent="-455613"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2pPr>
    <a:lvl3pPr marL="1827213" indent="-912813"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3pPr>
    <a:lvl4pPr marL="2741613" indent="-1370013"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4pPr>
    <a:lvl5pPr marL="3656013" indent="-1827213" algn="l" defTabSz="1827213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Lato Light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Lato Light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Lato Light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Lato Light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Lato Ligh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678">
          <p15:clr>
            <a:srgbClr val="A4A3A4"/>
          </p15:clr>
        </p15:guide>
        <p15:guide id="2" orient="horz" pos="4320">
          <p15:clr>
            <a:srgbClr val="A4A3A4"/>
          </p15:clr>
        </p15:guide>
        <p15:guide id="3" pos="11494">
          <p15:clr>
            <a:srgbClr val="A4A3A4"/>
          </p15:clr>
        </p15:guide>
        <p15:guide id="4" pos="142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570"/>
    <a:srgbClr val="001746"/>
    <a:srgbClr val="002F8E"/>
    <a:srgbClr val="003399"/>
    <a:srgbClr val="000099"/>
    <a:srgbClr val="660033"/>
    <a:srgbClr val="800080"/>
    <a:srgbClr val="004200"/>
    <a:srgbClr val="00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446EDF-4021-42DD-B0FA-29A3204AFD5E}" v="8" dt="2026-09-28T22:29:41.959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9" autoAdjust="0"/>
    <p:restoredTop sz="96067" autoAdjust="0"/>
  </p:normalViewPr>
  <p:slideViewPr>
    <p:cSldViewPr snapToGrid="0" snapToObjects="1">
      <p:cViewPr varScale="1">
        <p:scale>
          <a:sx n="30" d="100"/>
          <a:sy n="30" d="100"/>
        </p:scale>
        <p:origin x="884" y="48"/>
      </p:cViewPr>
      <p:guideLst>
        <p:guide pos="7678"/>
        <p:guide orient="horz" pos="4320"/>
        <p:guide pos="11494"/>
        <p:guide pos="14278"/>
      </p:guideLst>
    </p:cSldViewPr>
  </p:slideViewPr>
  <p:notesTextViewPr>
    <p:cViewPr>
      <p:scale>
        <a:sx n="80" d="100"/>
        <a:sy n="8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百科 聯合" userId="0bad5fbfaa5c8dc9" providerId="LiveId" clId="{171AF651-E134-41CB-8584-753C455F73F5}"/>
    <pc:docChg chg="undo custSel addSld modSld">
      <pc:chgData name="百科 聯合" userId="0bad5fbfaa5c8dc9" providerId="LiveId" clId="{171AF651-E134-41CB-8584-753C455F73F5}" dt="2026-09-28T22:31:33.065" v="102" actId="14100"/>
      <pc:docMkLst>
        <pc:docMk/>
      </pc:docMkLst>
      <pc:sldChg chg="addSp modSp">
        <pc:chgData name="百科 聯合" userId="0bad5fbfaa5c8dc9" providerId="LiveId" clId="{171AF651-E134-41CB-8584-753C455F73F5}" dt="2026-09-28T22:26:33.139" v="1"/>
        <pc:sldMkLst>
          <pc:docMk/>
          <pc:sldMk cId="3930245993" sldId="2471"/>
        </pc:sldMkLst>
        <pc:picChg chg="add mod">
          <ac:chgData name="百科 聯合" userId="0bad5fbfaa5c8dc9" providerId="LiveId" clId="{171AF651-E134-41CB-8584-753C455F73F5}" dt="2026-09-28T22:26:33.139" v="1"/>
          <ac:picMkLst>
            <pc:docMk/>
            <pc:sldMk cId="3930245993" sldId="2471"/>
            <ac:picMk id="2" creationId="{3588F2F4-6ED9-535C-7EEE-50A20D7EF960}"/>
          </ac:picMkLst>
        </pc:picChg>
      </pc:sldChg>
      <pc:sldChg chg="addSp delSp modSp new mod">
        <pc:chgData name="百科 聯合" userId="0bad5fbfaa5c8dc9" providerId="LiveId" clId="{171AF651-E134-41CB-8584-753C455F73F5}" dt="2026-09-28T22:31:33.065" v="102" actId="14100"/>
        <pc:sldMkLst>
          <pc:docMk/>
          <pc:sldMk cId="3357449882" sldId="2474"/>
        </pc:sldMkLst>
        <pc:spChg chg="add mod">
          <ac:chgData name="百科 聯合" userId="0bad5fbfaa5c8dc9" providerId="LiveId" clId="{171AF651-E134-41CB-8584-753C455F73F5}" dt="2026-09-28T22:31:33.065" v="102" actId="14100"/>
          <ac:spMkLst>
            <pc:docMk/>
            <pc:sldMk cId="3357449882" sldId="2474"/>
            <ac:spMk id="8" creationId="{64F74ABC-A309-0C78-7EAC-6CDF33FD1386}"/>
          </ac:spMkLst>
        </pc:spChg>
        <pc:picChg chg="add mod">
          <ac:chgData name="百科 聯合" userId="0bad5fbfaa5c8dc9" providerId="LiveId" clId="{171AF651-E134-41CB-8584-753C455F73F5}" dt="2026-09-28T22:27:19.825" v="13" actId="1076"/>
          <ac:picMkLst>
            <pc:docMk/>
            <pc:sldMk cId="3357449882" sldId="2474"/>
            <ac:picMk id="5" creationId="{52EA5E79-5145-39D3-8CC1-7676E71209E7}"/>
          </ac:picMkLst>
        </pc:picChg>
        <pc:picChg chg="add del mod">
          <ac:chgData name="百科 聯合" userId="0bad5fbfaa5c8dc9" providerId="LiveId" clId="{171AF651-E134-41CB-8584-753C455F73F5}" dt="2026-09-28T22:27:49.396" v="19" actId="22"/>
          <ac:picMkLst>
            <pc:docMk/>
            <pc:sldMk cId="3357449882" sldId="2474"/>
            <ac:picMk id="7" creationId="{40204476-C57C-9B21-552D-54226ACE5CAB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2T03:43:48.096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9T06:47:43.44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99 751 24575,'-10'0'0,"-4"-10"0,2-14 0,-8-14 0,-2-18 0,4-24 0,16-26 0,16 4 0,30 8 0,26 22 0,20 20 0,18 22 0,0 14 0,-8 0 0,-12 4 0,2 2 0,4-6 0,-12 0-8191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9T06:48:05.316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9T06:48:07.946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58,'40'0,"104"0,192-24,-188 4,-2 8,294 10,-428 2,0 2,0 0,0 0,0 2,-2-2,2 2,22 10,-30-10,-2-2,2 0,0 0,0 0,-2 2,2-2,-2 2,2 0,-2-2,0 2,2 0,-2 0,0 0,0-2,0 2,-2 0,2 2,0-2,-2 0,2 0,-2 0,0 0,0 0,0 0,0 6,-2 8,-2-2,0 0,0-2,-2 2,0 0,0-2,0 2,-2-2,-2 0,2 0,-2-2,0 2,-22 18,4-4,-4 0,2-2,-2-4,-54 32,-40 32,74-48,-4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9T06:48:10.013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1 367,'12'-10,"0"0,2 0,0 0,0 2,0 0,2 0,-2 0,2 2,0 2,22-8,10 4,0 2,58 0,-64 6,-2-4,2 0,72-18,54-40,-122 42,0 2,2 2,2 2,68-12,-62 22,-2-4,74-22,-52 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9T06:48:12.973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373 0,'0'4,"0"0,2 2,-2-2,2 0,0 0,0 0,0 0,0 0,0 0,0 0,0 0,2-2,-2 2,2 0,-2-2,6 6,64 44,-62-46,32 18,2 0,74 26,-76-36,0 4,-2 2,56 34,-88-48,2 0,-2 0,0 2,-2-2,2 2,-2 0,2 0,-2 0,-2 2,2-2,0 2,-2-2,0 2,0 0,0 0,-2 0,0 0,0 0,2 16,-4-12,-2 0,2 0,-4 0,2 0,0-2,-2 2,-2 0,2-2,-2 2,0-2,0 0,-2 0,0 0,-8 10,-2 0,0-2,-2 0,0-2,-2 0,-36 26,-126 58,34-22,-156 84,278-148,2 2,-32 26,14-4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9T06:48:17.441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3132 255,'0'-2,"0"0,0 0,-2 0,2 0,0 0,-2 0,2 0,-2 2,2-2,-2 0,0 0,2 0,-2 0,0 2,0-2,0 0,2 2,-2-2,0 0,0 2,0-2,0 2,0-2,0 2,0 0,0 0,-4-2,-74-12,48 10,-36-14,-122-48,132 42,0 4,-2 2,-76-14,0 20,-2 6,-137 12,45 0,-1098-6,1290 0,-74 10,98-8,0 0,0 2,2 0,-2 0,2 2,-2 0,2 0,-16 12,26-18,2 0,-2 0,2 0,-2 2,2-2,0 0,-2 0,2 2,-2-2,2 0,0 2,-2-2,2 0,0 2,-2-2,2 2,0-2,0 2,0-2,-2 0,2 2,0-2,0 2,0-2,0 2,0-2,0 2,0-2,0 2,0-2,0 2,0-2,0 2,0 0,2 0,0 0,0 0,0 0,0-2,0 2,0 0,2-2,-2 2,0 0,0-2,0 0,6 2,84 14,-38-16,0-2,0-4,0 0,0-4,96-28,-108 26,24-4,2 2,0 4,0 2,134 2,-192 8,0-2,0 2,0 0,0 2,0-2,0 2,0 0,8 6,-16-10,0 2,0-2,0 2,0-2,-2 2,2-2,0 2,0 0,0-2,-2 2,2 0,0 0,-2-2,2 2,-2 0,2 0,-2 0,2 0,-2 0,0 0,2 0,-2 0,0 0,0 0,0 0,0 0,0 0,0 0,0 0,0 0,0 0,0 0,0 0,-2 0,2 0,0-2,-2 2,2 0,-2 0,2 0,-2 0,2 0,-2 0,0-2,2 2,-4 2,-2 2,0-2,-2 2,2-2,-2 0,2 0,-2 0,0 0,0 0,2-2,-2 0,-10 4,-98 12,96-16,-218 8,86-6,128-2,-2 4,2-2,0 2,0 2,0 0,-26 16,18-10,0-2,-48 12,12-8,6 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9T06:48:19.108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0,'0'20,"10"18,14 14,14-4,20 10,0 8,-8 10,-4 6,0 6,4 2,4-16,-10-22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09T06:48:21.128"/>
    </inkml:context>
    <inkml:brush xml:id="br0">
      <inkml:brushProperty name="width" value="0.2" units="cm"/>
      <inkml:brushProperty name="height" value="0.4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0,'10'0,"14"0,14 0,20 0,30 0,22 0,14 0,-6 0,-22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9285C9-4D86-4739-A156-AD7C218E87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42E124-D93C-411C-8E02-24F30FBC79C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A427946F-9B43-9146-976E-B8D121D9B2FE}" type="datetimeFigureOut">
              <a:rPr lang="en-US" altLang="zh-CN"/>
              <a:pPr>
                <a:defRPr/>
              </a:pPr>
              <a:t>9/29/2026</a:t>
            </a:fld>
            <a:endParaRPr lang="en-US" altLang="zh-C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2C19B0B-F027-406B-BA38-F9B316B27B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E1FAE8B-ECAA-43A7-9FAE-C8B58498B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6C54D-5CC0-4760-98CC-EC76699D798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B18A24-F7C7-4599-BFEE-E2AA3BA51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 Light" panose="020F0302020204030204" pitchFamily="34" charset="0"/>
              </a:defRPr>
            </a:lvl1pPr>
          </a:lstStyle>
          <a:p>
            <a:fld id="{5F19B8B6-715B-9C49-8C11-DE64BD1AFED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2813"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7213"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1613"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013" algn="l" defTabSz="912813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9B8B6-715B-9C49-8C11-DE64BD1AFEDE}" type="slidenum">
              <a:rPr lang="en-US" altLang="zh-CN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6049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7F5334A5-66CB-AA45-BC6A-CBA8672DEA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36FEC0D5-D41F-7E4B-8502-B3FA79715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除了自主開發的臺灣學術經典平台之外，也引進全球頂尖，中國社科院「一帶一路」、「皮書」、「國別區域／全球治理」及「中國金石總錄」等資料庫，力求讓每部作品皆滿足內容與效能卓越，切中學術需求。</a:t>
            </a:r>
            <a:endParaRPr lang="en-US" altLang="zh-CN" dirty="0">
              <a:latin typeface="Calibri Light" panose="020F0502020204030204" pitchFamily="34" charset="0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DE154C5F-84F3-BC4F-827D-BE037BF85B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fld id="{086CC787-E64E-B849-A721-BC0AB1122219}" type="slidenum">
              <a:rPr lang="en-US" altLang="zh-CN" sz="1200">
                <a:latin typeface="Calibri Light" panose="020F0502020204030204" pitchFamily="34" charset="0"/>
              </a:rPr>
              <a:pPr/>
              <a:t>2</a:t>
            </a:fld>
            <a:endParaRPr lang="en-US" altLang="zh-CN" sz="1200">
              <a:latin typeface="Calibri Light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180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9B8B6-715B-9C49-8C11-DE64BD1AFEDE}" type="slidenum">
              <a:rPr lang="en-US" altLang="zh-CN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75690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9B8B6-715B-9C49-8C11-DE64BD1AFEDE}" type="slidenum">
              <a:rPr lang="en-US" altLang="zh-CN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4629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6A8B0-E181-E4D4-AE4C-142FBFB0C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212ED-5FD2-C117-74C4-E2DA3904B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6018BA-A390-98EA-3512-5D20EDE27B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CF555-CCB9-0C4D-487D-3632329E9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9B8B6-715B-9C49-8C11-DE64BD1AFEDE}" type="slidenum">
              <a:rPr lang="en-US" altLang="zh-CN" smtClean="0"/>
              <a:pPr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64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82ECF323-30CC-DE4C-BEA7-1DF1F3E754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C932DEA3-A276-DF48-B07C-B393EA3DB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>
              <a:latin typeface="Calibri Light" panose="020F0302020204030204" pitchFamily="34" charset="0"/>
            </a:endParaRPr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C25BF0AE-AB7F-4A48-8100-31A26A83A3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fld id="{731566CC-4088-D242-9710-7A9594312F2D}" type="slidenum">
              <a:rPr lang="en-US" altLang="zh-CN" sz="1200">
                <a:latin typeface="Calibri Light" panose="020F0302020204030204" pitchFamily="34" charset="0"/>
              </a:rPr>
              <a:pPr/>
              <a:t>8</a:t>
            </a:fld>
            <a:endParaRPr lang="en-US" altLang="zh-CN" sz="120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620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修改背景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9B8B6-715B-9C49-8C11-DE64BD1AFEDE}" type="slidenum">
              <a:rPr lang="en-US" altLang="zh-CN" smtClean="0"/>
              <a:pPr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7736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人文台灣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9B8B6-715B-9C49-8C11-DE64BD1AFEDE}" type="slidenum">
              <a:rPr lang="en-US" altLang="zh-CN" smtClean="0"/>
              <a:pPr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0311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E7E0B-D772-C433-FA21-2663F655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9BDBB79-B693-8201-0C1D-701E3F38E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A7D80C5-A16D-6ECC-8458-97320A568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034BEEA-A1E7-9184-27D3-DFD727578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8920B-9124-4088-A705-B1DAE21EF88E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0169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45597-B6AE-F89E-5C24-2C8B9A5CA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9CA91CC-A139-E588-E255-5D5D67551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CC4CFCB-6264-6581-1DB7-0EC07144C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18B95CC-DED4-3ECC-B33A-903EE3B1A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8920B-9124-4088-A705-B1DAE21EF88E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11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4B2B0-51B7-3895-EC61-7F1BD9E7F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A7299A4-D877-FEE8-81BF-AB4E5FA508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EE5179B-A1FC-5432-8740-3A7A1435C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DE2EE36-466D-A7AD-09AF-592237CCB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8920B-9124-4088-A705-B1DAE21EF88E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612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96F77-280D-7915-3396-B89217780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9924685-93BB-F7E6-FA5D-809A6C06F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987A813-C3EC-477C-B895-D010EF3CF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A691A9D-B449-6A85-9A0B-88ED592E7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8920B-9124-4088-A705-B1DAE21EF88E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9196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8DE85-3644-1CFF-E6BD-F65AAECBF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3154CE6-10FD-573D-B85B-D55BDEAD4E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BD8CDD1-F69B-046F-0A15-46F213EEC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215FE48-78F2-EB79-3A28-511B1E9C8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8920B-9124-4088-A705-B1DAE21EF88E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2453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639cf5203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g2639cf52035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2639cf52035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4706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639cf52035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g2639cf52035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影音圖像的方式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專家學者，用專家的口吻說出輕鬆有趣的故事。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深入淺出的方式引領有興趣的民眾或研究人員有更深一層的瞭解。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2639cf52035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7533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DB518-0CD4-90E8-EF57-3AF384ECD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9A0A490-ACAA-7E7A-9897-CB9C15DD00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83B8615-F65D-49BD-E7FF-62CF502B0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82C6A65-A7C9-1DAF-DEA5-C841B78054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8920B-9124-4088-A705-B1DAE21EF88E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7352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zh-TW" dirty="0"/>
              <a:t>Banner</a:t>
            </a:r>
            <a:r>
              <a:rPr lang="zh-TW" altLang="en-US" dirty="0"/>
              <a:t>視覺更新（跟我要檔案）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/>
              <a:t>數字</a:t>
            </a:r>
            <a:r>
              <a:rPr lang="en-US" altLang="zh-TW" dirty="0"/>
              <a:t>4,000</a:t>
            </a:r>
            <a:r>
              <a:rPr lang="zh-TW" altLang="en-US" dirty="0"/>
              <a:t>（可檢查整份簡報內的數字，統一加上千分號）</a:t>
            </a:r>
            <a:endParaRPr dirty="0"/>
          </a:p>
        </p:txBody>
      </p:sp>
      <p:sp>
        <p:nvSpPr>
          <p:cNvPr id="302" name="Google Shape;3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1339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18920B-9124-4088-A705-B1DAE21EF88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3542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48C30-0655-9771-09F4-1DCBBE30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321ACAF-D90B-3998-CED7-1F1EE9F60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4406FB2-37C1-BD90-E786-B33D0BB9BA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3219BEE-90E2-636A-EFE9-D754AFE220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8920B-9124-4088-A705-B1DAE21EF88E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7426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38</a:t>
            </a:fld>
            <a:endParaRPr kumimoji="0" lang="zh-TW" alt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69017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人文台灣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9B8B6-715B-9C49-8C11-DE64BD1AFEDE}" type="slidenum">
              <a:rPr lang="en-US" altLang="zh-CN" smtClean="0"/>
              <a:pPr/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463646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18920B-9124-4088-A705-B1DAE21EF88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430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zh-TW" dirty="0"/>
              <a:t>Banner</a:t>
            </a:r>
            <a:r>
              <a:rPr lang="zh-TW" altLang="en-US" dirty="0"/>
              <a:t>視覺更新（跟我要檔案）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.</a:t>
            </a:r>
            <a:r>
              <a:rPr lang="zh-TW" altLang="en-US" dirty="0"/>
              <a:t>改成、</a:t>
            </a:r>
            <a:endParaRPr dirty="0"/>
          </a:p>
        </p:txBody>
      </p:sp>
      <p:sp>
        <p:nvSpPr>
          <p:cNvPr id="281" name="Google Shape;2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zh-TW" dirty="0"/>
              <a:t>Banner</a:t>
            </a:r>
            <a:r>
              <a:rPr lang="zh-TW" altLang="en-US" dirty="0"/>
              <a:t>視覺更新（跟我要檔案）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.</a:t>
            </a:r>
            <a:r>
              <a:rPr lang="zh-TW" altLang="en-US" dirty="0"/>
              <a:t>改成、</a:t>
            </a:r>
            <a:endParaRPr dirty="0"/>
          </a:p>
        </p:txBody>
      </p:sp>
      <p:sp>
        <p:nvSpPr>
          <p:cNvPr id="281" name="Google Shape;2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10555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zh-TW" dirty="0"/>
              <a:t>Banner</a:t>
            </a:r>
            <a:r>
              <a:rPr lang="zh-TW" altLang="en-US" dirty="0"/>
              <a:t>視覺更新（跟我要檔案）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/>
              <a:t>公牘、檔案的換行用段落去設定（可問我）</a:t>
            </a:r>
            <a:endParaRPr dirty="0"/>
          </a:p>
        </p:txBody>
      </p:sp>
      <p:sp>
        <p:nvSpPr>
          <p:cNvPr id="292" name="Google Shape;292;p1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2020/12/11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93" name="Google Shape;29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47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77508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zh-TW" dirty="0"/>
              <a:t>Banner</a:t>
            </a:r>
            <a:r>
              <a:rPr lang="zh-TW" altLang="en-US" dirty="0"/>
              <a:t>視覺更新（跟我要檔案）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/>
              <a:t>公牘、檔案的換行用段落去設定（可問我）</a:t>
            </a:r>
            <a:endParaRPr dirty="0"/>
          </a:p>
        </p:txBody>
      </p:sp>
      <p:sp>
        <p:nvSpPr>
          <p:cNvPr id="292" name="Google Shape;292;p1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2020/12/11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93" name="Google Shape;29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48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64374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人文台灣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9B8B6-715B-9C49-8C11-DE64BD1AFEDE}" type="slidenum">
              <a:rPr lang="en-US" altLang="zh-CN" smtClean="0"/>
              <a:pPr/>
              <a:t>49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84438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79B94-1C7A-3277-E30B-1E2AFA2FD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4E51E3AE-DB70-5AF8-C5EA-827025AB8B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5304BE29-4C8D-4970-2405-1409BDD52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sz="2400" b="0" i="0" kern="120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國際參展｜漢學研討｜產官學合作</a:t>
            </a:r>
            <a:endParaRPr lang="en-US" altLang="zh-CN" dirty="0">
              <a:latin typeface="Calibri Light" panose="020F030202020403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9C83EC22-9EBE-CA76-3F82-91A76656C1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0" marR="0" lvl="0" indent="0" algn="r" defTabSz="1827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009928-7668-004D-A3F3-3D6E70B3E0A4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1827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4934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19B8B6-715B-9C49-8C11-DE64BD1AFEDE}" type="slidenum">
              <a:rPr lang="en-US" altLang="zh-CN" smtClean="0"/>
              <a:pPr/>
              <a:t>55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985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18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50" cy="13716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25002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7518400"/>
            <a:ext cx="7897091" cy="6197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236346" y="7518400"/>
            <a:ext cx="7897214" cy="6197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6472815" y="7518400"/>
            <a:ext cx="7904835" cy="6197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32546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090562" y="3560133"/>
            <a:ext cx="6595731" cy="659573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69549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8556171"/>
            <a:ext cx="24377650" cy="51598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28710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495095" y="4208277"/>
            <a:ext cx="6008915" cy="6013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9146267" y="4208277"/>
            <a:ext cx="6008915" cy="6013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797438" y="4208277"/>
            <a:ext cx="6008915" cy="6013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382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822744" y="7365994"/>
            <a:ext cx="8503920" cy="63500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0286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0216054" y="4381947"/>
            <a:ext cx="3862836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136592" y="4336976"/>
            <a:ext cx="3918857" cy="6971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4495" y="4336976"/>
            <a:ext cx="3918857" cy="6971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6848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48627" y="2028911"/>
            <a:ext cx="7132320" cy="95371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07977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4078131" y="2028911"/>
            <a:ext cx="7132320" cy="95371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21628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5"/>
          <p:cNvSpPr>
            <a:spLocks noGrp="1"/>
          </p:cNvSpPr>
          <p:nvPr>
            <p:ph type="pic" sz="quarter" idx="4294967295"/>
          </p:nvPr>
        </p:nvSpPr>
        <p:spPr>
          <a:xfrm>
            <a:off x="1827632" y="5618816"/>
            <a:ext cx="9354265" cy="5820149"/>
          </a:xfrm>
          <a:solidFill>
            <a:schemeClr val="bg1">
              <a:lumMod val="95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48047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888423" y="5650798"/>
            <a:ext cx="9309100" cy="575627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2077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768475" y="3419061"/>
            <a:ext cx="6620468" cy="102969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954791" y="3419062"/>
            <a:ext cx="6620468" cy="43533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039201" y="8361647"/>
            <a:ext cx="6536058" cy="535435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04819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122057" y="3419061"/>
            <a:ext cx="6620468" cy="102969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935741" y="3419061"/>
            <a:ext cx="6620468" cy="435334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35741" y="8361647"/>
            <a:ext cx="6536058" cy="535435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96604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734465" cy="13716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5656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6643185" y="0"/>
            <a:ext cx="7734465" cy="13716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5942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2477148" y="5398510"/>
            <a:ext cx="5387546" cy="266905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9495052" y="5398508"/>
            <a:ext cx="5387546" cy="266905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2477148" y="8747193"/>
            <a:ext cx="5387546" cy="2669056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9495052" y="8747191"/>
            <a:ext cx="5387546" cy="266905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6464262" y="5398507"/>
            <a:ext cx="5387546" cy="266905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16464262" y="8747191"/>
            <a:ext cx="5387546" cy="2669057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953494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2378754" y="2225977"/>
            <a:ext cx="2505342" cy="249769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5788866" y="2225977"/>
            <a:ext cx="2505342" cy="249769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9198978" y="2227111"/>
            <a:ext cx="2505342" cy="249769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2378754" y="5599644"/>
            <a:ext cx="2505342" cy="249769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5788866" y="5599644"/>
            <a:ext cx="2505342" cy="249769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9198978" y="5600778"/>
            <a:ext cx="2505342" cy="249769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2378754" y="9017259"/>
            <a:ext cx="2505342" cy="249769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5788866" y="9017259"/>
            <a:ext cx="2505342" cy="249769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9198978" y="9018393"/>
            <a:ext cx="2505342" cy="249769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2799">
                <a:solidFill>
                  <a:schemeClr val="tx1"/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2814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444622" y="3960742"/>
            <a:ext cx="5276851" cy="418677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88173" y="3960741"/>
            <a:ext cx="5276851" cy="418677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44622" y="8411885"/>
            <a:ext cx="5276851" cy="418677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988173" y="8411884"/>
            <a:ext cx="5276851" cy="418677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64956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1" y="2982733"/>
            <a:ext cx="18815538" cy="661181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8815539" y="1"/>
            <a:ext cx="5562112" cy="661181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8815538" y="6611814"/>
            <a:ext cx="5562112" cy="710418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461891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-1" y="0"/>
            <a:ext cx="6091253" cy="57912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091253" y="0"/>
            <a:ext cx="6091253" cy="57912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2188824" y="0"/>
            <a:ext cx="6091253" cy="57912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8280078" y="0"/>
            <a:ext cx="6091253" cy="57912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77762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6091254" cy="67216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69553" y="0"/>
            <a:ext cx="6091254" cy="67216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0" y="6994383"/>
            <a:ext cx="6091254" cy="67216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369553" y="6994383"/>
            <a:ext cx="6059471" cy="67216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56354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1916843" y="0"/>
            <a:ext cx="6091254" cy="67216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8286396" y="0"/>
            <a:ext cx="6091254" cy="67216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1916843" y="6994383"/>
            <a:ext cx="6091254" cy="67216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8286396" y="6994383"/>
            <a:ext cx="6059471" cy="67216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5267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9303025" y="0"/>
            <a:ext cx="4921382" cy="67818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303526" y="6980430"/>
            <a:ext cx="4921382" cy="673557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4442904" y="0"/>
            <a:ext cx="4839009" cy="49895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14442904" y="5188148"/>
            <a:ext cx="4839009" cy="852785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9519776" y="0"/>
            <a:ext cx="4857874" cy="93825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9499908" y="9581169"/>
            <a:ext cx="4877741" cy="413483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37780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4921382" cy="67818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501" y="6980430"/>
            <a:ext cx="4921382" cy="673557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5139879" y="0"/>
            <a:ext cx="4839009" cy="4989518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5139879" y="5188148"/>
            <a:ext cx="4839009" cy="852785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0216751" y="0"/>
            <a:ext cx="4857874" cy="93825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0196883" y="9581169"/>
            <a:ext cx="4877741" cy="413483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990222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2150725" y="5567703"/>
            <a:ext cx="12226925" cy="550994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711725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5567703"/>
            <a:ext cx="12226925" cy="550994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630534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0"/>
            <a:ext cx="12150725" cy="13715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138762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2226925" y="0"/>
            <a:ext cx="12150725" cy="13715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247581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" y="0"/>
            <a:ext cx="16921920" cy="13715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443528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7455730" y="0"/>
            <a:ext cx="16921920" cy="13715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097307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4248731" y="0"/>
            <a:ext cx="5692890" cy="13715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91170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435021" y="0"/>
            <a:ext cx="5692890" cy="13715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450760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1268512" y="0"/>
            <a:ext cx="9462053" cy="13715999"/>
          </a:xfrm>
          <a:prstGeom prst="parallelogram">
            <a:avLst>
              <a:gd name="adj" fmla="val 54870"/>
            </a:avLst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87084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2923898" y="0"/>
            <a:ext cx="9462053" cy="13715999"/>
          </a:xfrm>
          <a:prstGeom prst="parallelogram">
            <a:avLst>
              <a:gd name="adj" fmla="val 54870"/>
            </a:avLst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198623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3755763" y="0"/>
            <a:ext cx="10621888" cy="13715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336208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0"/>
            <a:ext cx="10621888" cy="13715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87858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0"/>
            <a:ext cx="16459200" cy="13715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139738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7918450" y="0"/>
            <a:ext cx="16459200" cy="13715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953772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2495096" y="5318447"/>
            <a:ext cx="6008915" cy="38628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9146266" y="5318447"/>
            <a:ext cx="6008915" cy="38628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5797438" y="5318447"/>
            <a:ext cx="6008915" cy="38628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862501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2495096" y="1526556"/>
            <a:ext cx="6008915" cy="3192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9146266" y="1526556"/>
            <a:ext cx="6008915" cy="3192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5797438" y="1526556"/>
            <a:ext cx="6008915" cy="3192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2495096" y="7380767"/>
            <a:ext cx="6008915" cy="3192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9146266" y="7380767"/>
            <a:ext cx="6008915" cy="3192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15797438" y="7380767"/>
            <a:ext cx="6008915" cy="3192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508854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-1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2188825" y="685800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2188825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0" y="685800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419045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-1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2188825" y="685800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916678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-1" y="685800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2188825" y="685800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383144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-1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2188825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372991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066993" y="5118749"/>
            <a:ext cx="3008376" cy="30083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0716500" y="5114830"/>
            <a:ext cx="3008376" cy="30083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7362088" y="5114830"/>
            <a:ext cx="3008376" cy="300837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674116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3902959" y="4849586"/>
            <a:ext cx="4016828" cy="401682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962319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4670157" y="0"/>
            <a:ext cx="9707493" cy="137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660111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0" y="0"/>
            <a:ext cx="9707493" cy="137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19059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-1" y="0"/>
            <a:ext cx="24377651" cy="6896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-1" y="6896100"/>
            <a:ext cx="24377651" cy="68199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851863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-36656" y="0"/>
            <a:ext cx="8138102" cy="13716000"/>
          </a:xfrm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138103" y="0"/>
            <a:ext cx="8101445" cy="13716000"/>
          </a:xfrm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6276205" y="0"/>
            <a:ext cx="8101445" cy="13716000"/>
          </a:xfrm>
        </p:spPr>
        <p:txBody>
          <a:bodyPr rtlCol="0">
            <a:normAutofit/>
          </a:bodyPr>
          <a:lstStyle>
            <a:lvl1pPr>
              <a:defRPr sz="2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581626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700847"/>
            <a:ext cx="24377649" cy="445764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578881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BEE57-AAF9-4919-BD4D-AF927E90F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B6997C0-757B-4A33-8FCA-7E39B8EE4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FC385B5-AC4B-48CA-9D57-642EF1B3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3BCA25A-EB1C-46A2-B475-0DA1015A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FD7C695-88EB-4621-A581-70637FD90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258A3BD-89FF-4808-9859-482BD4497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88853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標題及內容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8"/>
          <p:cNvSpPr txBox="1">
            <a:spLocks noGrp="1"/>
          </p:cNvSpPr>
          <p:nvPr>
            <p:ph type="title"/>
          </p:nvPr>
        </p:nvSpPr>
        <p:spPr>
          <a:xfrm>
            <a:off x="2133045" y="1285188"/>
            <a:ext cx="20111561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body" idx="1"/>
          </p:nvPr>
        </p:nvSpPr>
        <p:spPr>
          <a:xfrm>
            <a:off x="2133045" y="4206240"/>
            <a:ext cx="20111561" cy="7699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14171" lvl="0" indent="-685629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1800"/>
              <a:buChar char="◦"/>
              <a:defRPr/>
            </a:lvl1pPr>
            <a:lvl2pPr marL="1828343" lvl="1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2pPr>
            <a:lvl3pPr marL="2742514" lvl="2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3pPr>
            <a:lvl4pPr marL="3656686" lvl="3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4pPr>
            <a:lvl5pPr marL="4570857" lvl="4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5pPr>
            <a:lvl6pPr marL="5485028" lvl="5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6pPr>
            <a:lvl7pPr marL="6399200" lvl="6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7pPr>
            <a:lvl8pPr marL="7313371" lvl="7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8pPr>
            <a:lvl9pPr marL="8227543" lvl="8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4" name="Google Shape;44;p48"/>
          <p:cNvSpPr txBox="1">
            <a:spLocks noGrp="1"/>
          </p:cNvSpPr>
          <p:nvPr>
            <p:ph type="dt" idx="10"/>
          </p:nvPr>
        </p:nvSpPr>
        <p:spPr>
          <a:xfrm>
            <a:off x="14509810" y="12070080"/>
            <a:ext cx="578458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48"/>
          <p:cNvSpPr txBox="1">
            <a:spLocks noGrp="1"/>
          </p:cNvSpPr>
          <p:nvPr>
            <p:ph type="ftr" idx="11"/>
          </p:nvPr>
        </p:nvSpPr>
        <p:spPr>
          <a:xfrm>
            <a:off x="2133044" y="12070080"/>
            <a:ext cx="11630171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48"/>
          <p:cNvSpPr txBox="1">
            <a:spLocks noGrp="1"/>
          </p:cNvSpPr>
          <p:nvPr>
            <p:ph type="sldNum" idx="12"/>
          </p:nvPr>
        </p:nvSpPr>
        <p:spPr>
          <a:xfrm>
            <a:off x="20568642" y="12070080"/>
            <a:ext cx="167596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789065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s 1">
  <p:cSld name="1_Logos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>
            <a:spLocks noGrp="1"/>
          </p:cNvSpPr>
          <p:nvPr>
            <p:ph type="pic" idx="2"/>
          </p:nvPr>
        </p:nvSpPr>
        <p:spPr>
          <a:xfrm>
            <a:off x="2477148" y="5398510"/>
            <a:ext cx="5387547" cy="26690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Google Shape;20;p4"/>
          <p:cNvSpPr>
            <a:spLocks noGrp="1"/>
          </p:cNvSpPr>
          <p:nvPr>
            <p:ph type="pic" idx="3"/>
          </p:nvPr>
        </p:nvSpPr>
        <p:spPr>
          <a:xfrm>
            <a:off x="9495053" y="5398509"/>
            <a:ext cx="5387547" cy="266905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Google Shape;21;p4"/>
          <p:cNvSpPr>
            <a:spLocks noGrp="1"/>
          </p:cNvSpPr>
          <p:nvPr>
            <p:ph type="pic" idx="4"/>
          </p:nvPr>
        </p:nvSpPr>
        <p:spPr>
          <a:xfrm>
            <a:off x="2477148" y="8747194"/>
            <a:ext cx="5387547" cy="26690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Google Shape;22;p4"/>
          <p:cNvSpPr>
            <a:spLocks noGrp="1"/>
          </p:cNvSpPr>
          <p:nvPr>
            <p:ph type="pic" idx="5"/>
          </p:nvPr>
        </p:nvSpPr>
        <p:spPr>
          <a:xfrm>
            <a:off x="9495053" y="8747193"/>
            <a:ext cx="5387547" cy="266905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Google Shape;23;p4"/>
          <p:cNvSpPr>
            <a:spLocks noGrp="1"/>
          </p:cNvSpPr>
          <p:nvPr>
            <p:ph type="pic" idx="6"/>
          </p:nvPr>
        </p:nvSpPr>
        <p:spPr>
          <a:xfrm>
            <a:off x="16464262" y="5398509"/>
            <a:ext cx="5387547" cy="266905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Google Shape;24;p4"/>
          <p:cNvSpPr>
            <a:spLocks noGrp="1"/>
          </p:cNvSpPr>
          <p:nvPr>
            <p:ph type="pic" idx="7"/>
          </p:nvPr>
        </p:nvSpPr>
        <p:spPr>
          <a:xfrm>
            <a:off x="16464262" y="8747193"/>
            <a:ext cx="5387547" cy="266905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4917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1ACE61-D82E-45ED-9B12-C3EF80FAA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</p:spPr>
        <p:txBody>
          <a:bodyPr anchor="b"/>
          <a:lstStyle>
            <a:lvl1pPr algn="ctr">
              <a:defRPr sz="11997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0E1D364-CB48-4CEE-84D3-68B1B26A2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82BE276-C922-42D4-92C6-446960A03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E624F37-F460-42FB-AEE2-D30E412D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773DCD9-983A-4D07-82D6-5A7ABB78B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09621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9564ED-3AC9-4ED0-BECF-E176DAED5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1D8D2CA-4F5F-449C-AFBD-B82A5B383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EF1B638-196F-4525-9A23-585018CEE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C30078D-F7F9-44C7-9FBE-2BF4ED869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4DB028A-89E8-48EB-8959-88752499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12128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51516DA-CC0C-495C-B1CB-9359967FA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</p:spPr>
        <p:txBody>
          <a:bodyPr anchor="b"/>
          <a:lstStyle>
            <a:lvl1pPr>
              <a:defRPr sz="11997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DD2BE0F-C7BC-4E48-AAD3-4B997E909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7BB0D28-5D04-4CE2-9FD3-DDCAC348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3FD6801-ED8D-4DC3-8E9D-B58CFA1E2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ACC082D-E33B-45F1-A51F-A74D7A24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86883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BEE57-AAF9-4919-BD4D-AF927E90F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B6997C0-757B-4A33-8FCA-7E39B8EE4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FC385B5-AC4B-48CA-9D57-642EF1B3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3BCA25A-EB1C-46A2-B475-0DA1015A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FD7C695-88EB-4621-A581-70637FD90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258A3BD-89FF-4808-9859-482BD4497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91214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92FD3E-541C-444E-B299-0A4AB66B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01BE24B-C613-4627-B6E1-73FA6842D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D58213C-AD2D-48C8-A5FD-7B306D5EF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BCD9290-0124-4D33-ACE8-59AC005E50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4AEB94D-64DE-410E-9EC3-5D6008A802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EA00051-45F0-41B3-9F0A-99800C3B3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9471795-591D-4B64-B988-7E14889A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52F08180-83D4-43AA-A9A5-7241B9BB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11194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4F6F39-3CD8-4805-86FD-1D2057CF4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D88923A-EA7D-4829-9E26-3FBED0A3D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DACD6F2-0395-4C8B-8FE0-F27AFE534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B72B358-DB85-40F7-B663-FA7EE345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89580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E69788C-9938-4D7E-ABCE-1154AD208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943C6C8-A6B9-4A4B-B6C8-F85772F3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83BC986-7F48-4906-851A-21F6D3D16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57920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6C8512-B1E7-4DEA-8E26-E9A1BE43F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A9C278-A884-41FA-9E5E-7B564A4AF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40A41D6-5614-4A1F-AE88-75DE06F6D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A2CEB40-1300-45D9-A8CB-CC09E7004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9B99706-D1EC-4FB6-A1F0-ED252E362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09DA47A-E2AE-4922-884C-7A892E468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855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195B49-08AE-46C5-89C8-1311EB41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FB0A97B-F677-4E62-BE54-533C5DA70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EC577FA-12AB-4AB7-9365-E8A474394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39E291C-8193-48AA-A815-790C0D48D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EB2A6DB-02CF-42EE-BEFC-3BBD71551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A7AA1B3-74D2-4A8C-B1A0-B778F1B37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99667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0C4C00-78A7-495E-A902-89C4E8D95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177347C-64FA-486F-AEEA-654CE8D5C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CE94D43-B1D5-472C-B11F-BD250C0F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FCDF1E8-8D49-46EA-8990-77E375BF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C7D5E6B-EAEB-4DBE-9C35-9E049CC51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43533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BB8FE7B-90C8-44A4-8B93-CCE0BC77CB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832C9EB-16C9-4E38-BED5-32D8AEDA1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AEE84E9-BED4-45D0-8D28-11BC3EEBB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1C25852-F4C0-4B93-9A5C-0E5D59F8A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860F46E-E36C-403F-8DE7-D1C4FE2FC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05994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標題及內容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8"/>
          <p:cNvSpPr txBox="1">
            <a:spLocks noGrp="1"/>
          </p:cNvSpPr>
          <p:nvPr>
            <p:ph type="title"/>
          </p:nvPr>
        </p:nvSpPr>
        <p:spPr>
          <a:xfrm>
            <a:off x="2133045" y="1285188"/>
            <a:ext cx="20111561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body" idx="1"/>
          </p:nvPr>
        </p:nvSpPr>
        <p:spPr>
          <a:xfrm>
            <a:off x="2133045" y="4206240"/>
            <a:ext cx="20111561" cy="7699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14171" lvl="0" indent="-685629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1800"/>
              <a:buChar char="◦"/>
              <a:defRPr/>
            </a:lvl1pPr>
            <a:lvl2pPr marL="1828343" lvl="1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2pPr>
            <a:lvl3pPr marL="2742514" lvl="2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3pPr>
            <a:lvl4pPr marL="3656686" lvl="3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4pPr>
            <a:lvl5pPr marL="4570857" lvl="4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5pPr>
            <a:lvl6pPr marL="5485028" lvl="5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6pPr>
            <a:lvl7pPr marL="6399200" lvl="6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7pPr>
            <a:lvl8pPr marL="7313371" lvl="7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8pPr>
            <a:lvl9pPr marL="8227543" lvl="8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4" name="Google Shape;44;p48"/>
          <p:cNvSpPr txBox="1">
            <a:spLocks noGrp="1"/>
          </p:cNvSpPr>
          <p:nvPr>
            <p:ph type="dt" idx="10"/>
          </p:nvPr>
        </p:nvSpPr>
        <p:spPr>
          <a:xfrm>
            <a:off x="14509810" y="12070080"/>
            <a:ext cx="578458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48"/>
          <p:cNvSpPr txBox="1">
            <a:spLocks noGrp="1"/>
          </p:cNvSpPr>
          <p:nvPr>
            <p:ph type="ftr" idx="11"/>
          </p:nvPr>
        </p:nvSpPr>
        <p:spPr>
          <a:xfrm>
            <a:off x="2133044" y="12070080"/>
            <a:ext cx="11630171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48"/>
          <p:cNvSpPr txBox="1">
            <a:spLocks noGrp="1"/>
          </p:cNvSpPr>
          <p:nvPr>
            <p:ph type="sldNum" idx="12"/>
          </p:nvPr>
        </p:nvSpPr>
        <p:spPr>
          <a:xfrm>
            <a:off x="20568642" y="12070080"/>
            <a:ext cx="167596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904688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兩個內容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1"/>
          <p:cNvSpPr txBox="1">
            <a:spLocks noGrp="1"/>
          </p:cNvSpPr>
          <p:nvPr>
            <p:ph type="title"/>
          </p:nvPr>
        </p:nvSpPr>
        <p:spPr>
          <a:xfrm>
            <a:off x="2133045" y="1285188"/>
            <a:ext cx="20111561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1"/>
          <p:cNvSpPr txBox="1">
            <a:spLocks noGrp="1"/>
          </p:cNvSpPr>
          <p:nvPr>
            <p:ph type="body" idx="1"/>
          </p:nvPr>
        </p:nvSpPr>
        <p:spPr>
          <a:xfrm>
            <a:off x="2133044" y="4206240"/>
            <a:ext cx="9324451" cy="749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14171" lvl="0" indent="-685629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1800"/>
              <a:buChar char="◦"/>
              <a:defRPr sz="3599"/>
            </a:lvl1pPr>
            <a:lvl2pPr marL="1828343" lvl="1" indent="-660235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◦"/>
              <a:defRPr sz="3199"/>
            </a:lvl2pPr>
            <a:lvl3pPr marL="2742514" lvl="2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3pPr>
            <a:lvl4pPr marL="3656686" lvl="3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4pPr>
            <a:lvl5pPr marL="4570857" lvl="4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5pPr>
            <a:lvl6pPr marL="5485028" lvl="5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6pPr>
            <a:lvl7pPr marL="6399200" lvl="6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7pPr>
            <a:lvl8pPr marL="7313371" lvl="7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8pPr>
            <a:lvl9pPr marL="8227543" lvl="8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9pPr>
          </a:lstStyle>
          <a:p>
            <a:endParaRPr/>
          </a:p>
        </p:txBody>
      </p:sp>
      <p:sp>
        <p:nvSpPr>
          <p:cNvPr id="79" name="Google Shape;79;p51"/>
          <p:cNvSpPr txBox="1">
            <a:spLocks noGrp="1"/>
          </p:cNvSpPr>
          <p:nvPr>
            <p:ph type="body" idx="2"/>
          </p:nvPr>
        </p:nvSpPr>
        <p:spPr>
          <a:xfrm>
            <a:off x="12920155" y="4206240"/>
            <a:ext cx="9324451" cy="749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14171" lvl="0" indent="-685629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1800"/>
              <a:buChar char="◦"/>
              <a:defRPr sz="3599"/>
            </a:lvl1pPr>
            <a:lvl2pPr marL="1828343" lvl="1" indent="-660235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◦"/>
              <a:defRPr sz="3199"/>
            </a:lvl2pPr>
            <a:lvl3pPr marL="2742514" lvl="2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3pPr>
            <a:lvl4pPr marL="3656686" lvl="3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4pPr>
            <a:lvl5pPr marL="4570857" lvl="4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5pPr>
            <a:lvl6pPr marL="5485028" lvl="5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6pPr>
            <a:lvl7pPr marL="6399200" lvl="6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7pPr>
            <a:lvl8pPr marL="7313371" lvl="7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8pPr>
            <a:lvl9pPr marL="8227543" lvl="8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9pPr>
          </a:lstStyle>
          <a:p>
            <a:endParaRPr/>
          </a:p>
        </p:txBody>
      </p:sp>
      <p:sp>
        <p:nvSpPr>
          <p:cNvPr id="80" name="Google Shape;80;p51"/>
          <p:cNvSpPr txBox="1">
            <a:spLocks noGrp="1"/>
          </p:cNvSpPr>
          <p:nvPr>
            <p:ph type="dt" idx="10"/>
          </p:nvPr>
        </p:nvSpPr>
        <p:spPr>
          <a:xfrm>
            <a:off x="14509810" y="12070080"/>
            <a:ext cx="578458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51"/>
          <p:cNvSpPr txBox="1">
            <a:spLocks noGrp="1"/>
          </p:cNvSpPr>
          <p:nvPr>
            <p:ph type="ftr" idx="11"/>
          </p:nvPr>
        </p:nvSpPr>
        <p:spPr>
          <a:xfrm>
            <a:off x="2133044" y="12070080"/>
            <a:ext cx="11630171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51"/>
          <p:cNvSpPr txBox="1">
            <a:spLocks noGrp="1"/>
          </p:cNvSpPr>
          <p:nvPr>
            <p:ph type="sldNum" idx="12"/>
          </p:nvPr>
        </p:nvSpPr>
        <p:spPr>
          <a:xfrm>
            <a:off x="20568642" y="12070080"/>
            <a:ext cx="167596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162613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章節標題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2"/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182802" tIns="91376" rIns="182802" bIns="91376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99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5" name="Google Shape;85;p52"/>
          <p:cNvSpPr/>
          <p:nvPr/>
        </p:nvSpPr>
        <p:spPr>
          <a:xfrm>
            <a:off x="2615059" y="2535460"/>
            <a:ext cx="19147536" cy="8615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algn="ctr" rotWithShape="0">
              <a:srgbClr val="000000">
                <a:alpha val="65882"/>
              </a:srgbClr>
            </a:outerShdw>
          </a:effectLst>
        </p:spPr>
        <p:txBody>
          <a:bodyPr spcFirstLastPara="1" wrap="square" lIns="182802" tIns="182802" rIns="182802" bIns="18280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98" dirty="0"/>
          </a:p>
        </p:txBody>
      </p:sp>
      <p:sp>
        <p:nvSpPr>
          <p:cNvPr id="86" name="Google Shape;86;p52"/>
          <p:cNvSpPr/>
          <p:nvPr/>
        </p:nvSpPr>
        <p:spPr>
          <a:xfrm>
            <a:off x="2894848" y="2823230"/>
            <a:ext cx="18587958" cy="8069540"/>
          </a:xfrm>
          <a:prstGeom prst="rect">
            <a:avLst/>
          </a:prstGeom>
          <a:noFill/>
          <a:ln w="9525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02" tIns="182802" rIns="182802" bIns="18280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98" dirty="0"/>
          </a:p>
        </p:txBody>
      </p:sp>
      <p:sp>
        <p:nvSpPr>
          <p:cNvPr id="87" name="Google Shape;87;p52"/>
          <p:cNvSpPr/>
          <p:nvPr/>
        </p:nvSpPr>
        <p:spPr>
          <a:xfrm>
            <a:off x="10269085" y="2535460"/>
            <a:ext cx="3839480" cy="1463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82802" tIns="182802" rIns="182802" bIns="18280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98" dirty="0"/>
          </a:p>
        </p:txBody>
      </p:sp>
      <p:sp>
        <p:nvSpPr>
          <p:cNvPr id="88" name="Google Shape;88;p52"/>
          <p:cNvSpPr txBox="1">
            <a:spLocks noGrp="1"/>
          </p:cNvSpPr>
          <p:nvPr>
            <p:ph type="title"/>
          </p:nvPr>
        </p:nvSpPr>
        <p:spPr>
          <a:xfrm>
            <a:off x="3257464" y="4550331"/>
            <a:ext cx="17862723" cy="4813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800"/>
              <a:buFont typeface="Arial"/>
              <a:buNone/>
              <a:defRPr sz="13597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9" name="Google Shape;89;p52"/>
          <p:cNvGrpSpPr/>
          <p:nvPr/>
        </p:nvGrpSpPr>
        <p:grpSpPr>
          <a:xfrm>
            <a:off x="10497626" y="2535460"/>
            <a:ext cx="3382399" cy="1231868"/>
            <a:chOff x="5250180" y="1267730"/>
            <a:chExt cx="1691640" cy="615934"/>
          </a:xfrm>
        </p:grpSpPr>
        <p:cxnSp>
          <p:nvCxnSpPr>
            <p:cNvPr id="90" name="Google Shape;90;p52"/>
            <p:cNvCxnSpPr/>
            <p:nvPr/>
          </p:nvCxnSpPr>
          <p:spPr>
            <a:xfrm>
              <a:off x="525018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1" name="Google Shape;91;p52"/>
            <p:cNvCxnSpPr/>
            <p:nvPr/>
          </p:nvCxnSpPr>
          <p:spPr>
            <a:xfrm>
              <a:off x="6941820" y="1267730"/>
              <a:ext cx="0" cy="612648"/>
            </a:xfrm>
            <a:prstGeom prst="straightConnector1">
              <a:avLst/>
            </a:prstGeom>
            <a:solidFill>
              <a:srgbClr val="26262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2" name="Google Shape;92;p52"/>
            <p:cNvCxnSpPr/>
            <p:nvPr/>
          </p:nvCxnSpPr>
          <p:spPr>
            <a:xfrm>
              <a:off x="5250180" y="1883664"/>
              <a:ext cx="1691640" cy="0"/>
            </a:xfrm>
            <a:prstGeom prst="straightConnector1">
              <a:avLst/>
            </a:prstGeom>
            <a:solidFill>
              <a:srgbClr val="26262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93" name="Google Shape;93;p52"/>
          <p:cNvSpPr txBox="1">
            <a:spLocks noGrp="1"/>
          </p:cNvSpPr>
          <p:nvPr>
            <p:ph type="body" idx="1"/>
          </p:nvPr>
        </p:nvSpPr>
        <p:spPr>
          <a:xfrm>
            <a:off x="3257463" y="9364124"/>
            <a:ext cx="1787491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14171" lvl="0" indent="-457086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3599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28343" lvl="1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3199">
                <a:solidFill>
                  <a:srgbClr val="888888"/>
                </a:solidFill>
              </a:defRPr>
            </a:lvl2pPr>
            <a:lvl3pPr marL="2742514" lvl="2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3199">
                <a:solidFill>
                  <a:srgbClr val="888888"/>
                </a:solidFill>
              </a:defRPr>
            </a:lvl3pPr>
            <a:lvl4pPr marL="3656686" lvl="3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799">
                <a:solidFill>
                  <a:srgbClr val="888888"/>
                </a:solidFill>
              </a:defRPr>
            </a:lvl4pPr>
            <a:lvl5pPr marL="4570857" lvl="4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799">
                <a:solidFill>
                  <a:srgbClr val="888888"/>
                </a:solidFill>
              </a:defRPr>
            </a:lvl5pPr>
            <a:lvl6pPr marL="5485028" lvl="5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799">
                <a:solidFill>
                  <a:srgbClr val="888888"/>
                </a:solidFill>
              </a:defRPr>
            </a:lvl6pPr>
            <a:lvl7pPr marL="6399200" lvl="6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799">
                <a:solidFill>
                  <a:srgbClr val="888888"/>
                </a:solidFill>
              </a:defRPr>
            </a:lvl7pPr>
            <a:lvl8pPr marL="7313371" lvl="7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799">
                <a:solidFill>
                  <a:srgbClr val="888888"/>
                </a:solidFill>
              </a:defRPr>
            </a:lvl8pPr>
            <a:lvl9pPr marL="8227543" lvl="8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279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52"/>
          <p:cNvSpPr txBox="1">
            <a:spLocks noGrp="1"/>
          </p:cNvSpPr>
          <p:nvPr>
            <p:ph type="dt" idx="10"/>
          </p:nvPr>
        </p:nvSpPr>
        <p:spPr>
          <a:xfrm>
            <a:off x="10634750" y="2689005"/>
            <a:ext cx="3108150" cy="997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5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52"/>
          <p:cNvSpPr txBox="1">
            <a:spLocks noGrp="1"/>
          </p:cNvSpPr>
          <p:nvPr>
            <p:ph type="ftr" idx="11"/>
          </p:nvPr>
        </p:nvSpPr>
        <p:spPr>
          <a:xfrm>
            <a:off x="3257465" y="10354816"/>
            <a:ext cx="113173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" name="Google Shape;96;p52"/>
          <p:cNvSpPr txBox="1">
            <a:spLocks noGrp="1"/>
          </p:cNvSpPr>
          <p:nvPr>
            <p:ph type="sldNum" idx="12"/>
          </p:nvPr>
        </p:nvSpPr>
        <p:spPr>
          <a:xfrm>
            <a:off x="17204528" y="10354816"/>
            <a:ext cx="391565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440944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只有標題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3"/>
          <p:cNvSpPr txBox="1">
            <a:spLocks noGrp="1"/>
          </p:cNvSpPr>
          <p:nvPr>
            <p:ph type="title"/>
          </p:nvPr>
        </p:nvSpPr>
        <p:spPr>
          <a:xfrm>
            <a:off x="2133045" y="1285188"/>
            <a:ext cx="20111561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3"/>
          <p:cNvSpPr txBox="1">
            <a:spLocks noGrp="1"/>
          </p:cNvSpPr>
          <p:nvPr>
            <p:ph type="dt" idx="10"/>
          </p:nvPr>
        </p:nvSpPr>
        <p:spPr>
          <a:xfrm>
            <a:off x="14509810" y="12070080"/>
            <a:ext cx="578458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53"/>
          <p:cNvSpPr txBox="1">
            <a:spLocks noGrp="1"/>
          </p:cNvSpPr>
          <p:nvPr>
            <p:ph type="ftr" idx="11"/>
          </p:nvPr>
        </p:nvSpPr>
        <p:spPr>
          <a:xfrm>
            <a:off x="2133044" y="12070080"/>
            <a:ext cx="11630171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53"/>
          <p:cNvSpPr txBox="1">
            <a:spLocks noGrp="1"/>
          </p:cNvSpPr>
          <p:nvPr>
            <p:ph type="sldNum" idx="12"/>
          </p:nvPr>
        </p:nvSpPr>
        <p:spPr>
          <a:xfrm>
            <a:off x="20568642" y="12070080"/>
            <a:ext cx="167596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56641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空白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4"/>
          <p:cNvSpPr txBox="1">
            <a:spLocks noGrp="1"/>
          </p:cNvSpPr>
          <p:nvPr>
            <p:ph type="dt" idx="10"/>
          </p:nvPr>
        </p:nvSpPr>
        <p:spPr>
          <a:xfrm>
            <a:off x="14509810" y="12070080"/>
            <a:ext cx="578458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4" name="Google Shape;104;p54"/>
          <p:cNvSpPr txBox="1">
            <a:spLocks noGrp="1"/>
          </p:cNvSpPr>
          <p:nvPr>
            <p:ph type="ftr" idx="11"/>
          </p:nvPr>
        </p:nvSpPr>
        <p:spPr>
          <a:xfrm>
            <a:off x="2133044" y="12070080"/>
            <a:ext cx="11630171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" name="Google Shape;105;p54"/>
          <p:cNvSpPr txBox="1">
            <a:spLocks noGrp="1"/>
          </p:cNvSpPr>
          <p:nvPr>
            <p:ph type="sldNum" idx="12"/>
          </p:nvPr>
        </p:nvSpPr>
        <p:spPr>
          <a:xfrm>
            <a:off x="20568642" y="12070080"/>
            <a:ext cx="167596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375164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含標題的內容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5"/>
          <p:cNvSpPr/>
          <p:nvPr/>
        </p:nvSpPr>
        <p:spPr>
          <a:xfrm>
            <a:off x="16235511" y="475488"/>
            <a:ext cx="7651199" cy="12765024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spcFirstLastPara="1" wrap="square" lIns="182802" tIns="182802" rIns="182802" bIns="18280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98" dirty="0"/>
          </a:p>
        </p:txBody>
      </p:sp>
      <p:sp>
        <p:nvSpPr>
          <p:cNvPr id="108" name="Google Shape;108;p55"/>
          <p:cNvSpPr/>
          <p:nvPr/>
        </p:nvSpPr>
        <p:spPr>
          <a:xfrm>
            <a:off x="16505021" y="749808"/>
            <a:ext cx="7112179" cy="12216384"/>
          </a:xfrm>
          <a:prstGeom prst="rect">
            <a:avLst/>
          </a:prstGeom>
          <a:noFill/>
          <a:ln w="9525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02" tIns="182802" rIns="182802" bIns="18280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98" dirty="0"/>
          </a:p>
        </p:txBody>
      </p:sp>
      <p:sp>
        <p:nvSpPr>
          <p:cNvPr id="109" name="Google Shape;109;p55"/>
          <p:cNvSpPr txBox="1">
            <a:spLocks noGrp="1"/>
          </p:cNvSpPr>
          <p:nvPr>
            <p:ph type="title"/>
          </p:nvPr>
        </p:nvSpPr>
        <p:spPr>
          <a:xfrm>
            <a:off x="16911996" y="1214784"/>
            <a:ext cx="6322279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6398" b="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5"/>
          <p:cNvSpPr txBox="1">
            <a:spLocks noGrp="1"/>
          </p:cNvSpPr>
          <p:nvPr>
            <p:ph type="body" idx="1"/>
          </p:nvPr>
        </p:nvSpPr>
        <p:spPr>
          <a:xfrm>
            <a:off x="1371243" y="1219200"/>
            <a:ext cx="13712428" cy="106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14171" lvl="0" indent="-698325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1900"/>
              <a:buChar char="◦"/>
              <a:defRPr sz="3799">
                <a:latin typeface="Arial"/>
                <a:ea typeface="Arial"/>
                <a:cs typeface="Arial"/>
                <a:sym typeface="Arial"/>
              </a:defRPr>
            </a:lvl1pPr>
            <a:lvl2pPr marL="1828343" lvl="1" indent="-660235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◦"/>
              <a:defRPr sz="3199">
                <a:latin typeface="Arial"/>
                <a:ea typeface="Arial"/>
                <a:cs typeface="Arial"/>
                <a:sym typeface="Arial"/>
              </a:defRPr>
            </a:lvl2pPr>
            <a:lvl3pPr marL="2742514" lvl="2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>
                <a:latin typeface="Arial"/>
                <a:ea typeface="Arial"/>
                <a:cs typeface="Arial"/>
                <a:sym typeface="Arial"/>
              </a:defRPr>
            </a:lvl3pPr>
            <a:lvl4pPr marL="3656686" lvl="3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>
                <a:latin typeface="Arial"/>
                <a:ea typeface="Arial"/>
                <a:cs typeface="Arial"/>
                <a:sym typeface="Arial"/>
              </a:defRPr>
            </a:lvl4pPr>
            <a:lvl5pPr marL="4570857" lvl="4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>
                <a:latin typeface="Arial"/>
                <a:ea typeface="Arial"/>
                <a:cs typeface="Arial"/>
                <a:sym typeface="Arial"/>
              </a:defRPr>
            </a:lvl5pPr>
            <a:lvl6pPr marL="5485028" lvl="5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6pPr>
            <a:lvl7pPr marL="6399200" lvl="6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7pPr>
            <a:lvl8pPr marL="7313371" lvl="7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8pPr>
            <a:lvl9pPr marL="8227543" lvl="8" indent="-63484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2799"/>
            </a:lvl9pPr>
          </a:lstStyle>
          <a:p>
            <a:endParaRPr/>
          </a:p>
        </p:txBody>
      </p:sp>
      <p:sp>
        <p:nvSpPr>
          <p:cNvPr id="111" name="Google Shape;111;p55"/>
          <p:cNvSpPr txBox="1">
            <a:spLocks noGrp="1"/>
          </p:cNvSpPr>
          <p:nvPr>
            <p:ph type="body" idx="2"/>
          </p:nvPr>
        </p:nvSpPr>
        <p:spPr>
          <a:xfrm>
            <a:off x="16911996" y="4673600"/>
            <a:ext cx="6322279" cy="7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14171" lvl="0" indent="-457086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3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828343" lvl="1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2399"/>
            </a:lvl2pPr>
            <a:lvl3pPr marL="2742514" lvl="2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2000"/>
            </a:lvl3pPr>
            <a:lvl4pPr marL="3656686" lvl="3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4pPr>
            <a:lvl5pPr marL="4570857" lvl="4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5pPr>
            <a:lvl6pPr marL="5485028" lvl="5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6pPr>
            <a:lvl7pPr marL="6399200" lvl="6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7pPr>
            <a:lvl8pPr marL="7313371" lvl="7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8pPr>
            <a:lvl9pPr marL="8227543" lvl="8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55"/>
          <p:cNvSpPr txBox="1">
            <a:spLocks noGrp="1"/>
          </p:cNvSpPr>
          <p:nvPr>
            <p:ph type="dt" idx="10"/>
          </p:nvPr>
        </p:nvSpPr>
        <p:spPr>
          <a:xfrm>
            <a:off x="11173090" y="12070080"/>
            <a:ext cx="3910581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6262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55"/>
          <p:cNvSpPr txBox="1">
            <a:spLocks noGrp="1"/>
          </p:cNvSpPr>
          <p:nvPr>
            <p:ph type="ftr" idx="11"/>
          </p:nvPr>
        </p:nvSpPr>
        <p:spPr>
          <a:xfrm>
            <a:off x="1371245" y="12070080"/>
            <a:ext cx="9167012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4" name="Google Shape;114;p55"/>
          <p:cNvSpPr txBox="1">
            <a:spLocks noGrp="1"/>
          </p:cNvSpPr>
          <p:nvPr>
            <p:ph type="sldNum" idx="12"/>
          </p:nvPr>
        </p:nvSpPr>
        <p:spPr>
          <a:xfrm>
            <a:off x="20788042" y="12070080"/>
            <a:ext cx="244623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6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50758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含標題的圖片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6"/>
          <p:cNvSpPr/>
          <p:nvPr/>
        </p:nvSpPr>
        <p:spPr>
          <a:xfrm>
            <a:off x="16235511" y="475488"/>
            <a:ext cx="7651199" cy="12765024"/>
          </a:xfrm>
          <a:prstGeom prst="rect">
            <a:avLst/>
          </a:prstGeom>
          <a:solidFill>
            <a:srgbClr val="D8D8D8">
              <a:alpha val="60000"/>
            </a:srgbClr>
          </a:solidFill>
          <a:ln>
            <a:noFill/>
          </a:ln>
        </p:spPr>
        <p:txBody>
          <a:bodyPr spcFirstLastPara="1" wrap="square" lIns="182802" tIns="182802" rIns="182802" bIns="18280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98" dirty="0"/>
          </a:p>
        </p:txBody>
      </p:sp>
      <p:sp>
        <p:nvSpPr>
          <p:cNvPr id="117" name="Google Shape;117;p56"/>
          <p:cNvSpPr>
            <a:spLocks noGrp="1"/>
          </p:cNvSpPr>
          <p:nvPr>
            <p:ph type="pic" idx="2"/>
          </p:nvPr>
        </p:nvSpPr>
        <p:spPr>
          <a:xfrm>
            <a:off x="457080" y="475488"/>
            <a:ext cx="15388394" cy="12765024"/>
          </a:xfrm>
          <a:prstGeom prst="rect">
            <a:avLst/>
          </a:prstGeom>
          <a:solidFill>
            <a:srgbClr val="F4B469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sz="63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sz="55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sz="4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None/>
              <a:defRPr sz="39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None/>
              <a:defRPr sz="39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None/>
              <a:defRPr sz="39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None/>
              <a:defRPr sz="39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None/>
              <a:defRPr sz="39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None/>
              <a:defRPr sz="39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118" name="Google Shape;118;p56"/>
          <p:cNvSpPr txBox="1">
            <a:spLocks noGrp="1"/>
          </p:cNvSpPr>
          <p:nvPr>
            <p:ph type="dt" idx="10"/>
          </p:nvPr>
        </p:nvSpPr>
        <p:spPr>
          <a:xfrm>
            <a:off x="11321726" y="12070080"/>
            <a:ext cx="4142847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" name="Google Shape;119;p56"/>
          <p:cNvSpPr txBox="1">
            <a:spLocks noGrp="1"/>
          </p:cNvSpPr>
          <p:nvPr>
            <p:ph type="ftr" idx="11"/>
          </p:nvPr>
        </p:nvSpPr>
        <p:spPr>
          <a:xfrm>
            <a:off x="1224977" y="12070080"/>
            <a:ext cx="9173614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0" name="Google Shape;120;p56"/>
          <p:cNvSpPr txBox="1">
            <a:spLocks noGrp="1"/>
          </p:cNvSpPr>
          <p:nvPr>
            <p:ph type="sldNum" idx="12"/>
          </p:nvPr>
        </p:nvSpPr>
        <p:spPr>
          <a:xfrm>
            <a:off x="20788041" y="12070080"/>
            <a:ext cx="2449954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  <p:sp>
        <p:nvSpPr>
          <p:cNvPr id="121" name="Google Shape;121;p56"/>
          <p:cNvSpPr/>
          <p:nvPr/>
        </p:nvSpPr>
        <p:spPr>
          <a:xfrm>
            <a:off x="16505021" y="749808"/>
            <a:ext cx="7112179" cy="12216384"/>
          </a:xfrm>
          <a:prstGeom prst="rect">
            <a:avLst/>
          </a:prstGeom>
          <a:noFill/>
          <a:ln w="9525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02" tIns="182802" rIns="182802" bIns="18280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98" dirty="0"/>
          </a:p>
        </p:txBody>
      </p:sp>
      <p:sp>
        <p:nvSpPr>
          <p:cNvPr id="122" name="Google Shape;122;p56"/>
          <p:cNvSpPr txBox="1">
            <a:spLocks noGrp="1"/>
          </p:cNvSpPr>
          <p:nvPr>
            <p:ph type="title"/>
          </p:nvPr>
        </p:nvSpPr>
        <p:spPr>
          <a:xfrm>
            <a:off x="16950085" y="1207008"/>
            <a:ext cx="628791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6398" b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6"/>
          <p:cNvSpPr txBox="1">
            <a:spLocks noGrp="1"/>
          </p:cNvSpPr>
          <p:nvPr>
            <p:ph type="body" idx="1"/>
          </p:nvPr>
        </p:nvSpPr>
        <p:spPr>
          <a:xfrm>
            <a:off x="16950085" y="4773168"/>
            <a:ext cx="6287910" cy="7022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14171" lvl="0" indent="-457086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3599">
                <a:solidFill>
                  <a:schemeClr val="dk1"/>
                </a:solidFill>
              </a:defRPr>
            </a:lvl1pPr>
            <a:lvl2pPr marL="1828343" lvl="1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2399"/>
            </a:lvl2pPr>
            <a:lvl3pPr marL="2742514" lvl="2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2000"/>
            </a:lvl3pPr>
            <a:lvl4pPr marL="3656686" lvl="3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4pPr>
            <a:lvl5pPr marL="4570857" lvl="4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5pPr>
            <a:lvl6pPr marL="5485028" lvl="5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6pPr>
            <a:lvl7pPr marL="6399200" lvl="6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7pPr>
            <a:lvl8pPr marL="7313371" lvl="7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8pPr>
            <a:lvl9pPr marL="8227543" lvl="8" indent="-457086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320162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直排標題及文字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7"/>
          <p:cNvSpPr txBox="1">
            <a:spLocks noGrp="1"/>
          </p:cNvSpPr>
          <p:nvPr>
            <p:ph type="title"/>
          </p:nvPr>
        </p:nvSpPr>
        <p:spPr>
          <a:xfrm rot="5400000">
            <a:off x="15082302" y="4420215"/>
            <a:ext cx="10515600" cy="472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7"/>
          <p:cNvSpPr txBox="1">
            <a:spLocks noGrp="1"/>
          </p:cNvSpPr>
          <p:nvPr>
            <p:ph type="body" idx="1"/>
          </p:nvPr>
        </p:nvSpPr>
        <p:spPr>
          <a:xfrm rot="5400000">
            <a:off x="4493260" y="-1293297"/>
            <a:ext cx="10515600" cy="16150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914171" lvl="0" indent="-685629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1800"/>
              <a:buChar char="◦"/>
              <a:defRPr/>
            </a:lvl1pPr>
            <a:lvl2pPr marL="1828343" lvl="1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2pPr>
            <a:lvl3pPr marL="2742514" lvl="2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3pPr>
            <a:lvl4pPr marL="3656686" lvl="3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4pPr>
            <a:lvl5pPr marL="4570857" lvl="4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5pPr>
            <a:lvl6pPr marL="5485028" lvl="5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6pPr>
            <a:lvl7pPr marL="6399200" lvl="6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7pPr>
            <a:lvl8pPr marL="7313371" lvl="7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8pPr>
            <a:lvl9pPr marL="8227543" lvl="8" indent="-68562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7" name="Google Shape;127;p57"/>
          <p:cNvSpPr txBox="1">
            <a:spLocks noGrp="1"/>
          </p:cNvSpPr>
          <p:nvPr>
            <p:ph type="dt" idx="10"/>
          </p:nvPr>
        </p:nvSpPr>
        <p:spPr>
          <a:xfrm>
            <a:off x="14509810" y="12070080"/>
            <a:ext cx="578458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57"/>
          <p:cNvSpPr txBox="1">
            <a:spLocks noGrp="1"/>
          </p:cNvSpPr>
          <p:nvPr>
            <p:ph type="ftr" idx="11"/>
          </p:nvPr>
        </p:nvSpPr>
        <p:spPr>
          <a:xfrm>
            <a:off x="2133044" y="12070080"/>
            <a:ext cx="11630171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9" name="Google Shape;129;p57"/>
          <p:cNvSpPr txBox="1">
            <a:spLocks noGrp="1"/>
          </p:cNvSpPr>
          <p:nvPr>
            <p:ph type="sldNum" idx="12"/>
          </p:nvPr>
        </p:nvSpPr>
        <p:spPr>
          <a:xfrm>
            <a:off x="20568642" y="12070080"/>
            <a:ext cx="167596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744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2375632-EEFF-40C4-8656-E4B6B96C0EE6}"/>
              </a:ext>
            </a:extLst>
          </p:cNvPr>
          <p:cNvSpPr/>
          <p:nvPr userDrawn="1"/>
        </p:nvSpPr>
        <p:spPr>
          <a:xfrm rot="16200000">
            <a:off x="22199601" y="666750"/>
            <a:ext cx="520700" cy="52387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3077D06-00D2-6144-9776-38DD6C859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3651250"/>
            <a:ext cx="21024850" cy="870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TextBox 9">
            <a:extLst>
              <a:ext uri="{FF2B5EF4-FFF2-40B4-BE49-F238E27FC236}">
                <a16:creationId xmlns:a16="http://schemas.microsoft.com/office/drawing/2014/main" id="{2A3EB968-13EC-47F1-9BC1-E2A6CA4DAB2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129750" y="668338"/>
            <a:ext cx="785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2843" tIns="91422" rIns="182843" bIns="9142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fld id="{DE6681B4-A48C-1445-8DF1-B1F298A75EA8}" type="slidenum">
              <a:rPr lang="id-ID" altLang="zh-CN" sz="180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</a:rPr>
              <a:pPr algn="ctr" eaLnBrk="1" hangingPunct="1"/>
              <a:t>‹#›</a:t>
            </a:fld>
            <a:r>
              <a:rPr lang="id-ID" altLang="zh-CN" sz="1800">
                <a:solidFill>
                  <a:schemeClr val="bg1"/>
                </a:solidFill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1029" name="Title Placeholder 3">
            <a:extLst>
              <a:ext uri="{FF2B5EF4-FFF2-40B4-BE49-F238E27FC236}">
                <a16:creationId xmlns:a16="http://schemas.microsoft.com/office/drawing/2014/main" id="{831C0AFB-E79B-2C49-A875-56435572D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730250"/>
            <a:ext cx="2102485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5E66AF-E1E8-544B-9F69-170B28E30B84}"/>
              </a:ext>
            </a:extLst>
          </p:cNvPr>
          <p:cNvPicPr>
            <a:picLocks noChangeAspect="1"/>
          </p:cNvPicPr>
          <p:nvPr userDrawn="1"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25" y="11376025"/>
            <a:ext cx="1936750" cy="1955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  <p:sldLayoutId id="2147483681" r:id="rId30"/>
    <p:sldLayoutId id="2147483682" r:id="rId31"/>
    <p:sldLayoutId id="2147483683" r:id="rId32"/>
    <p:sldLayoutId id="2147483684" r:id="rId33"/>
    <p:sldLayoutId id="2147483685" r:id="rId34"/>
    <p:sldLayoutId id="2147483686" r:id="rId35"/>
    <p:sldLayoutId id="2147483687" r:id="rId36"/>
    <p:sldLayoutId id="2147483688" r:id="rId37"/>
    <p:sldLayoutId id="2147483689" r:id="rId38"/>
    <p:sldLayoutId id="2147483690" r:id="rId39"/>
    <p:sldLayoutId id="2147483691" r:id="rId40"/>
    <p:sldLayoutId id="2147483692" r:id="rId41"/>
    <p:sldLayoutId id="2147483693" r:id="rId42"/>
    <p:sldLayoutId id="2147483694" r:id="rId43"/>
    <p:sldLayoutId id="2147483695" r:id="rId44"/>
    <p:sldLayoutId id="2147483696" r:id="rId45"/>
    <p:sldLayoutId id="2147483697" r:id="rId46"/>
    <p:sldLayoutId id="2147483698" r:id="rId47"/>
    <p:sldLayoutId id="2147483699" r:id="rId48"/>
    <p:sldLayoutId id="2147483700" r:id="rId49"/>
    <p:sldLayoutId id="2147483702" r:id="rId50"/>
    <p:sldLayoutId id="2147483703" r:id="rId51"/>
    <p:sldLayoutId id="2147483712" r:id="rId52"/>
    <p:sldLayoutId id="2147483713" r:id="rId53"/>
    <p:sldLayoutId id="2147483714" r:id="rId54"/>
    <p:sldLayoutId id="2147483727" r:id="rId55"/>
  </p:sldLayoutIdLst>
  <p:transition/>
  <p:hf hdr="0" ftr="0" dt="0"/>
  <p:txStyles>
    <p:titleStyle>
      <a:lvl1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6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4572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9144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13716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18288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algn="l" defTabSz="1827213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panose="020B0604020202020204" pitchFamily="34" charset="0"/>
        <a:defRPr lang="en-US" sz="48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9128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4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18272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36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2741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32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36560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lang="en-US" sz="32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rgbClr val="C8D6ED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1911A18-3A73-4222-A886-EE6D8739D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5880118-9847-4844-BD8B-30DFFF338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B5994F7-E69F-47BA-A182-24CD224E14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E3D6-0216-4DE7-99E4-D02101573BFB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DD41B12-A6C3-4767-80B4-9AE5EA52D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2915D05-8805-429A-A44C-DC921CD988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34B26-268A-4E4A-B90E-474DDD7FC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2742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000">
              <a:srgbClr val="C8D6ED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4"/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2802" tIns="91376" rIns="182802" bIns="91376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599" b="0" i="0" u="none" strike="noStrike" cap="none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" name="Google Shape;34;p44"/>
          <p:cNvSpPr/>
          <p:nvPr/>
        </p:nvSpPr>
        <p:spPr>
          <a:xfrm>
            <a:off x="469270" y="475488"/>
            <a:ext cx="23439110" cy="12765024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txBody>
          <a:bodyPr spcFirstLastPara="1" wrap="square" lIns="182802" tIns="182802" rIns="182802" bIns="18280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98" dirty="0"/>
          </a:p>
        </p:txBody>
      </p:sp>
      <p:sp>
        <p:nvSpPr>
          <p:cNvPr id="35" name="Google Shape;35;p44"/>
          <p:cNvSpPr/>
          <p:nvPr/>
        </p:nvSpPr>
        <p:spPr>
          <a:xfrm>
            <a:off x="743519" y="749808"/>
            <a:ext cx="22890613" cy="12216384"/>
          </a:xfrm>
          <a:prstGeom prst="rect">
            <a:avLst/>
          </a:prstGeom>
          <a:noFill/>
          <a:ln w="9525" cap="sq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02" tIns="182802" rIns="182802" bIns="18280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198" dirty="0"/>
          </a:p>
        </p:txBody>
      </p:sp>
      <p:sp>
        <p:nvSpPr>
          <p:cNvPr id="36" name="Google Shape;36;p44"/>
          <p:cNvSpPr txBox="1">
            <a:spLocks noGrp="1"/>
          </p:cNvSpPr>
          <p:nvPr>
            <p:ph type="title"/>
          </p:nvPr>
        </p:nvSpPr>
        <p:spPr>
          <a:xfrm>
            <a:off x="2133045" y="1285188"/>
            <a:ext cx="20111561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body" idx="1"/>
          </p:nvPr>
        </p:nvSpPr>
        <p:spPr>
          <a:xfrm>
            <a:off x="2133045" y="4206240"/>
            <a:ext cx="20111561" cy="7699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3850" algn="l" rtl="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Garamond"/>
              <a:buChar char="◦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11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Garamond"/>
              <a:buChar char="◦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Garamond"/>
              <a:buChar char="◦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Garamond"/>
              <a:buChar char="◦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Garamond"/>
              <a:buChar char="◦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dt" idx="10"/>
          </p:nvPr>
        </p:nvSpPr>
        <p:spPr>
          <a:xfrm>
            <a:off x="14509810" y="12070080"/>
            <a:ext cx="578458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39" name="Google Shape;39;p44"/>
          <p:cNvSpPr txBox="1">
            <a:spLocks noGrp="1"/>
          </p:cNvSpPr>
          <p:nvPr>
            <p:ph type="ftr" idx="11"/>
          </p:nvPr>
        </p:nvSpPr>
        <p:spPr>
          <a:xfrm>
            <a:off x="2133044" y="12070080"/>
            <a:ext cx="11630171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99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40" name="Google Shape;40;p44"/>
          <p:cNvSpPr txBox="1">
            <a:spLocks noGrp="1"/>
          </p:cNvSpPr>
          <p:nvPr>
            <p:ph type="sldNum" idx="12"/>
          </p:nvPr>
        </p:nvSpPr>
        <p:spPr>
          <a:xfrm>
            <a:off x="20568642" y="12070080"/>
            <a:ext cx="1675963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41146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79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emf"/><Relationship Id="rId7" Type="http://schemas.microsoft.com/office/2007/relationships/hdphoto" Target="../media/hdphoto5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3.png"/><Relationship Id="rId11" Type="http://schemas.microsoft.com/office/2007/relationships/hdphoto" Target="../media/hdphoto7.wdp"/><Relationship Id="rId5" Type="http://schemas.openxmlformats.org/officeDocument/2006/relationships/image" Target="../media/image32.jpeg"/><Relationship Id="rId10" Type="http://schemas.openxmlformats.org/officeDocument/2006/relationships/image" Target="../media/image35.png"/><Relationship Id="rId4" Type="http://schemas.openxmlformats.org/officeDocument/2006/relationships/image" Target="../media/image31.jpeg"/><Relationship Id="rId9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4.xml"/><Relationship Id="rId4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4.xml"/><Relationship Id="rId5" Type="http://schemas.microsoft.com/office/2007/relationships/hdphoto" Target="../media/hdphoto10.wdp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4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4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430.png"/><Relationship Id="rId4" Type="http://schemas.openxmlformats.org/officeDocument/2006/relationships/customXml" Target="../ink/ink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4.png"/><Relationship Id="rId5" Type="http://schemas.microsoft.com/office/2007/relationships/hdphoto" Target="../media/hdphoto15.wdp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5.xml"/><Relationship Id="rId4" Type="http://schemas.microsoft.com/office/2007/relationships/hdphoto" Target="../media/hdphoto17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5.xml"/><Relationship Id="rId4" Type="http://schemas.microsoft.com/office/2007/relationships/hdphoto" Target="../media/hdphoto18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jpg"/><Relationship Id="rId7" Type="http://schemas.microsoft.com/office/2007/relationships/hdphoto" Target="../media/hdphoto20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1.png"/><Relationship Id="rId5" Type="http://schemas.microsoft.com/office/2007/relationships/hdphoto" Target="../media/hdphoto19.wdp"/><Relationship Id="rId4" Type="http://schemas.openxmlformats.org/officeDocument/2006/relationships/image" Target="../media/image60.png"/><Relationship Id="rId9" Type="http://schemas.microsoft.com/office/2007/relationships/hdphoto" Target="../media/hdphoto21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8.xml"/><Relationship Id="rId5" Type="http://schemas.microsoft.com/office/2007/relationships/hdphoto" Target="../media/hdphoto23.wdp"/><Relationship Id="rId4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9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7.xml"/><Relationship Id="rId6" Type="http://schemas.microsoft.com/office/2007/relationships/hdphoto" Target="../media/hdphoto26.wdp"/><Relationship Id="rId5" Type="http://schemas.openxmlformats.org/officeDocument/2006/relationships/image" Target="../media/image72.png"/><Relationship Id="rId4" Type="http://schemas.microsoft.com/office/2007/relationships/hdphoto" Target="../media/hdphoto25.wdp"/><Relationship Id="rId9" Type="http://schemas.microsoft.com/office/2007/relationships/hdphoto" Target="../media/hdphoto27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7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microsoft.com/office/2007/relationships/hdphoto" Target="../media/hdphoto30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microsoft.com/office/2007/relationships/hdphoto" Target="../media/hdphoto29.wdp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85.jpeg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1.xml"/><Relationship Id="rId6" Type="http://schemas.openxmlformats.org/officeDocument/2006/relationships/image" Target="../media/image84.png"/><Relationship Id="rId5" Type="http://schemas.openxmlformats.org/officeDocument/2006/relationships/image" Target="../media/image83.jpeg"/><Relationship Id="rId10" Type="http://schemas.microsoft.com/office/2007/relationships/hdphoto" Target="../media/hdphoto31.wdp"/><Relationship Id="rId4" Type="http://schemas.openxmlformats.org/officeDocument/2006/relationships/image" Target="../media/image82.jpeg"/><Relationship Id="rId9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89.jp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13" Type="http://schemas.openxmlformats.org/officeDocument/2006/relationships/customXml" Target="../ink/ink4.xml"/><Relationship Id="rId18" Type="http://schemas.openxmlformats.org/officeDocument/2006/relationships/image" Target="../media/image540.png"/><Relationship Id="rId3" Type="http://schemas.openxmlformats.org/officeDocument/2006/relationships/image" Target="../media/image90.png"/><Relationship Id="rId21" Type="http://schemas.openxmlformats.org/officeDocument/2006/relationships/customXml" Target="../ink/ink8.xml"/><Relationship Id="rId7" Type="http://schemas.openxmlformats.org/officeDocument/2006/relationships/image" Target="../media/image92.png"/><Relationship Id="rId12" Type="http://schemas.openxmlformats.org/officeDocument/2006/relationships/image" Target="../media/image510.png"/><Relationship Id="rId17" Type="http://schemas.openxmlformats.org/officeDocument/2006/relationships/customXml" Target="../ink/ink6.xml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530.png"/><Relationship Id="rId20" Type="http://schemas.openxmlformats.org/officeDocument/2006/relationships/image" Target="../media/image550.png"/><Relationship Id="rId1" Type="http://schemas.openxmlformats.org/officeDocument/2006/relationships/slideLayout" Target="../slideLayouts/slideLayout57.xml"/><Relationship Id="rId6" Type="http://schemas.microsoft.com/office/2007/relationships/hdphoto" Target="../media/hdphoto33.wdp"/><Relationship Id="rId11" Type="http://schemas.openxmlformats.org/officeDocument/2006/relationships/customXml" Target="../ink/ink3.xml"/><Relationship Id="rId24" Type="http://schemas.openxmlformats.org/officeDocument/2006/relationships/image" Target="../media/image570.png"/><Relationship Id="rId5" Type="http://schemas.openxmlformats.org/officeDocument/2006/relationships/image" Target="../media/image91.png"/><Relationship Id="rId15" Type="http://schemas.openxmlformats.org/officeDocument/2006/relationships/customXml" Target="../ink/ink5.xml"/><Relationship Id="rId23" Type="http://schemas.openxmlformats.org/officeDocument/2006/relationships/customXml" Target="../ink/ink9.xml"/><Relationship Id="rId10" Type="http://schemas.openxmlformats.org/officeDocument/2006/relationships/image" Target="../media/image500.png"/><Relationship Id="rId19" Type="http://schemas.openxmlformats.org/officeDocument/2006/relationships/customXml" Target="../ink/ink7.xml"/><Relationship Id="rId4" Type="http://schemas.microsoft.com/office/2007/relationships/hdphoto" Target="../media/hdphoto32.wdp"/><Relationship Id="rId9" Type="http://schemas.openxmlformats.org/officeDocument/2006/relationships/customXml" Target="../ink/ink2.xml"/><Relationship Id="rId14" Type="http://schemas.openxmlformats.org/officeDocument/2006/relationships/image" Target="../media/image520.png"/><Relationship Id="rId22" Type="http://schemas.openxmlformats.org/officeDocument/2006/relationships/image" Target="../media/image5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7.xml"/><Relationship Id="rId4" Type="http://schemas.microsoft.com/office/2007/relationships/hdphoto" Target="../media/hdphoto35.wdp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5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5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99.jpg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37.wdp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7.xml"/><Relationship Id="rId6" Type="http://schemas.microsoft.com/office/2007/relationships/hdphoto" Target="../media/hdphoto36.wdp"/><Relationship Id="rId5" Type="http://schemas.openxmlformats.org/officeDocument/2006/relationships/image" Target="../media/image100.png"/><Relationship Id="rId4" Type="http://schemas.openxmlformats.org/officeDocument/2006/relationships/image" Target="../media/image98.png"/><Relationship Id="rId9" Type="http://schemas.openxmlformats.org/officeDocument/2006/relationships/image" Target="../media/image102.jp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39.wdp"/><Relationship Id="rId13" Type="http://schemas.openxmlformats.org/officeDocument/2006/relationships/image" Target="../media/image109.png"/><Relationship Id="rId3" Type="http://schemas.openxmlformats.org/officeDocument/2006/relationships/image" Target="../media/image103.png"/><Relationship Id="rId7" Type="http://schemas.openxmlformats.org/officeDocument/2006/relationships/image" Target="../media/image106.png"/><Relationship Id="rId12" Type="http://schemas.microsoft.com/office/2007/relationships/hdphoto" Target="../media/hdphoto41.wd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05.png"/><Relationship Id="rId11" Type="http://schemas.openxmlformats.org/officeDocument/2006/relationships/image" Target="../media/image108.png"/><Relationship Id="rId5" Type="http://schemas.microsoft.com/office/2007/relationships/hdphoto" Target="../media/hdphoto38.wdp"/><Relationship Id="rId10" Type="http://schemas.microsoft.com/office/2007/relationships/hdphoto" Target="../media/hdphoto40.wdp"/><Relationship Id="rId4" Type="http://schemas.openxmlformats.org/officeDocument/2006/relationships/image" Target="../media/image104.png"/><Relationship Id="rId9" Type="http://schemas.openxmlformats.org/officeDocument/2006/relationships/image" Target="../media/image107.png"/><Relationship Id="rId14" Type="http://schemas.microsoft.com/office/2007/relationships/hdphoto" Target="../media/hdphoto42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3.png"/><Relationship Id="rId7" Type="http://schemas.microsoft.com/office/2007/relationships/hdphoto" Target="../media/hdphoto44.wd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11.png"/><Relationship Id="rId5" Type="http://schemas.microsoft.com/office/2007/relationships/hdphoto" Target="../media/hdphoto43.wdp"/><Relationship Id="rId10" Type="http://schemas.openxmlformats.org/officeDocument/2006/relationships/image" Target="../media/image113.emf"/><Relationship Id="rId4" Type="http://schemas.openxmlformats.org/officeDocument/2006/relationships/image" Target="../media/image110.png"/><Relationship Id="rId9" Type="http://schemas.microsoft.com/office/2007/relationships/hdphoto" Target="../media/hdphoto45.wdp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4.emf"/><Relationship Id="rId7" Type="http://schemas.microsoft.com/office/2007/relationships/hdphoto" Target="../media/hdphoto46.wd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17.png"/><Relationship Id="rId5" Type="http://schemas.openxmlformats.org/officeDocument/2006/relationships/image" Target="../media/image116.jpg"/><Relationship Id="rId4" Type="http://schemas.openxmlformats.org/officeDocument/2006/relationships/image" Target="../media/image115.png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hdphoto" Target="../media/hdphoto47.wdp"/><Relationship Id="rId3" Type="http://schemas.openxmlformats.org/officeDocument/2006/relationships/image" Target="../media/image119.emf"/><Relationship Id="rId7" Type="http://schemas.openxmlformats.org/officeDocument/2006/relationships/image" Target="../media/image123.png"/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22.png"/><Relationship Id="rId5" Type="http://schemas.openxmlformats.org/officeDocument/2006/relationships/image" Target="../media/image121.emf"/><Relationship Id="rId10" Type="http://schemas.microsoft.com/office/2007/relationships/hdphoto" Target="../media/hdphoto48.wdp"/><Relationship Id="rId4" Type="http://schemas.openxmlformats.org/officeDocument/2006/relationships/image" Target="../media/image120.emf"/><Relationship Id="rId9" Type="http://schemas.openxmlformats.org/officeDocument/2006/relationships/image" Target="../media/image124.pn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51.wdp"/><Relationship Id="rId13" Type="http://schemas.openxmlformats.org/officeDocument/2006/relationships/image" Target="../media/image131.png"/><Relationship Id="rId3" Type="http://schemas.microsoft.com/office/2007/relationships/hdphoto" Target="../media/hdphoto49.wdp"/><Relationship Id="rId7" Type="http://schemas.openxmlformats.org/officeDocument/2006/relationships/image" Target="../media/image128.png"/><Relationship Id="rId12" Type="http://schemas.microsoft.com/office/2007/relationships/hdphoto" Target="../media/hdphoto53.wdp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43.xml"/><Relationship Id="rId6" Type="http://schemas.microsoft.com/office/2007/relationships/hdphoto" Target="../media/hdphoto50.wdp"/><Relationship Id="rId11" Type="http://schemas.openxmlformats.org/officeDocument/2006/relationships/image" Target="../media/image130.png"/><Relationship Id="rId5" Type="http://schemas.openxmlformats.org/officeDocument/2006/relationships/image" Target="../media/image127.png"/><Relationship Id="rId10" Type="http://schemas.microsoft.com/office/2007/relationships/hdphoto" Target="../media/hdphoto52.wdp"/><Relationship Id="rId4" Type="http://schemas.openxmlformats.org/officeDocument/2006/relationships/image" Target="../media/image126.emf"/><Relationship Id="rId9" Type="http://schemas.openxmlformats.org/officeDocument/2006/relationships/image" Target="../media/image12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g"/><Relationship Id="rId3" Type="http://schemas.openxmlformats.org/officeDocument/2006/relationships/image" Target="../media/image132.tiff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4.png"/><Relationship Id="rId5" Type="http://schemas.openxmlformats.org/officeDocument/2006/relationships/image" Target="../media/image9.png"/><Relationship Id="rId4" Type="http://schemas.openxmlformats.org/officeDocument/2006/relationships/image" Target="../media/image133.tiff"/><Relationship Id="rId9" Type="http://schemas.openxmlformats.org/officeDocument/2006/relationships/image" Target="../media/image137.jpg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54.wdp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3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31.xml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56.wdp"/><Relationship Id="rId3" Type="http://schemas.openxmlformats.org/officeDocument/2006/relationships/image" Target="../media/image141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3.jpg"/><Relationship Id="rId5" Type="http://schemas.microsoft.com/office/2007/relationships/hdphoto" Target="../media/hdphoto55.wdp"/><Relationship Id="rId4" Type="http://schemas.openxmlformats.org/officeDocument/2006/relationships/image" Target="../media/image14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18" Type="http://schemas.openxmlformats.org/officeDocument/2006/relationships/image" Target="../media/image161.png"/><Relationship Id="rId26" Type="http://schemas.openxmlformats.org/officeDocument/2006/relationships/image" Target="../media/image169.png"/><Relationship Id="rId3" Type="http://schemas.openxmlformats.org/officeDocument/2006/relationships/image" Target="../media/image146.png"/><Relationship Id="rId21" Type="http://schemas.openxmlformats.org/officeDocument/2006/relationships/image" Target="../media/image164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17" Type="http://schemas.openxmlformats.org/officeDocument/2006/relationships/image" Target="../media/image160.png"/><Relationship Id="rId25" Type="http://schemas.openxmlformats.org/officeDocument/2006/relationships/image" Target="../media/image168.png"/><Relationship Id="rId2" Type="http://schemas.openxmlformats.org/officeDocument/2006/relationships/image" Target="../media/image145.png"/><Relationship Id="rId16" Type="http://schemas.openxmlformats.org/officeDocument/2006/relationships/image" Target="../media/image159.png"/><Relationship Id="rId20" Type="http://schemas.openxmlformats.org/officeDocument/2006/relationships/image" Target="../media/image1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24" Type="http://schemas.openxmlformats.org/officeDocument/2006/relationships/image" Target="../media/image167.png"/><Relationship Id="rId5" Type="http://schemas.openxmlformats.org/officeDocument/2006/relationships/image" Target="../media/image148.png"/><Relationship Id="rId15" Type="http://schemas.openxmlformats.org/officeDocument/2006/relationships/image" Target="../media/image158.png"/><Relationship Id="rId23" Type="http://schemas.openxmlformats.org/officeDocument/2006/relationships/image" Target="../media/image166.png"/><Relationship Id="rId28" Type="http://schemas.openxmlformats.org/officeDocument/2006/relationships/image" Target="../media/image171.png"/><Relationship Id="rId10" Type="http://schemas.openxmlformats.org/officeDocument/2006/relationships/image" Target="../media/image153.png"/><Relationship Id="rId19" Type="http://schemas.openxmlformats.org/officeDocument/2006/relationships/image" Target="../media/image162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Relationship Id="rId14" Type="http://schemas.openxmlformats.org/officeDocument/2006/relationships/image" Target="../media/image157.png"/><Relationship Id="rId22" Type="http://schemas.openxmlformats.org/officeDocument/2006/relationships/image" Target="../media/image165.png"/><Relationship Id="rId27" Type="http://schemas.openxmlformats.org/officeDocument/2006/relationships/image" Target="../media/image17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jfif"/><Relationship Id="rId18" Type="http://schemas.openxmlformats.org/officeDocument/2006/relationships/image" Target="../media/image188.png"/><Relationship Id="rId26" Type="http://schemas.openxmlformats.org/officeDocument/2006/relationships/image" Target="../media/image196.png"/><Relationship Id="rId3" Type="http://schemas.openxmlformats.org/officeDocument/2006/relationships/image" Target="../media/image173.png"/><Relationship Id="rId21" Type="http://schemas.openxmlformats.org/officeDocument/2006/relationships/image" Target="../media/image191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17" Type="http://schemas.openxmlformats.org/officeDocument/2006/relationships/image" Target="../media/image187.jpeg"/><Relationship Id="rId25" Type="http://schemas.openxmlformats.org/officeDocument/2006/relationships/image" Target="../media/image195.png"/><Relationship Id="rId2" Type="http://schemas.openxmlformats.org/officeDocument/2006/relationships/image" Target="../media/image172.png"/><Relationship Id="rId16" Type="http://schemas.openxmlformats.org/officeDocument/2006/relationships/image" Target="../media/image186.png"/><Relationship Id="rId20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6.jpeg"/><Relationship Id="rId11" Type="http://schemas.openxmlformats.org/officeDocument/2006/relationships/image" Target="../media/image181.png"/><Relationship Id="rId24" Type="http://schemas.openxmlformats.org/officeDocument/2006/relationships/image" Target="../media/image194.png"/><Relationship Id="rId5" Type="http://schemas.openxmlformats.org/officeDocument/2006/relationships/image" Target="../media/image175.png"/><Relationship Id="rId15" Type="http://schemas.openxmlformats.org/officeDocument/2006/relationships/image" Target="../media/image185.png"/><Relationship Id="rId23" Type="http://schemas.openxmlformats.org/officeDocument/2006/relationships/image" Target="../media/image193.png"/><Relationship Id="rId10" Type="http://schemas.openxmlformats.org/officeDocument/2006/relationships/image" Target="../media/image180.png"/><Relationship Id="rId19" Type="http://schemas.openxmlformats.org/officeDocument/2006/relationships/image" Target="../media/image189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Relationship Id="rId14" Type="http://schemas.openxmlformats.org/officeDocument/2006/relationships/image" Target="../media/image184.png"/><Relationship Id="rId22" Type="http://schemas.openxmlformats.org/officeDocument/2006/relationships/image" Target="../media/image192.png"/><Relationship Id="rId27" Type="http://schemas.openxmlformats.org/officeDocument/2006/relationships/image" Target="../media/image19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jpg"/><Relationship Id="rId13" Type="http://schemas.openxmlformats.org/officeDocument/2006/relationships/image" Target="../media/image209.png"/><Relationship Id="rId18" Type="http://schemas.openxmlformats.org/officeDocument/2006/relationships/image" Target="../media/image214.png"/><Relationship Id="rId26" Type="http://schemas.openxmlformats.org/officeDocument/2006/relationships/image" Target="../media/image222.png"/><Relationship Id="rId3" Type="http://schemas.openxmlformats.org/officeDocument/2006/relationships/image" Target="../media/image199.png"/><Relationship Id="rId21" Type="http://schemas.openxmlformats.org/officeDocument/2006/relationships/image" Target="../media/image217.png"/><Relationship Id="rId7" Type="http://schemas.openxmlformats.org/officeDocument/2006/relationships/image" Target="../media/image203.png"/><Relationship Id="rId12" Type="http://schemas.openxmlformats.org/officeDocument/2006/relationships/image" Target="../media/image208.png"/><Relationship Id="rId17" Type="http://schemas.openxmlformats.org/officeDocument/2006/relationships/image" Target="../media/image213.png"/><Relationship Id="rId25" Type="http://schemas.openxmlformats.org/officeDocument/2006/relationships/image" Target="../media/image221.png"/><Relationship Id="rId2" Type="http://schemas.openxmlformats.org/officeDocument/2006/relationships/image" Target="../media/image198.png"/><Relationship Id="rId16" Type="http://schemas.openxmlformats.org/officeDocument/2006/relationships/image" Target="../media/image212.png"/><Relationship Id="rId20" Type="http://schemas.openxmlformats.org/officeDocument/2006/relationships/image" Target="../media/image216.jpeg"/><Relationship Id="rId29" Type="http://schemas.openxmlformats.org/officeDocument/2006/relationships/image" Target="../media/image2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2.png"/><Relationship Id="rId11" Type="http://schemas.openxmlformats.org/officeDocument/2006/relationships/image" Target="../media/image207.png"/><Relationship Id="rId24" Type="http://schemas.openxmlformats.org/officeDocument/2006/relationships/image" Target="../media/image220.jpeg"/><Relationship Id="rId5" Type="http://schemas.openxmlformats.org/officeDocument/2006/relationships/image" Target="../media/image201.jpg"/><Relationship Id="rId15" Type="http://schemas.openxmlformats.org/officeDocument/2006/relationships/image" Target="../media/image211.png"/><Relationship Id="rId23" Type="http://schemas.openxmlformats.org/officeDocument/2006/relationships/image" Target="../media/image219.png"/><Relationship Id="rId28" Type="http://schemas.openxmlformats.org/officeDocument/2006/relationships/image" Target="../media/image224.png"/><Relationship Id="rId10" Type="http://schemas.openxmlformats.org/officeDocument/2006/relationships/image" Target="../media/image206.png"/><Relationship Id="rId19" Type="http://schemas.openxmlformats.org/officeDocument/2006/relationships/image" Target="../media/image215.png"/><Relationship Id="rId31" Type="http://schemas.openxmlformats.org/officeDocument/2006/relationships/image" Target="../media/image227.png"/><Relationship Id="rId4" Type="http://schemas.openxmlformats.org/officeDocument/2006/relationships/image" Target="../media/image200.png"/><Relationship Id="rId9" Type="http://schemas.openxmlformats.org/officeDocument/2006/relationships/image" Target="../media/image205.png"/><Relationship Id="rId14" Type="http://schemas.openxmlformats.org/officeDocument/2006/relationships/image" Target="../media/image210.jpeg"/><Relationship Id="rId22" Type="http://schemas.openxmlformats.org/officeDocument/2006/relationships/image" Target="../media/image218.jpeg"/><Relationship Id="rId27" Type="http://schemas.openxmlformats.org/officeDocument/2006/relationships/image" Target="../media/image223.png"/><Relationship Id="rId30" Type="http://schemas.openxmlformats.org/officeDocument/2006/relationships/image" Target="../media/image22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AC8BDB6D-B9D2-2241-A115-9677DA4391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0" r="21635"/>
          <a:stretch/>
        </p:blipFill>
        <p:spPr>
          <a:xfrm>
            <a:off x="0" y="0"/>
            <a:ext cx="24377630" cy="11624261"/>
          </a:xfrm>
          <a:prstGeom prst="rect">
            <a:avLst/>
          </a:prstGeom>
        </p:spPr>
      </p:pic>
      <p:sp>
        <p:nvSpPr>
          <p:cNvPr id="68" name="Title 1">
            <a:extLst>
              <a:ext uri="{FF2B5EF4-FFF2-40B4-BE49-F238E27FC236}">
                <a16:creationId xmlns:a16="http://schemas.microsoft.com/office/drawing/2014/main" id="{8BCB0856-C0C1-2443-9650-E4315851A40D}"/>
              </a:ext>
            </a:extLst>
          </p:cNvPr>
          <p:cNvSpPr txBox="1">
            <a:spLocks/>
          </p:cNvSpPr>
          <p:nvPr/>
        </p:nvSpPr>
        <p:spPr>
          <a:xfrm>
            <a:off x="17868168" y="8528050"/>
            <a:ext cx="6509462" cy="127347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6000" kern="120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Montserrat Hairline"/>
                <a:ea typeface="Montserrat Hairline"/>
                <a:cs typeface="Montserrat Hairline"/>
              </a:defRPr>
            </a:lvl2pPr>
            <a:lvl3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Montserrat Hairline"/>
                <a:ea typeface="Montserrat Hairline"/>
                <a:cs typeface="Montserrat Hairline"/>
              </a:defRPr>
            </a:lvl3pPr>
            <a:lvl4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Montserrat Hairline"/>
                <a:ea typeface="Montserrat Hairline"/>
                <a:cs typeface="Montserrat Hairline"/>
              </a:defRPr>
            </a:lvl4pPr>
            <a:lvl5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Montserrat Hairline"/>
                <a:ea typeface="Montserrat Hairline"/>
                <a:cs typeface="Montserrat Hairline"/>
              </a:defRPr>
            </a:lvl5pPr>
            <a:lvl6pPr marL="4572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Montserrat Hairline"/>
                <a:ea typeface="Montserrat Hairline"/>
                <a:cs typeface="Montserrat Hairline"/>
              </a:defRPr>
            </a:lvl6pPr>
            <a:lvl7pPr marL="9144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Montserrat Hairline"/>
                <a:ea typeface="Montserrat Hairline"/>
                <a:cs typeface="Montserrat Hairline"/>
              </a:defRPr>
            </a:lvl7pPr>
            <a:lvl8pPr marL="13716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Montserrat Hairline"/>
                <a:ea typeface="Montserrat Hairline"/>
                <a:cs typeface="Montserrat Hairline"/>
              </a:defRPr>
            </a:lvl8pPr>
            <a:lvl9pPr marL="18288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>
                <a:solidFill>
                  <a:schemeClr val="tx1"/>
                </a:solidFill>
                <a:latin typeface="Montserrat Hairline"/>
                <a:ea typeface="Montserrat Hairline"/>
                <a:cs typeface="Montserrat Hairline"/>
              </a:defRPr>
            </a:lvl9pPr>
          </a:lstStyle>
          <a:p>
            <a:r>
              <a:rPr lang="en-DE" sz="8000" dirty="0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公司介紹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4951B1-0165-CF4B-BD39-7A4AFC086CE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392" y="5064935"/>
            <a:ext cx="14228498" cy="4736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08A5677-7929-CD4E-8F75-233773CC3F88}"/>
              </a:ext>
            </a:extLst>
          </p:cNvPr>
          <p:cNvSpPr/>
          <p:nvPr/>
        </p:nvSpPr>
        <p:spPr>
          <a:xfrm>
            <a:off x="0" y="11624261"/>
            <a:ext cx="24377630" cy="2002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EE39AF5-8948-AA4B-86DC-62A21B26491F}"/>
              </a:ext>
            </a:extLst>
          </p:cNvPr>
          <p:cNvGrpSpPr/>
          <p:nvPr/>
        </p:nvGrpSpPr>
        <p:grpSpPr>
          <a:xfrm>
            <a:off x="8432286" y="12042230"/>
            <a:ext cx="7513078" cy="1464987"/>
            <a:chOff x="3929316" y="6128354"/>
            <a:chExt cx="2927506" cy="570839"/>
          </a:xfrm>
        </p:grpSpPr>
        <p:pic>
          <p:nvPicPr>
            <p:cNvPr id="20" name="圖片 6">
              <a:extLst>
                <a:ext uri="{FF2B5EF4-FFF2-40B4-BE49-F238E27FC236}">
                  <a16:creationId xmlns:a16="http://schemas.microsoft.com/office/drawing/2014/main" id="{7FA7DA6E-0321-004D-A2CE-ABECBCDA7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29316" y="6128354"/>
              <a:ext cx="572416" cy="570839"/>
            </a:xfrm>
            <a:prstGeom prst="rect">
              <a:avLst/>
            </a:prstGeom>
          </p:spPr>
        </p:pic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425FB11-FAF0-604B-BDCE-17A1B2EE3AF8}"/>
                </a:ext>
              </a:extLst>
            </p:cNvPr>
            <p:cNvSpPr txBox="1">
              <a:spLocks/>
            </p:cNvSpPr>
            <p:nvPr/>
          </p:nvSpPr>
          <p:spPr>
            <a:xfrm>
              <a:off x="4496445" y="6288138"/>
              <a:ext cx="2360377" cy="251271"/>
            </a:xfrm>
            <a:prstGeom prst="rect">
              <a:avLst/>
            </a:prstGeom>
          </p:spPr>
          <p:txBody>
            <a:bodyPr vert="horz" lIns="182832" tIns="91416" rIns="182832" bIns="91416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DE" sz="3600" dirty="0">
                  <a:solidFill>
                    <a:schemeClr val="accent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Calibri" panose="020F0502020204030204" pitchFamily="34" charset="0"/>
                </a:rPr>
                <a:t>聯合百科電子出版有限公司</a:t>
              </a:r>
            </a:p>
          </p:txBody>
        </p:sp>
      </p:grp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3074B7D6-C6B1-304C-91CA-1A95D2AB5B74}"/>
              </a:ext>
            </a:extLst>
          </p:cNvPr>
          <p:cNvSpPr txBox="1">
            <a:spLocks/>
          </p:cNvSpPr>
          <p:nvPr/>
        </p:nvSpPr>
        <p:spPr>
          <a:xfrm>
            <a:off x="19046108" y="12291801"/>
            <a:ext cx="4153582" cy="805351"/>
          </a:xfrm>
          <a:prstGeom prst="rect">
            <a:avLst/>
          </a:prstGeom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defRPr lang="en-US" sz="48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2813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40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7213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6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1613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013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lang="en-US" sz="3200" kern="1200" dirty="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Noto Sans Kaithi" panose="020B0502040504020204" pitchFamily="34" charset="0"/>
              </a:rPr>
              <a:t>202</a:t>
            </a:r>
            <a:r>
              <a:rPr lang="en-US" altLang="zh-TW" sz="40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Noto Sans Kaithi" panose="020B0502040504020204" pitchFamily="34" charset="0"/>
              </a:rPr>
              <a:t>6</a:t>
            </a:r>
            <a:r>
              <a:rPr lang="en-GB" sz="40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Noto Sans Kaithi" panose="020B0502040504020204" pitchFamily="34" charset="0"/>
              </a:rPr>
              <a:t>/</a:t>
            </a:r>
            <a:r>
              <a:rPr lang="en-US" altLang="zh-TW" sz="40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Noto Sans Kaithi" panose="020B0502040504020204" pitchFamily="34" charset="0"/>
              </a:rPr>
              <a:t>9</a:t>
            </a:r>
            <a:r>
              <a:rPr lang="en-GB" sz="40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Noto Sans Kaithi" panose="020B0502040504020204" pitchFamily="34" charset="0"/>
              </a:rPr>
              <a:t>/</a:t>
            </a:r>
            <a:r>
              <a:rPr lang="en-US" altLang="zh-TW" sz="40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Noto Sans Kaithi" panose="020B0502040504020204" pitchFamily="34" charset="0"/>
              </a:rPr>
              <a:t>29</a:t>
            </a:r>
            <a:endParaRPr lang="en-GB" sz="4000" dirty="0">
              <a:solidFill>
                <a:schemeClr val="tx2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Noto Sans Kaithi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95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B3347E94-C17C-4C8E-AF22-8EE57728F944}"/>
              </a:ext>
            </a:extLst>
          </p:cNvPr>
          <p:cNvSpPr txBox="1"/>
          <p:nvPr/>
        </p:nvSpPr>
        <p:spPr>
          <a:xfrm>
            <a:off x="5567978" y="6385797"/>
            <a:ext cx="17280000" cy="3610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828434" eaLnBrk="1" fontAlgn="auto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聯合百科</a:t>
            </a:r>
            <a:r>
              <a:rPr lang="en-US" altLang="zh-TW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logo</a:t>
            </a: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以「藍色海洋」象徵「臺灣」海納百川、開闊柔軟的海國性格，</a:t>
            </a:r>
            <a:r>
              <a:rPr lang="en-US" altLang="zh-TW" sz="35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udp</a:t>
            </a: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上面的「紅色珍珠」象徵「華文與亞洲寶藏」中的珍珠，亦代表「小而精緻」的利基市場與「專業深度」的路線。</a:t>
            </a:r>
            <a:r>
              <a:rPr lang="en-US" altLang="zh-TW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1992</a:t>
            </a: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年創立時即以出版「人文社科優質資料庫」自許，而「不斷創新內容與技術」，則是開發產品一貫的核心精神</a:t>
            </a:r>
            <a:r>
              <a:rPr lang="en-US" altLang="zh-TW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:</a:t>
            </a: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如</a:t>
            </a:r>
            <a:r>
              <a:rPr lang="en-US" altLang="zh-TW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2023-2026</a:t>
            </a: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年上線的</a:t>
            </a:r>
            <a:r>
              <a:rPr lang="en-US" altLang="zh-TW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AI</a:t>
            </a: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智慧搜尋</a:t>
            </a:r>
            <a:r>
              <a:rPr lang="en-US" altLang="zh-TW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﹅AI</a:t>
            </a: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搜圖</a:t>
            </a:r>
            <a:r>
              <a:rPr lang="en-US" altLang="zh-TW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﹅</a:t>
            </a: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多語搜尋等新功能</a:t>
            </a:r>
            <a:r>
              <a:rPr lang="zh-TW" altLang="en-US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，重構學人新視域，皆屬台灣數位內容產業的創舉。</a:t>
            </a:r>
            <a:endParaRPr lang="en-US" sz="3500" dirty="0">
              <a:solidFill>
                <a:schemeClr val="tx2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DD7FAF9-7010-4FC6-96AD-602EB3F03B8A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0" b="20530"/>
          <a:stretch/>
        </p:blipFill>
        <p:spPr>
          <a:xfrm>
            <a:off x="0" y="0"/>
            <a:ext cx="24377650" cy="515778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2B3DD2-27F4-4A41-AAA4-32914647E596}"/>
              </a:ext>
            </a:extLst>
          </p:cNvPr>
          <p:cNvSpPr txBox="1"/>
          <p:nvPr/>
        </p:nvSpPr>
        <p:spPr>
          <a:xfrm>
            <a:off x="6008914" y="-862149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DE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DDFFD8-EDDC-4A43-A097-985A7BAEEB91}"/>
              </a:ext>
            </a:extLst>
          </p:cNvPr>
          <p:cNvSpPr txBox="1"/>
          <p:nvPr/>
        </p:nvSpPr>
        <p:spPr>
          <a:xfrm>
            <a:off x="1037809" y="659171"/>
            <a:ext cx="15791151" cy="3527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9600" b="1" spc="600" dirty="0">
                <a:solidFill>
                  <a:srgbClr val="F1B758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Oswald" charset="0"/>
              </a:rPr>
              <a:t>披沙瀝金</a:t>
            </a:r>
            <a:endParaRPr lang="en-US" altLang="zh-TW" sz="9600" b="1" spc="600" dirty="0">
              <a:solidFill>
                <a:srgbClr val="F1B758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Oswald" charset="0"/>
            </a:endParaRPr>
          </a:p>
          <a:p>
            <a:pPr algn="ctr" defTabSz="1828434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8000" b="1" spc="600" dirty="0">
                <a:solidFill>
                  <a:srgbClr val="F1B758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Oswald" charset="0"/>
              </a:rPr>
              <a:t>發掘</a:t>
            </a:r>
            <a:r>
              <a:rPr lang="zh-TW" altLang="en-US" sz="9600" b="1" spc="600" dirty="0">
                <a:solidFill>
                  <a:srgbClr val="F1B758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Oswald" charset="0"/>
              </a:rPr>
              <a:t>華文</a:t>
            </a:r>
            <a:r>
              <a:rPr lang="zh-TW" altLang="en-US" sz="8000" b="1" spc="600" dirty="0">
                <a:solidFill>
                  <a:srgbClr val="F1B758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Oswald" charset="0"/>
              </a:rPr>
              <a:t>與</a:t>
            </a:r>
            <a:r>
              <a:rPr lang="zh-TW" altLang="en-US" sz="9600" b="1" spc="600" dirty="0">
                <a:solidFill>
                  <a:srgbClr val="F1B758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Oswald" charset="0"/>
              </a:rPr>
              <a:t>亞洲研究</a:t>
            </a:r>
            <a:r>
              <a:rPr lang="zh-TW" altLang="en-US" sz="8000" b="1" spc="600" dirty="0">
                <a:solidFill>
                  <a:srgbClr val="F1B758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Oswald" charset="0"/>
              </a:rPr>
              <a:t>寶藏</a:t>
            </a:r>
            <a:endParaRPr lang="en-US" sz="8000" b="1" spc="600" dirty="0">
              <a:solidFill>
                <a:srgbClr val="F1B758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Oswald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11ABC5-E32E-8141-A31A-C8253B552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71" y="5498036"/>
            <a:ext cx="4530193" cy="45747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C0BC9D-23E5-9F48-AA15-73057C3FAEFE}"/>
              </a:ext>
            </a:extLst>
          </p:cNvPr>
          <p:cNvSpPr/>
          <p:nvPr/>
        </p:nvSpPr>
        <p:spPr>
          <a:xfrm>
            <a:off x="668251" y="10973269"/>
            <a:ext cx="3056414" cy="2427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575478B-63CC-FF4E-9F42-51604BCD54F2}"/>
              </a:ext>
            </a:extLst>
          </p:cNvPr>
          <p:cNvGrpSpPr/>
          <p:nvPr/>
        </p:nvGrpSpPr>
        <p:grpSpPr>
          <a:xfrm>
            <a:off x="4988254" y="10735390"/>
            <a:ext cx="17251575" cy="2196255"/>
            <a:chOff x="3547202" y="10634991"/>
            <a:chExt cx="17251575" cy="219625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744CE55-E0BB-304F-B591-4F956A4CE3FF}"/>
                </a:ext>
              </a:extLst>
            </p:cNvPr>
            <p:cNvGrpSpPr/>
            <p:nvPr/>
          </p:nvGrpSpPr>
          <p:grpSpPr>
            <a:xfrm>
              <a:off x="3547202" y="10634991"/>
              <a:ext cx="6108700" cy="2196255"/>
              <a:chOff x="3547202" y="10634991"/>
              <a:chExt cx="6108700" cy="2196255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3F688AC6-25C3-9542-8CBC-F4D815B1E59F}"/>
                  </a:ext>
                </a:extLst>
              </p:cNvPr>
              <p:cNvGrpSpPr/>
              <p:nvPr/>
            </p:nvGrpSpPr>
            <p:grpSpPr>
              <a:xfrm>
                <a:off x="4126926" y="10634991"/>
                <a:ext cx="5187298" cy="1446550"/>
                <a:chOff x="3547202" y="10634991"/>
                <a:chExt cx="5187298" cy="1446550"/>
              </a:xfrm>
            </p:grpSpPr>
            <p:sp>
              <p:nvSpPr>
                <p:cNvPr id="63" name="Shape 2624">
                  <a:extLst>
                    <a:ext uri="{FF2B5EF4-FFF2-40B4-BE49-F238E27FC236}">
                      <a16:creationId xmlns:a16="http://schemas.microsoft.com/office/drawing/2014/main" id="{212A3DA9-3ABC-BD41-BE5C-FCAC4847FBAB}"/>
                    </a:ext>
                  </a:extLst>
                </p:cNvPr>
                <p:cNvSpPr/>
                <p:nvPr/>
              </p:nvSpPr>
              <p:spPr>
                <a:xfrm>
                  <a:off x="3547202" y="10876338"/>
                  <a:ext cx="968329" cy="9683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82" y="6873"/>
                      </a:moveTo>
                      <a:lnTo>
                        <a:pt x="20618" y="6873"/>
                      </a:lnTo>
                      <a:lnTo>
                        <a:pt x="20618" y="7855"/>
                      </a:lnTo>
                      <a:lnTo>
                        <a:pt x="982" y="7855"/>
                      </a:lnTo>
                      <a:cubicBezTo>
                        <a:pt x="982" y="7855"/>
                        <a:pt x="982" y="6873"/>
                        <a:pt x="982" y="6873"/>
                      </a:cubicBezTo>
                      <a:close/>
                      <a:moveTo>
                        <a:pt x="16691" y="8836"/>
                      </a:moveTo>
                      <a:lnTo>
                        <a:pt x="18655" y="8836"/>
                      </a:lnTo>
                      <a:lnTo>
                        <a:pt x="18655" y="17673"/>
                      </a:lnTo>
                      <a:lnTo>
                        <a:pt x="16691" y="17673"/>
                      </a:lnTo>
                      <a:cubicBezTo>
                        <a:pt x="16691" y="17673"/>
                        <a:pt x="16691" y="8836"/>
                        <a:pt x="16691" y="8836"/>
                      </a:cubicBezTo>
                      <a:close/>
                      <a:moveTo>
                        <a:pt x="13745" y="8836"/>
                      </a:moveTo>
                      <a:lnTo>
                        <a:pt x="15709" y="8836"/>
                      </a:lnTo>
                      <a:lnTo>
                        <a:pt x="15709" y="17673"/>
                      </a:lnTo>
                      <a:lnTo>
                        <a:pt x="13745" y="17673"/>
                      </a:lnTo>
                      <a:cubicBezTo>
                        <a:pt x="13745" y="17673"/>
                        <a:pt x="13745" y="8836"/>
                        <a:pt x="13745" y="8836"/>
                      </a:cubicBezTo>
                      <a:close/>
                      <a:moveTo>
                        <a:pt x="8836" y="8836"/>
                      </a:moveTo>
                      <a:lnTo>
                        <a:pt x="12764" y="8836"/>
                      </a:lnTo>
                      <a:lnTo>
                        <a:pt x="12764" y="17673"/>
                      </a:lnTo>
                      <a:lnTo>
                        <a:pt x="8836" y="17673"/>
                      </a:lnTo>
                      <a:cubicBezTo>
                        <a:pt x="8836" y="17673"/>
                        <a:pt x="8836" y="8836"/>
                        <a:pt x="8836" y="8836"/>
                      </a:cubicBezTo>
                      <a:close/>
                      <a:moveTo>
                        <a:pt x="5891" y="8836"/>
                      </a:moveTo>
                      <a:lnTo>
                        <a:pt x="7855" y="8836"/>
                      </a:lnTo>
                      <a:lnTo>
                        <a:pt x="7855" y="17673"/>
                      </a:lnTo>
                      <a:lnTo>
                        <a:pt x="5891" y="17673"/>
                      </a:lnTo>
                      <a:cubicBezTo>
                        <a:pt x="5891" y="17673"/>
                        <a:pt x="5891" y="8836"/>
                        <a:pt x="5891" y="8836"/>
                      </a:cubicBezTo>
                      <a:close/>
                      <a:moveTo>
                        <a:pt x="2945" y="8836"/>
                      </a:moveTo>
                      <a:lnTo>
                        <a:pt x="4909" y="8836"/>
                      </a:lnTo>
                      <a:lnTo>
                        <a:pt x="4909" y="17673"/>
                      </a:lnTo>
                      <a:lnTo>
                        <a:pt x="2945" y="17673"/>
                      </a:lnTo>
                      <a:cubicBezTo>
                        <a:pt x="2945" y="17673"/>
                        <a:pt x="2945" y="8836"/>
                        <a:pt x="2945" y="8836"/>
                      </a:cubicBezTo>
                      <a:close/>
                      <a:moveTo>
                        <a:pt x="19773" y="18655"/>
                      </a:moveTo>
                      <a:lnTo>
                        <a:pt x="20428" y="20618"/>
                      </a:lnTo>
                      <a:lnTo>
                        <a:pt x="1172" y="20618"/>
                      </a:lnTo>
                      <a:lnTo>
                        <a:pt x="1827" y="18655"/>
                      </a:lnTo>
                      <a:cubicBezTo>
                        <a:pt x="1827" y="18655"/>
                        <a:pt x="19773" y="18655"/>
                        <a:pt x="19773" y="18655"/>
                      </a:cubicBezTo>
                      <a:close/>
                      <a:moveTo>
                        <a:pt x="10800" y="1056"/>
                      </a:moveTo>
                      <a:lnTo>
                        <a:pt x="19261" y="5891"/>
                      </a:lnTo>
                      <a:lnTo>
                        <a:pt x="2339" y="5891"/>
                      </a:lnTo>
                      <a:cubicBezTo>
                        <a:pt x="2339" y="5891"/>
                        <a:pt x="10800" y="1056"/>
                        <a:pt x="10800" y="1056"/>
                      </a:cubicBezTo>
                      <a:close/>
                      <a:moveTo>
                        <a:pt x="21109" y="8836"/>
                      </a:moveTo>
                      <a:cubicBezTo>
                        <a:pt x="21380" y="8836"/>
                        <a:pt x="21600" y="8617"/>
                        <a:pt x="21600" y="8345"/>
                      </a:cubicBezTo>
                      <a:lnTo>
                        <a:pt x="21600" y="6382"/>
                      </a:lnTo>
                      <a:cubicBezTo>
                        <a:pt x="21600" y="6200"/>
                        <a:pt x="21496" y="6047"/>
                        <a:pt x="21349" y="5963"/>
                      </a:cubicBezTo>
                      <a:lnTo>
                        <a:pt x="21353" y="5956"/>
                      </a:lnTo>
                      <a:lnTo>
                        <a:pt x="11044" y="65"/>
                      </a:lnTo>
                      <a:lnTo>
                        <a:pt x="11040" y="72"/>
                      </a:lnTo>
                      <a:cubicBezTo>
                        <a:pt x="10968" y="30"/>
                        <a:pt x="10889" y="0"/>
                        <a:pt x="10800" y="0"/>
                      </a:cubicBezTo>
                      <a:cubicBezTo>
                        <a:pt x="10711" y="0"/>
                        <a:pt x="10632" y="30"/>
                        <a:pt x="10560" y="72"/>
                      </a:cubicBezTo>
                      <a:lnTo>
                        <a:pt x="10556" y="65"/>
                      </a:lnTo>
                      <a:lnTo>
                        <a:pt x="247" y="5956"/>
                      </a:lnTo>
                      <a:lnTo>
                        <a:pt x="251" y="5963"/>
                      </a:lnTo>
                      <a:cubicBezTo>
                        <a:pt x="104" y="6047"/>
                        <a:pt x="0" y="6200"/>
                        <a:pt x="0" y="6382"/>
                      </a:cubicBezTo>
                      <a:lnTo>
                        <a:pt x="0" y="8345"/>
                      </a:lnTo>
                      <a:cubicBezTo>
                        <a:pt x="0" y="8617"/>
                        <a:pt x="220" y="8836"/>
                        <a:pt x="491" y="8836"/>
                      </a:cubicBezTo>
                      <a:lnTo>
                        <a:pt x="1964" y="8836"/>
                      </a:lnTo>
                      <a:lnTo>
                        <a:pt x="1964" y="17673"/>
                      </a:lnTo>
                      <a:lnTo>
                        <a:pt x="1473" y="17673"/>
                      </a:lnTo>
                      <a:cubicBezTo>
                        <a:pt x="1256" y="17673"/>
                        <a:pt x="1078" y="17816"/>
                        <a:pt x="1013" y="18010"/>
                      </a:cubicBezTo>
                      <a:lnTo>
                        <a:pt x="1007" y="18009"/>
                      </a:lnTo>
                      <a:lnTo>
                        <a:pt x="25" y="20954"/>
                      </a:lnTo>
                      <a:lnTo>
                        <a:pt x="31" y="20955"/>
                      </a:lnTo>
                      <a:cubicBezTo>
                        <a:pt x="14" y="21005"/>
                        <a:pt x="0" y="21055"/>
                        <a:pt x="0" y="21109"/>
                      </a:cubicBezTo>
                      <a:cubicBezTo>
                        <a:pt x="0" y="21381"/>
                        <a:pt x="220" y="21600"/>
                        <a:pt x="491" y="21600"/>
                      </a:cubicBezTo>
                      <a:lnTo>
                        <a:pt x="21109" y="21600"/>
                      </a:lnTo>
                      <a:cubicBezTo>
                        <a:pt x="21380" y="21600"/>
                        <a:pt x="21600" y="21381"/>
                        <a:pt x="21600" y="21109"/>
                      </a:cubicBezTo>
                      <a:cubicBezTo>
                        <a:pt x="21600" y="21055"/>
                        <a:pt x="21586" y="21005"/>
                        <a:pt x="21569" y="20955"/>
                      </a:cubicBezTo>
                      <a:lnTo>
                        <a:pt x="21575" y="20954"/>
                      </a:lnTo>
                      <a:lnTo>
                        <a:pt x="20593" y="18009"/>
                      </a:lnTo>
                      <a:lnTo>
                        <a:pt x="20587" y="18010"/>
                      </a:lnTo>
                      <a:cubicBezTo>
                        <a:pt x="20522" y="17816"/>
                        <a:pt x="20344" y="17673"/>
                        <a:pt x="20127" y="17673"/>
                      </a:cubicBezTo>
                      <a:lnTo>
                        <a:pt x="19636" y="17673"/>
                      </a:lnTo>
                      <a:lnTo>
                        <a:pt x="19636" y="8836"/>
                      </a:lnTo>
                      <a:cubicBezTo>
                        <a:pt x="19636" y="8836"/>
                        <a:pt x="21109" y="8836"/>
                        <a:pt x="21109" y="8836"/>
                      </a:cubicBezTo>
                      <a:close/>
                    </a:path>
                  </a:pathLst>
                </a:custGeom>
                <a:solidFill>
                  <a:srgbClr val="53585F"/>
                </a:solidFill>
                <a:ln w="12700">
                  <a:miter lim="400000"/>
                </a:ln>
              </p:spPr>
              <p:txBody>
                <a:bodyPr lIns="38090" tIns="38090" rIns="38090" bIns="38090" anchor="ctr"/>
                <a:lstStyle/>
                <a:p>
                  <a:pPr defTabSz="457063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2999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Microsoft JhengHei UI" panose="020B0604030504040204" pitchFamily="34" charset="-120"/>
                    <a:ea typeface="Microsoft JhengHei UI" panose="020B0604030504040204" pitchFamily="34" charset="-120"/>
                    <a:cs typeface="Gill Sans"/>
                    <a:sym typeface="Gill Sans"/>
                  </a:endParaRPr>
                </a:p>
              </p:txBody>
            </p:sp>
            <p:sp>
              <p:nvSpPr>
                <p:cNvPr id="64" name="TextBox 13">
                  <a:extLst>
                    <a:ext uri="{FF2B5EF4-FFF2-40B4-BE49-F238E27FC236}">
                      <a16:creationId xmlns:a16="http://schemas.microsoft.com/office/drawing/2014/main" id="{2AA469D6-2952-224D-AE76-A7959D8ECF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70191" y="10634991"/>
                  <a:ext cx="4264309" cy="14465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600">
                      <a:solidFill>
                        <a:schemeClr val="tx1"/>
                      </a:solidFill>
                      <a:latin typeface="Lato Light"/>
                    </a:defRPr>
                  </a:lvl1pPr>
                  <a:lvl2pPr marL="742950" indent="-285750">
                    <a:defRPr sz="3600">
                      <a:solidFill>
                        <a:schemeClr val="tx1"/>
                      </a:solidFill>
                      <a:latin typeface="Lato Light"/>
                    </a:defRPr>
                  </a:lvl2pPr>
                  <a:lvl3pPr marL="1143000" indent="-228600">
                    <a:defRPr sz="3600">
                      <a:solidFill>
                        <a:schemeClr val="tx1"/>
                      </a:solidFill>
                      <a:latin typeface="Lato Light"/>
                    </a:defRPr>
                  </a:lvl3pPr>
                  <a:lvl4pPr marL="1600200" indent="-228600">
                    <a:defRPr sz="3600">
                      <a:solidFill>
                        <a:schemeClr val="tx1"/>
                      </a:solidFill>
                      <a:latin typeface="Lato Light"/>
                    </a:defRPr>
                  </a:lvl4pPr>
                  <a:lvl5pPr marL="2057400" indent="-228600">
                    <a:defRPr sz="3600">
                      <a:solidFill>
                        <a:schemeClr val="tx1"/>
                      </a:solidFill>
                      <a:latin typeface="Lato Light"/>
                    </a:defRPr>
                  </a:lvl5pPr>
                  <a:lvl6pPr marL="25146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6pPr>
                  <a:lvl7pPr marL="29718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7pPr>
                  <a:lvl8pPr marL="34290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8pPr>
                  <a:lvl9pPr marL="38862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9pPr>
                </a:lstStyle>
                <a:p>
                  <a:pPr algn="ctr" eaLnBrk="1" hangingPunct="1"/>
                  <a:r>
                    <a:rPr lang="en-US" altLang="zh-CN" sz="8800" dirty="0">
                      <a:solidFill>
                        <a:schemeClr val="tx2"/>
                      </a:solidFill>
                      <a:latin typeface="Microsoft JhengHei UI" panose="020B0604030504040204" pitchFamily="34" charset="-120"/>
                      <a:ea typeface="Microsoft JhengHei UI" panose="020B0604030504040204" pitchFamily="34" charset="-120"/>
                      <a:cs typeface="Lato Hairline"/>
                    </a:rPr>
                    <a:t>1,200</a:t>
                  </a:r>
                  <a:r>
                    <a:rPr lang="en-US" altLang="zh-CN" sz="5400" dirty="0">
                      <a:solidFill>
                        <a:schemeClr val="tx2"/>
                      </a:solidFill>
                      <a:latin typeface="Microsoft JhengHei UI" panose="020B0604030504040204" pitchFamily="34" charset="-120"/>
                      <a:ea typeface="Microsoft JhengHei UI" panose="020B0604030504040204" pitchFamily="34" charset="-120"/>
                      <a:cs typeface="Lato Hairline"/>
                    </a:rPr>
                    <a:t>+</a:t>
                  </a:r>
                  <a:r>
                    <a:rPr lang="zh-CN" altLang="en-US" sz="5400" dirty="0">
                      <a:solidFill>
                        <a:schemeClr val="tx2"/>
                      </a:solidFill>
                      <a:latin typeface="Microsoft JhengHei UI" panose="020B0604030504040204" pitchFamily="34" charset="-120"/>
                      <a:ea typeface="Microsoft JhengHei UI" panose="020B0604030504040204" pitchFamily="34" charset="-120"/>
                      <a:cs typeface="Lato Hairline"/>
                    </a:rPr>
                    <a:t>所</a:t>
                  </a:r>
                  <a:endParaRPr lang="en-US" altLang="zh-CN" sz="5400" dirty="0">
                    <a:solidFill>
                      <a:schemeClr val="tx2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  <a:cs typeface="Lato Hairline"/>
                  </a:endParaRPr>
                </a:p>
              </p:txBody>
            </p:sp>
          </p:grpSp>
          <p:sp>
            <p:nvSpPr>
              <p:cNvPr id="62" name="TextBox 18">
                <a:extLst>
                  <a:ext uri="{FF2B5EF4-FFF2-40B4-BE49-F238E27FC236}">
                    <a16:creationId xmlns:a16="http://schemas.microsoft.com/office/drawing/2014/main" id="{596A1C91-1B1F-7F4A-B777-901C2D11B3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47202" y="12184915"/>
                <a:ext cx="61087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ctr"/>
                <a:r>
                  <a:rPr lang="zh-TW" altLang="en-US" dirty="0">
                    <a:solidFill>
                      <a:schemeClr val="tx2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全球亞洲研究機構客群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97F5B31-5018-4843-8C0F-97E0DD47A1E8}"/>
                </a:ext>
              </a:extLst>
            </p:cNvPr>
            <p:cNvGrpSpPr/>
            <p:nvPr/>
          </p:nvGrpSpPr>
          <p:grpSpPr>
            <a:xfrm>
              <a:off x="10222467" y="10701666"/>
              <a:ext cx="6108700" cy="2129580"/>
              <a:chOff x="10346669" y="10701666"/>
              <a:chExt cx="6108700" cy="2129580"/>
            </a:xfrm>
          </p:grpSpPr>
          <p:sp>
            <p:nvSpPr>
              <p:cNvPr id="57" name="TextBox 23">
                <a:extLst>
                  <a:ext uri="{FF2B5EF4-FFF2-40B4-BE49-F238E27FC236}">
                    <a16:creationId xmlns:a16="http://schemas.microsoft.com/office/drawing/2014/main" id="{4EB63224-BD52-8849-BE76-590AD7F81F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346669" y="12184915"/>
                <a:ext cx="61087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ctr"/>
                <a:r>
                  <a:rPr lang="zh-TW" altLang="en-US" dirty="0">
                    <a:solidFill>
                      <a:schemeClr val="tx2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華文／英俄德多語系資料庫</a:t>
                </a: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F33857F1-80AA-6142-B248-A8D1F1B200FE}"/>
                  </a:ext>
                </a:extLst>
              </p:cNvPr>
              <p:cNvGrpSpPr/>
              <p:nvPr/>
            </p:nvGrpSpPr>
            <p:grpSpPr>
              <a:xfrm>
                <a:off x="11599989" y="10701666"/>
                <a:ext cx="3665380" cy="1446550"/>
                <a:chOff x="11083925" y="10701666"/>
                <a:chExt cx="3665380" cy="1446550"/>
              </a:xfrm>
            </p:grpSpPr>
            <p:sp>
              <p:nvSpPr>
                <p:cNvPr id="59" name="TextBox 15">
                  <a:extLst>
                    <a:ext uri="{FF2B5EF4-FFF2-40B4-BE49-F238E27FC236}">
                      <a16:creationId xmlns:a16="http://schemas.microsoft.com/office/drawing/2014/main" id="{9F2601D1-8208-604B-B1B4-F1E23DC4E9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052733" y="10701666"/>
                  <a:ext cx="2696572" cy="14465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600">
                      <a:solidFill>
                        <a:schemeClr val="tx1"/>
                      </a:solidFill>
                      <a:latin typeface="Lato Light"/>
                    </a:defRPr>
                  </a:lvl1pPr>
                  <a:lvl2pPr marL="742950" indent="-285750">
                    <a:defRPr sz="3600">
                      <a:solidFill>
                        <a:schemeClr val="tx1"/>
                      </a:solidFill>
                      <a:latin typeface="Lato Light"/>
                    </a:defRPr>
                  </a:lvl2pPr>
                  <a:lvl3pPr marL="1143000" indent="-228600">
                    <a:defRPr sz="3600">
                      <a:solidFill>
                        <a:schemeClr val="tx1"/>
                      </a:solidFill>
                      <a:latin typeface="Lato Light"/>
                    </a:defRPr>
                  </a:lvl3pPr>
                  <a:lvl4pPr marL="1600200" indent="-228600">
                    <a:defRPr sz="3600">
                      <a:solidFill>
                        <a:schemeClr val="tx1"/>
                      </a:solidFill>
                      <a:latin typeface="Lato Light"/>
                    </a:defRPr>
                  </a:lvl4pPr>
                  <a:lvl5pPr marL="2057400" indent="-228600">
                    <a:defRPr sz="3600">
                      <a:solidFill>
                        <a:schemeClr val="tx1"/>
                      </a:solidFill>
                      <a:latin typeface="Lato Light"/>
                    </a:defRPr>
                  </a:lvl5pPr>
                  <a:lvl6pPr marL="25146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6pPr>
                  <a:lvl7pPr marL="29718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7pPr>
                  <a:lvl8pPr marL="34290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8pPr>
                  <a:lvl9pPr marL="38862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9pPr>
                </a:lstStyle>
                <a:p>
                  <a:pPr algn="ctr" eaLnBrk="1" hangingPunct="1"/>
                  <a:r>
                    <a:rPr lang="en-US" altLang="zh-TW" sz="8800" dirty="0">
                      <a:solidFill>
                        <a:schemeClr val="tx2"/>
                      </a:solidFill>
                      <a:latin typeface="Microsoft JhengHei UI" panose="020B0604030504040204" pitchFamily="34" charset="-120"/>
                      <a:ea typeface="Microsoft JhengHei UI" panose="020B0604030504040204" pitchFamily="34" charset="-120"/>
                      <a:cs typeface="Lato Hairline"/>
                    </a:rPr>
                    <a:t>7</a:t>
                  </a:r>
                  <a:r>
                    <a:rPr lang="en-US" altLang="zh-CN" sz="8800" dirty="0">
                      <a:solidFill>
                        <a:schemeClr val="tx2"/>
                      </a:solidFill>
                      <a:latin typeface="Microsoft JhengHei UI" panose="020B0604030504040204" pitchFamily="34" charset="-120"/>
                      <a:ea typeface="Microsoft JhengHei UI" panose="020B0604030504040204" pitchFamily="34" charset="-120"/>
                      <a:cs typeface="Lato Hairline"/>
                    </a:rPr>
                    <a:t>0</a:t>
                  </a:r>
                  <a:r>
                    <a:rPr lang="en-US" altLang="zh-CN" sz="5400" dirty="0">
                      <a:solidFill>
                        <a:schemeClr val="tx2"/>
                      </a:solidFill>
                      <a:latin typeface="Microsoft JhengHei UI" panose="020B0604030504040204" pitchFamily="34" charset="-120"/>
                      <a:ea typeface="Microsoft JhengHei UI" panose="020B0604030504040204" pitchFamily="34" charset="-120"/>
                      <a:cs typeface="Lato Hairline"/>
                    </a:rPr>
                    <a:t>+</a:t>
                  </a:r>
                  <a:r>
                    <a:rPr lang="zh-CN" altLang="en-US" sz="5400" dirty="0">
                      <a:solidFill>
                        <a:schemeClr val="tx2"/>
                      </a:solidFill>
                      <a:latin typeface="Microsoft JhengHei UI" panose="020B0604030504040204" pitchFamily="34" charset="-120"/>
                      <a:ea typeface="Microsoft JhengHei UI" panose="020B0604030504040204" pitchFamily="34" charset="-120"/>
                      <a:cs typeface="Lato Hairline"/>
                    </a:rPr>
                    <a:t>款</a:t>
                  </a:r>
                  <a:endParaRPr lang="en-US" altLang="zh-CN" sz="5400" dirty="0">
                    <a:solidFill>
                      <a:schemeClr val="tx2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  <a:cs typeface="Lato Hairline"/>
                  </a:endParaRPr>
                </a:p>
              </p:txBody>
            </p:sp>
            <p:sp>
              <p:nvSpPr>
                <p:cNvPr id="60" name="Shape 2944">
                  <a:extLst>
                    <a:ext uri="{FF2B5EF4-FFF2-40B4-BE49-F238E27FC236}">
                      <a16:creationId xmlns:a16="http://schemas.microsoft.com/office/drawing/2014/main" id="{3480E5FE-8DBF-8C45-8EC4-CB00D55480BC}"/>
                    </a:ext>
                  </a:extLst>
                </p:cNvPr>
                <p:cNvSpPr/>
                <p:nvPr/>
              </p:nvSpPr>
              <p:spPr>
                <a:xfrm>
                  <a:off x="11083925" y="11005214"/>
                  <a:ext cx="839453" cy="8394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850" y="17620"/>
                      </a:moveTo>
                      <a:cubicBezTo>
                        <a:pt x="17270" y="17122"/>
                        <a:pt x="16604" y="16682"/>
                        <a:pt x="15855" y="16324"/>
                      </a:cubicBezTo>
                      <a:cubicBezTo>
                        <a:pt x="15868" y="16284"/>
                        <a:pt x="15882" y="16244"/>
                        <a:pt x="15896" y="16203"/>
                      </a:cubicBezTo>
                      <a:cubicBezTo>
                        <a:pt x="16131" y="15456"/>
                        <a:pt x="16320" y="14656"/>
                        <a:pt x="16454" y="13811"/>
                      </a:cubicBezTo>
                      <a:cubicBezTo>
                        <a:pt x="16471" y="13704"/>
                        <a:pt x="16484" y="13596"/>
                        <a:pt x="16499" y="13488"/>
                      </a:cubicBezTo>
                      <a:cubicBezTo>
                        <a:pt x="16544" y="13166"/>
                        <a:pt x="16581" y="12839"/>
                        <a:pt x="16610" y="12507"/>
                      </a:cubicBezTo>
                      <a:cubicBezTo>
                        <a:pt x="16621" y="12383"/>
                        <a:pt x="16632" y="12260"/>
                        <a:pt x="16641" y="12135"/>
                      </a:cubicBezTo>
                      <a:cubicBezTo>
                        <a:pt x="16660" y="11858"/>
                        <a:pt x="16664" y="11574"/>
                        <a:pt x="16673" y="11291"/>
                      </a:cubicBezTo>
                      <a:lnTo>
                        <a:pt x="20598" y="11291"/>
                      </a:lnTo>
                      <a:cubicBezTo>
                        <a:pt x="20476" y="13747"/>
                        <a:pt x="19450" y="15962"/>
                        <a:pt x="17850" y="17620"/>
                      </a:cubicBezTo>
                      <a:moveTo>
                        <a:pt x="13714" y="20178"/>
                      </a:moveTo>
                      <a:cubicBezTo>
                        <a:pt x="13925" y="19957"/>
                        <a:pt x="14127" y="19710"/>
                        <a:pt x="14321" y="19444"/>
                      </a:cubicBezTo>
                      <a:cubicBezTo>
                        <a:pt x="14339" y="19419"/>
                        <a:pt x="14357" y="19394"/>
                        <a:pt x="14375" y="19369"/>
                      </a:cubicBezTo>
                      <a:cubicBezTo>
                        <a:pt x="14764" y="18822"/>
                        <a:pt x="15116" y="18192"/>
                        <a:pt x="15420" y="17488"/>
                      </a:cubicBezTo>
                      <a:cubicBezTo>
                        <a:pt x="15436" y="17450"/>
                        <a:pt x="15451" y="17410"/>
                        <a:pt x="15467" y="17372"/>
                      </a:cubicBezTo>
                      <a:cubicBezTo>
                        <a:pt x="15485" y="17329"/>
                        <a:pt x="15499" y="17282"/>
                        <a:pt x="15517" y="17239"/>
                      </a:cubicBezTo>
                      <a:cubicBezTo>
                        <a:pt x="16123" y="17535"/>
                        <a:pt x="16665" y="17890"/>
                        <a:pt x="17142" y="18285"/>
                      </a:cubicBezTo>
                      <a:cubicBezTo>
                        <a:pt x="16149" y="19129"/>
                        <a:pt x="14989" y="19782"/>
                        <a:pt x="13714" y="20178"/>
                      </a:cubicBezTo>
                      <a:moveTo>
                        <a:pt x="11291" y="20569"/>
                      </a:moveTo>
                      <a:lnTo>
                        <a:pt x="11291" y="16221"/>
                      </a:lnTo>
                      <a:cubicBezTo>
                        <a:pt x="12498" y="16271"/>
                        <a:pt x="13638" y="16493"/>
                        <a:pt x="14652" y="16869"/>
                      </a:cubicBezTo>
                      <a:cubicBezTo>
                        <a:pt x="13850" y="18909"/>
                        <a:pt x="12654" y="20298"/>
                        <a:pt x="11291" y="20569"/>
                      </a:cubicBezTo>
                      <a:moveTo>
                        <a:pt x="11291" y="11291"/>
                      </a:moveTo>
                      <a:lnTo>
                        <a:pt x="15697" y="11291"/>
                      </a:lnTo>
                      <a:cubicBezTo>
                        <a:pt x="15655" y="12995"/>
                        <a:pt x="15392" y="14581"/>
                        <a:pt x="14971" y="15948"/>
                      </a:cubicBezTo>
                      <a:cubicBezTo>
                        <a:pt x="13855" y="15534"/>
                        <a:pt x="12608" y="15291"/>
                        <a:pt x="11291" y="15240"/>
                      </a:cubicBezTo>
                      <a:cubicBezTo>
                        <a:pt x="11291" y="15240"/>
                        <a:pt x="11291" y="11291"/>
                        <a:pt x="11291" y="11291"/>
                      </a:cubicBezTo>
                      <a:close/>
                      <a:moveTo>
                        <a:pt x="11291" y="6360"/>
                      </a:moveTo>
                      <a:cubicBezTo>
                        <a:pt x="12608" y="6309"/>
                        <a:pt x="13855" y="6066"/>
                        <a:pt x="14971" y="5652"/>
                      </a:cubicBezTo>
                      <a:cubicBezTo>
                        <a:pt x="15392" y="7019"/>
                        <a:pt x="15655" y="8605"/>
                        <a:pt x="15697" y="10309"/>
                      </a:cubicBezTo>
                      <a:lnTo>
                        <a:pt x="11291" y="10309"/>
                      </a:lnTo>
                      <a:cubicBezTo>
                        <a:pt x="11291" y="10309"/>
                        <a:pt x="11291" y="6360"/>
                        <a:pt x="11291" y="6360"/>
                      </a:cubicBezTo>
                      <a:close/>
                      <a:moveTo>
                        <a:pt x="11291" y="1031"/>
                      </a:moveTo>
                      <a:cubicBezTo>
                        <a:pt x="12654" y="1302"/>
                        <a:pt x="13850" y="2691"/>
                        <a:pt x="14652" y="4731"/>
                      </a:cubicBezTo>
                      <a:cubicBezTo>
                        <a:pt x="13638" y="5107"/>
                        <a:pt x="12498" y="5329"/>
                        <a:pt x="11291" y="5379"/>
                      </a:cubicBezTo>
                      <a:cubicBezTo>
                        <a:pt x="11291" y="5379"/>
                        <a:pt x="11291" y="1031"/>
                        <a:pt x="11291" y="1031"/>
                      </a:cubicBezTo>
                      <a:close/>
                      <a:moveTo>
                        <a:pt x="17142" y="3315"/>
                      </a:moveTo>
                      <a:cubicBezTo>
                        <a:pt x="16665" y="3711"/>
                        <a:pt x="16123" y="4065"/>
                        <a:pt x="15517" y="4361"/>
                      </a:cubicBezTo>
                      <a:cubicBezTo>
                        <a:pt x="15499" y="4318"/>
                        <a:pt x="15485" y="4271"/>
                        <a:pt x="15467" y="4229"/>
                      </a:cubicBezTo>
                      <a:cubicBezTo>
                        <a:pt x="15451" y="4190"/>
                        <a:pt x="15436" y="4151"/>
                        <a:pt x="15420" y="4112"/>
                      </a:cubicBezTo>
                      <a:cubicBezTo>
                        <a:pt x="15116" y="3408"/>
                        <a:pt x="14764" y="2778"/>
                        <a:pt x="14375" y="2231"/>
                      </a:cubicBezTo>
                      <a:cubicBezTo>
                        <a:pt x="14357" y="2206"/>
                        <a:pt x="14339" y="2181"/>
                        <a:pt x="14321" y="2156"/>
                      </a:cubicBezTo>
                      <a:cubicBezTo>
                        <a:pt x="14127" y="1890"/>
                        <a:pt x="13925" y="1643"/>
                        <a:pt x="13714" y="1422"/>
                      </a:cubicBezTo>
                      <a:cubicBezTo>
                        <a:pt x="14989" y="1818"/>
                        <a:pt x="16149" y="2471"/>
                        <a:pt x="17142" y="3315"/>
                      </a:cubicBezTo>
                      <a:moveTo>
                        <a:pt x="20598" y="10309"/>
                      </a:moveTo>
                      <a:lnTo>
                        <a:pt x="16673" y="10309"/>
                      </a:lnTo>
                      <a:cubicBezTo>
                        <a:pt x="16664" y="10027"/>
                        <a:pt x="16660" y="9742"/>
                        <a:pt x="16641" y="9465"/>
                      </a:cubicBezTo>
                      <a:cubicBezTo>
                        <a:pt x="16632" y="9340"/>
                        <a:pt x="16621" y="9217"/>
                        <a:pt x="16610" y="9093"/>
                      </a:cubicBezTo>
                      <a:cubicBezTo>
                        <a:pt x="16581" y="8761"/>
                        <a:pt x="16544" y="8434"/>
                        <a:pt x="16499" y="8112"/>
                      </a:cubicBezTo>
                      <a:cubicBezTo>
                        <a:pt x="16484" y="8005"/>
                        <a:pt x="16471" y="7896"/>
                        <a:pt x="16454" y="7789"/>
                      </a:cubicBezTo>
                      <a:cubicBezTo>
                        <a:pt x="16320" y="6944"/>
                        <a:pt x="16131" y="6144"/>
                        <a:pt x="15896" y="5397"/>
                      </a:cubicBezTo>
                      <a:cubicBezTo>
                        <a:pt x="15882" y="5357"/>
                        <a:pt x="15868" y="5317"/>
                        <a:pt x="15855" y="5276"/>
                      </a:cubicBezTo>
                      <a:cubicBezTo>
                        <a:pt x="16604" y="4918"/>
                        <a:pt x="17270" y="4478"/>
                        <a:pt x="17850" y="3981"/>
                      </a:cubicBezTo>
                      <a:cubicBezTo>
                        <a:pt x="19450" y="5638"/>
                        <a:pt x="20476" y="7853"/>
                        <a:pt x="20598" y="10309"/>
                      </a:cubicBezTo>
                      <a:moveTo>
                        <a:pt x="10309" y="5379"/>
                      </a:moveTo>
                      <a:cubicBezTo>
                        <a:pt x="9101" y="5329"/>
                        <a:pt x="7961" y="5107"/>
                        <a:pt x="6947" y="4731"/>
                      </a:cubicBezTo>
                      <a:cubicBezTo>
                        <a:pt x="7749" y="2691"/>
                        <a:pt x="8945" y="1302"/>
                        <a:pt x="10309" y="1031"/>
                      </a:cubicBezTo>
                      <a:cubicBezTo>
                        <a:pt x="10309" y="1031"/>
                        <a:pt x="10309" y="5379"/>
                        <a:pt x="10309" y="5379"/>
                      </a:cubicBezTo>
                      <a:close/>
                      <a:moveTo>
                        <a:pt x="10309" y="10309"/>
                      </a:moveTo>
                      <a:lnTo>
                        <a:pt x="5903" y="10309"/>
                      </a:lnTo>
                      <a:cubicBezTo>
                        <a:pt x="5945" y="8605"/>
                        <a:pt x="6207" y="7019"/>
                        <a:pt x="6629" y="5652"/>
                      </a:cubicBezTo>
                      <a:cubicBezTo>
                        <a:pt x="7745" y="6066"/>
                        <a:pt x="8991" y="6309"/>
                        <a:pt x="10309" y="6360"/>
                      </a:cubicBezTo>
                      <a:cubicBezTo>
                        <a:pt x="10309" y="6360"/>
                        <a:pt x="10309" y="10309"/>
                        <a:pt x="10309" y="10309"/>
                      </a:cubicBezTo>
                      <a:close/>
                      <a:moveTo>
                        <a:pt x="10309" y="15240"/>
                      </a:moveTo>
                      <a:cubicBezTo>
                        <a:pt x="8991" y="15291"/>
                        <a:pt x="7745" y="15534"/>
                        <a:pt x="6629" y="15948"/>
                      </a:cubicBezTo>
                      <a:cubicBezTo>
                        <a:pt x="6207" y="14581"/>
                        <a:pt x="5945" y="12995"/>
                        <a:pt x="5903" y="11291"/>
                      </a:cubicBezTo>
                      <a:lnTo>
                        <a:pt x="10309" y="11291"/>
                      </a:lnTo>
                      <a:cubicBezTo>
                        <a:pt x="10309" y="11291"/>
                        <a:pt x="10309" y="15240"/>
                        <a:pt x="10309" y="15240"/>
                      </a:cubicBezTo>
                      <a:close/>
                      <a:moveTo>
                        <a:pt x="10309" y="20569"/>
                      </a:moveTo>
                      <a:cubicBezTo>
                        <a:pt x="8945" y="20298"/>
                        <a:pt x="7749" y="18909"/>
                        <a:pt x="6947" y="16869"/>
                      </a:cubicBezTo>
                      <a:cubicBezTo>
                        <a:pt x="7961" y="16493"/>
                        <a:pt x="9101" y="16271"/>
                        <a:pt x="10309" y="16221"/>
                      </a:cubicBezTo>
                      <a:cubicBezTo>
                        <a:pt x="10309" y="16221"/>
                        <a:pt x="10309" y="20569"/>
                        <a:pt x="10309" y="20569"/>
                      </a:cubicBezTo>
                      <a:close/>
                      <a:moveTo>
                        <a:pt x="4458" y="18285"/>
                      </a:moveTo>
                      <a:cubicBezTo>
                        <a:pt x="4934" y="17890"/>
                        <a:pt x="5476" y="17535"/>
                        <a:pt x="6083" y="17239"/>
                      </a:cubicBezTo>
                      <a:cubicBezTo>
                        <a:pt x="6100" y="17282"/>
                        <a:pt x="6115" y="17329"/>
                        <a:pt x="6132" y="17372"/>
                      </a:cubicBezTo>
                      <a:cubicBezTo>
                        <a:pt x="6149" y="17410"/>
                        <a:pt x="6163" y="17450"/>
                        <a:pt x="6180" y="17488"/>
                      </a:cubicBezTo>
                      <a:cubicBezTo>
                        <a:pt x="6484" y="18192"/>
                        <a:pt x="6835" y="18822"/>
                        <a:pt x="7224" y="19369"/>
                      </a:cubicBezTo>
                      <a:cubicBezTo>
                        <a:pt x="7242" y="19394"/>
                        <a:pt x="7261" y="19419"/>
                        <a:pt x="7279" y="19444"/>
                      </a:cubicBezTo>
                      <a:cubicBezTo>
                        <a:pt x="7472" y="19710"/>
                        <a:pt x="7674" y="19957"/>
                        <a:pt x="7886" y="20178"/>
                      </a:cubicBezTo>
                      <a:cubicBezTo>
                        <a:pt x="6610" y="19782"/>
                        <a:pt x="5451" y="19129"/>
                        <a:pt x="4458" y="18285"/>
                      </a:cubicBezTo>
                      <a:moveTo>
                        <a:pt x="1002" y="11291"/>
                      </a:moveTo>
                      <a:lnTo>
                        <a:pt x="4927" y="11291"/>
                      </a:lnTo>
                      <a:cubicBezTo>
                        <a:pt x="4935" y="11574"/>
                        <a:pt x="4940" y="11858"/>
                        <a:pt x="4958" y="12135"/>
                      </a:cubicBezTo>
                      <a:cubicBezTo>
                        <a:pt x="4967" y="12260"/>
                        <a:pt x="4979" y="12383"/>
                        <a:pt x="4989" y="12507"/>
                      </a:cubicBezTo>
                      <a:cubicBezTo>
                        <a:pt x="5018" y="12839"/>
                        <a:pt x="5055" y="13166"/>
                        <a:pt x="5100" y="13488"/>
                      </a:cubicBezTo>
                      <a:cubicBezTo>
                        <a:pt x="5116" y="13596"/>
                        <a:pt x="5129" y="13704"/>
                        <a:pt x="5146" y="13811"/>
                      </a:cubicBezTo>
                      <a:cubicBezTo>
                        <a:pt x="5280" y="14656"/>
                        <a:pt x="5468" y="15456"/>
                        <a:pt x="5704" y="16203"/>
                      </a:cubicBezTo>
                      <a:cubicBezTo>
                        <a:pt x="5718" y="16244"/>
                        <a:pt x="5731" y="16284"/>
                        <a:pt x="5744" y="16324"/>
                      </a:cubicBezTo>
                      <a:cubicBezTo>
                        <a:pt x="4996" y="16682"/>
                        <a:pt x="4330" y="17122"/>
                        <a:pt x="3749" y="17620"/>
                      </a:cubicBezTo>
                      <a:cubicBezTo>
                        <a:pt x="2150" y="15962"/>
                        <a:pt x="1123" y="13747"/>
                        <a:pt x="1002" y="11291"/>
                      </a:cubicBezTo>
                      <a:moveTo>
                        <a:pt x="3749" y="3981"/>
                      </a:moveTo>
                      <a:cubicBezTo>
                        <a:pt x="4330" y="4478"/>
                        <a:pt x="4996" y="4918"/>
                        <a:pt x="5744" y="5276"/>
                      </a:cubicBezTo>
                      <a:cubicBezTo>
                        <a:pt x="5731" y="5317"/>
                        <a:pt x="5718" y="5357"/>
                        <a:pt x="5704" y="5397"/>
                      </a:cubicBezTo>
                      <a:cubicBezTo>
                        <a:pt x="5469" y="6144"/>
                        <a:pt x="5280" y="6944"/>
                        <a:pt x="5146" y="7789"/>
                      </a:cubicBezTo>
                      <a:cubicBezTo>
                        <a:pt x="5129" y="7896"/>
                        <a:pt x="5116" y="8005"/>
                        <a:pt x="5100" y="8112"/>
                      </a:cubicBezTo>
                      <a:cubicBezTo>
                        <a:pt x="5055" y="8434"/>
                        <a:pt x="5018" y="8761"/>
                        <a:pt x="4989" y="9093"/>
                      </a:cubicBezTo>
                      <a:cubicBezTo>
                        <a:pt x="4979" y="9217"/>
                        <a:pt x="4967" y="9340"/>
                        <a:pt x="4958" y="9465"/>
                      </a:cubicBezTo>
                      <a:cubicBezTo>
                        <a:pt x="4940" y="9742"/>
                        <a:pt x="4935" y="10027"/>
                        <a:pt x="4927" y="10309"/>
                      </a:cubicBezTo>
                      <a:lnTo>
                        <a:pt x="1002" y="10309"/>
                      </a:lnTo>
                      <a:cubicBezTo>
                        <a:pt x="1123" y="7853"/>
                        <a:pt x="2150" y="5638"/>
                        <a:pt x="3749" y="3981"/>
                      </a:cubicBezTo>
                      <a:moveTo>
                        <a:pt x="7886" y="1422"/>
                      </a:moveTo>
                      <a:cubicBezTo>
                        <a:pt x="7674" y="1643"/>
                        <a:pt x="7472" y="1890"/>
                        <a:pt x="7279" y="2156"/>
                      </a:cubicBezTo>
                      <a:cubicBezTo>
                        <a:pt x="7261" y="2181"/>
                        <a:pt x="7242" y="2206"/>
                        <a:pt x="7224" y="2231"/>
                      </a:cubicBezTo>
                      <a:cubicBezTo>
                        <a:pt x="6835" y="2778"/>
                        <a:pt x="6484" y="3408"/>
                        <a:pt x="6180" y="4112"/>
                      </a:cubicBezTo>
                      <a:cubicBezTo>
                        <a:pt x="6163" y="4151"/>
                        <a:pt x="6149" y="4190"/>
                        <a:pt x="6132" y="4229"/>
                      </a:cubicBezTo>
                      <a:cubicBezTo>
                        <a:pt x="6115" y="4271"/>
                        <a:pt x="6100" y="4318"/>
                        <a:pt x="6083" y="4361"/>
                      </a:cubicBezTo>
                      <a:cubicBezTo>
                        <a:pt x="5476" y="4065"/>
                        <a:pt x="4934" y="3711"/>
                        <a:pt x="4458" y="3315"/>
                      </a:cubicBezTo>
                      <a:cubicBezTo>
                        <a:pt x="5451" y="2471"/>
                        <a:pt x="6610" y="1818"/>
                        <a:pt x="7886" y="1422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0" y="16765"/>
                        <a:pt x="4835" y="21600"/>
                        <a:pt x="10800" y="21600"/>
                      </a:cubicBezTo>
                      <a:cubicBezTo>
                        <a:pt x="16764" y="21600"/>
                        <a:pt x="21600" y="16765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</a:path>
                  </a:pathLst>
                </a:custGeom>
                <a:solidFill>
                  <a:srgbClr val="53585F"/>
                </a:solidFill>
                <a:ln w="12700">
                  <a:miter lim="400000"/>
                </a:ln>
              </p:spPr>
              <p:txBody>
                <a:bodyPr lIns="38090" tIns="38090" rIns="38090" bIns="38090" anchor="ctr"/>
                <a:lstStyle/>
                <a:p>
                  <a:pPr defTabSz="457063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2999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Microsoft JhengHei UI" panose="020B0604030504040204" pitchFamily="34" charset="-120"/>
                    <a:ea typeface="Microsoft JhengHei UI" panose="020B0604030504040204" pitchFamily="34" charset="-120"/>
                    <a:cs typeface="Gill Sans"/>
                    <a:sym typeface="Gill Sans"/>
                  </a:endParaRPr>
                </a:p>
              </p:txBody>
            </p:sp>
          </p:grp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D78FEC4-4AB2-D54D-81B2-565DC9C5134F}"/>
                </a:ext>
              </a:extLst>
            </p:cNvPr>
            <p:cNvGrpSpPr/>
            <p:nvPr/>
          </p:nvGrpSpPr>
          <p:grpSpPr>
            <a:xfrm>
              <a:off x="16897732" y="10634991"/>
              <a:ext cx="3901045" cy="2196255"/>
              <a:chOff x="16897732" y="10634991"/>
              <a:chExt cx="3901045" cy="2196255"/>
            </a:xfrm>
          </p:grpSpPr>
          <p:sp>
            <p:nvSpPr>
              <p:cNvPr id="35" name="TextBox 24">
                <a:extLst>
                  <a:ext uri="{FF2B5EF4-FFF2-40B4-BE49-F238E27FC236}">
                    <a16:creationId xmlns:a16="http://schemas.microsoft.com/office/drawing/2014/main" id="{11CFFC6A-DD42-F748-8D72-B1F9CD3ECC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76102" y="12184915"/>
                <a:ext cx="3622675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ctr"/>
                <a:r>
                  <a:rPr lang="zh-TW" altLang="en-US" dirty="0">
                    <a:solidFill>
                      <a:schemeClr val="accent1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</a:rPr>
                  <a:t>全文檢索平台</a:t>
                </a: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A8357AC9-DE08-B24E-A122-05C2BF32B638}"/>
                  </a:ext>
                </a:extLst>
              </p:cNvPr>
              <p:cNvGrpSpPr/>
              <p:nvPr/>
            </p:nvGrpSpPr>
            <p:grpSpPr>
              <a:xfrm>
                <a:off x="16897732" y="10634991"/>
                <a:ext cx="3730018" cy="1446550"/>
                <a:chOff x="16650155" y="10634991"/>
                <a:chExt cx="3730018" cy="1446550"/>
              </a:xfrm>
            </p:grpSpPr>
            <p:sp>
              <p:nvSpPr>
                <p:cNvPr id="40" name="TextBox 16">
                  <a:extLst>
                    <a:ext uri="{FF2B5EF4-FFF2-40B4-BE49-F238E27FC236}">
                      <a16:creationId xmlns:a16="http://schemas.microsoft.com/office/drawing/2014/main" id="{54E6E1E2-9DF1-5249-B385-85EFF1894E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502461" y="10634991"/>
                  <a:ext cx="2877712" cy="14465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600">
                      <a:solidFill>
                        <a:schemeClr val="tx1"/>
                      </a:solidFill>
                      <a:latin typeface="Lato Light"/>
                    </a:defRPr>
                  </a:lvl1pPr>
                  <a:lvl2pPr marL="742950" indent="-285750">
                    <a:defRPr sz="3600">
                      <a:solidFill>
                        <a:schemeClr val="tx1"/>
                      </a:solidFill>
                      <a:latin typeface="Lato Light"/>
                    </a:defRPr>
                  </a:lvl2pPr>
                  <a:lvl3pPr marL="1143000" indent="-228600">
                    <a:defRPr sz="3600">
                      <a:solidFill>
                        <a:schemeClr val="tx1"/>
                      </a:solidFill>
                      <a:latin typeface="Lato Light"/>
                    </a:defRPr>
                  </a:lvl3pPr>
                  <a:lvl4pPr marL="1600200" indent="-228600">
                    <a:defRPr sz="3600">
                      <a:solidFill>
                        <a:schemeClr val="tx1"/>
                      </a:solidFill>
                      <a:latin typeface="Lato Light"/>
                    </a:defRPr>
                  </a:lvl4pPr>
                  <a:lvl5pPr marL="2057400" indent="-228600">
                    <a:defRPr sz="3600">
                      <a:solidFill>
                        <a:schemeClr val="tx1"/>
                      </a:solidFill>
                      <a:latin typeface="Lato Light"/>
                    </a:defRPr>
                  </a:lvl5pPr>
                  <a:lvl6pPr marL="25146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6pPr>
                  <a:lvl7pPr marL="29718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7pPr>
                  <a:lvl8pPr marL="34290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8pPr>
                  <a:lvl9pPr marL="3886200" indent="-228600" defTabSz="18272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/>
                    </a:defRPr>
                  </a:lvl9pPr>
                </a:lstStyle>
                <a:p>
                  <a:pPr algn="ctr" eaLnBrk="1" hangingPunct="1"/>
                  <a:r>
                    <a:rPr lang="en-US" altLang="zh-TW" sz="8800" dirty="0">
                      <a:solidFill>
                        <a:schemeClr val="tx2"/>
                      </a:solidFill>
                      <a:latin typeface="Microsoft JhengHei UI" panose="020B0604030504040204" pitchFamily="34" charset="-120"/>
                      <a:ea typeface="Microsoft JhengHei UI" panose="020B0604030504040204" pitchFamily="34" charset="-120"/>
                      <a:cs typeface="Lato Hairline"/>
                    </a:rPr>
                    <a:t>45</a:t>
                  </a:r>
                  <a:r>
                    <a:rPr lang="zh-CN" altLang="en-US" sz="5400" dirty="0">
                      <a:solidFill>
                        <a:schemeClr val="tx2"/>
                      </a:solidFill>
                      <a:latin typeface="Microsoft JhengHei UI" panose="020B0604030504040204" pitchFamily="34" charset="-120"/>
                      <a:ea typeface="Microsoft JhengHei UI" panose="020B0604030504040204" pitchFamily="34" charset="-120"/>
                      <a:cs typeface="Lato Hairline"/>
                    </a:rPr>
                    <a:t>億字</a:t>
                  </a:r>
                  <a:endParaRPr lang="en-US" altLang="zh-CN" sz="11500" dirty="0">
                    <a:solidFill>
                      <a:schemeClr val="tx2"/>
                    </a:solidFill>
                    <a:latin typeface="Microsoft JhengHei UI" panose="020B0604030504040204" pitchFamily="34" charset="-120"/>
                    <a:ea typeface="Microsoft JhengHei UI" panose="020B0604030504040204" pitchFamily="34" charset="-120"/>
                    <a:cs typeface="Lato Hairline"/>
                  </a:endParaRPr>
                </a:p>
              </p:txBody>
            </p: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C1DC5BB4-BBD4-0047-BDF2-12D63B5719A1}"/>
                    </a:ext>
                  </a:extLst>
                </p:cNvPr>
                <p:cNvGrpSpPr/>
                <p:nvPr/>
              </p:nvGrpSpPr>
              <p:grpSpPr>
                <a:xfrm>
                  <a:off x="16650155" y="10910815"/>
                  <a:ext cx="897191" cy="894902"/>
                  <a:chOff x="10710863" y="6980238"/>
                  <a:chExt cx="622300" cy="620712"/>
                </a:xfrm>
              </p:grpSpPr>
              <p:sp>
                <p:nvSpPr>
                  <p:cNvPr id="46" name="Line 494">
                    <a:extLst>
                      <a:ext uri="{FF2B5EF4-FFF2-40B4-BE49-F238E27FC236}">
                        <a16:creationId xmlns:a16="http://schemas.microsoft.com/office/drawing/2014/main" id="{282A7BB9-A0EC-1241-9C42-D589BF0BBD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825163" y="7178675"/>
                    <a:ext cx="179387" cy="3175"/>
                  </a:xfrm>
                  <a:prstGeom prst="line">
                    <a:avLst/>
                  </a:prstGeom>
                  <a:noFill/>
                  <a:ln w="34290" cap="flat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Microsoft JhengHei UI" panose="020B0604030504040204" pitchFamily="34" charset="-120"/>
                      <a:ea typeface="Microsoft JhengHei UI" panose="020B0604030504040204" pitchFamily="34" charset="-120"/>
                    </a:endParaRPr>
                  </a:p>
                </p:txBody>
              </p:sp>
              <p:sp>
                <p:nvSpPr>
                  <p:cNvPr id="47" name="Line 495">
                    <a:extLst>
                      <a:ext uri="{FF2B5EF4-FFF2-40B4-BE49-F238E27FC236}">
                        <a16:creationId xmlns:a16="http://schemas.microsoft.com/office/drawing/2014/main" id="{CEEF89A5-7ABC-AD40-8656-07046413B95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917238" y="7088188"/>
                    <a:ext cx="1587" cy="179387"/>
                  </a:xfrm>
                  <a:prstGeom prst="line">
                    <a:avLst/>
                  </a:prstGeom>
                  <a:noFill/>
                  <a:ln w="34290" cap="flat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Microsoft JhengHei UI" panose="020B0604030504040204" pitchFamily="34" charset="-120"/>
                      <a:ea typeface="Microsoft JhengHei UI" panose="020B0604030504040204" pitchFamily="34" charset="-120"/>
                    </a:endParaRPr>
                  </a:p>
                </p:txBody>
              </p:sp>
              <p:sp>
                <p:nvSpPr>
                  <p:cNvPr id="48" name="Freeform 496">
                    <a:extLst>
                      <a:ext uri="{FF2B5EF4-FFF2-40B4-BE49-F238E27FC236}">
                        <a16:creationId xmlns:a16="http://schemas.microsoft.com/office/drawing/2014/main" id="{3977F711-93F0-754A-AD9A-4DAB59DF37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710863" y="6980238"/>
                    <a:ext cx="401637" cy="398462"/>
                  </a:xfrm>
                  <a:custGeom>
                    <a:avLst/>
                    <a:gdLst>
                      <a:gd name="T0" fmla="*/ 605 w 606"/>
                      <a:gd name="T1" fmla="*/ 299 h 598"/>
                      <a:gd name="T2" fmla="*/ 605 w 606"/>
                      <a:gd name="T3" fmla="*/ 299 h 598"/>
                      <a:gd name="T4" fmla="*/ 306 w 606"/>
                      <a:gd name="T5" fmla="*/ 597 h 598"/>
                      <a:gd name="T6" fmla="*/ 0 w 606"/>
                      <a:gd name="T7" fmla="*/ 299 h 598"/>
                      <a:gd name="T8" fmla="*/ 306 w 606"/>
                      <a:gd name="T9" fmla="*/ 0 h 598"/>
                      <a:gd name="T10" fmla="*/ 605 w 606"/>
                      <a:gd name="T11" fmla="*/ 299 h 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06" h="598">
                        <a:moveTo>
                          <a:pt x="605" y="299"/>
                        </a:moveTo>
                        <a:lnTo>
                          <a:pt x="605" y="299"/>
                        </a:lnTo>
                        <a:cubicBezTo>
                          <a:pt x="605" y="463"/>
                          <a:pt x="471" y="597"/>
                          <a:pt x="306" y="597"/>
                        </a:cubicBezTo>
                        <a:cubicBezTo>
                          <a:pt x="135" y="597"/>
                          <a:pt x="0" y="463"/>
                          <a:pt x="0" y="299"/>
                        </a:cubicBezTo>
                        <a:cubicBezTo>
                          <a:pt x="0" y="134"/>
                          <a:pt x="135" y="0"/>
                          <a:pt x="306" y="0"/>
                        </a:cubicBezTo>
                        <a:cubicBezTo>
                          <a:pt x="471" y="0"/>
                          <a:pt x="605" y="134"/>
                          <a:pt x="605" y="299"/>
                        </a:cubicBezTo>
                      </a:path>
                    </a:pathLst>
                  </a:custGeom>
                  <a:noFill/>
                  <a:ln w="34290" cap="flat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Microsoft JhengHei UI" panose="020B0604030504040204" pitchFamily="34" charset="-120"/>
                      <a:ea typeface="Microsoft JhengHei UI" panose="020B0604030504040204" pitchFamily="34" charset="-120"/>
                    </a:endParaRPr>
                  </a:p>
                </p:txBody>
              </p:sp>
              <p:sp>
                <p:nvSpPr>
                  <p:cNvPr id="55" name="Line 497">
                    <a:extLst>
                      <a:ext uri="{FF2B5EF4-FFF2-40B4-BE49-F238E27FC236}">
                        <a16:creationId xmlns:a16="http://schemas.microsoft.com/office/drawing/2014/main" id="{2859D023-2E51-0746-AC42-0A49D0EC91B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053763" y="7316788"/>
                    <a:ext cx="58737" cy="58737"/>
                  </a:xfrm>
                  <a:prstGeom prst="line">
                    <a:avLst/>
                  </a:prstGeom>
                  <a:noFill/>
                  <a:ln w="34290" cap="flat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Microsoft JhengHei UI" panose="020B0604030504040204" pitchFamily="34" charset="-120"/>
                      <a:ea typeface="Microsoft JhengHei UI" panose="020B0604030504040204" pitchFamily="34" charset="-120"/>
                    </a:endParaRPr>
                  </a:p>
                </p:txBody>
              </p:sp>
              <p:sp>
                <p:nvSpPr>
                  <p:cNvPr id="56" name="Freeform 498">
                    <a:extLst>
                      <a:ext uri="{FF2B5EF4-FFF2-40B4-BE49-F238E27FC236}">
                        <a16:creationId xmlns:a16="http://schemas.microsoft.com/office/drawing/2014/main" id="{C5450929-B571-6440-B960-D257DC09ED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083925" y="7346950"/>
                    <a:ext cx="249238" cy="254000"/>
                  </a:xfrm>
                  <a:custGeom>
                    <a:avLst/>
                    <a:gdLst>
                      <a:gd name="T0" fmla="*/ 0 w 375"/>
                      <a:gd name="T1" fmla="*/ 90 h 382"/>
                      <a:gd name="T2" fmla="*/ 90 w 375"/>
                      <a:gd name="T3" fmla="*/ 0 h 382"/>
                      <a:gd name="T4" fmla="*/ 374 w 375"/>
                      <a:gd name="T5" fmla="*/ 292 h 382"/>
                      <a:gd name="T6" fmla="*/ 284 w 375"/>
                      <a:gd name="T7" fmla="*/ 381 h 382"/>
                      <a:gd name="T8" fmla="*/ 0 w 375"/>
                      <a:gd name="T9" fmla="*/ 90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75" h="382">
                        <a:moveTo>
                          <a:pt x="0" y="90"/>
                        </a:moveTo>
                        <a:lnTo>
                          <a:pt x="90" y="0"/>
                        </a:lnTo>
                        <a:lnTo>
                          <a:pt x="374" y="292"/>
                        </a:lnTo>
                        <a:lnTo>
                          <a:pt x="284" y="381"/>
                        </a:lnTo>
                        <a:lnTo>
                          <a:pt x="0" y="90"/>
                        </a:lnTo>
                      </a:path>
                    </a:pathLst>
                  </a:custGeom>
                  <a:noFill/>
                  <a:ln w="34290" cap="flat">
                    <a:solidFill>
                      <a:schemeClr val="tx1"/>
                    </a:solidFill>
                    <a:bevel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defTabSz="1828434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latin typeface="Microsoft JhengHei UI" panose="020B0604030504040204" pitchFamily="34" charset="-120"/>
                      <a:ea typeface="Microsoft JhengHei UI" panose="020B0604030504040204" pitchFamily="34" charset="-12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11861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AEB777-CA65-4613-9BA8-C97160A6F12E}"/>
              </a:ext>
            </a:extLst>
          </p:cNvPr>
          <p:cNvCxnSpPr>
            <a:cxnSpLocks/>
          </p:cNvCxnSpPr>
          <p:nvPr/>
        </p:nvCxnSpPr>
        <p:spPr>
          <a:xfrm flipV="1">
            <a:off x="1047480" y="6899275"/>
            <a:ext cx="21884640" cy="69275"/>
          </a:xfrm>
          <a:prstGeom prst="line">
            <a:avLst/>
          </a:prstGeom>
          <a:ln w="317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D70A571-8FEF-4F7E-B57E-CAB1985B3556}"/>
              </a:ext>
            </a:extLst>
          </p:cNvPr>
          <p:cNvSpPr txBox="1"/>
          <p:nvPr/>
        </p:nvSpPr>
        <p:spPr>
          <a:xfrm>
            <a:off x="4696346" y="2470246"/>
            <a:ext cx="14345421" cy="1071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434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800" spc="3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 charset="0"/>
              </a:rPr>
              <a:t>代表性資料庫</a:t>
            </a:r>
            <a:endParaRPr lang="en-US" sz="4800" spc="3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Lato Light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821CD3-0568-4B4C-B5DF-719006C4169E}"/>
              </a:ext>
            </a:extLst>
          </p:cNvPr>
          <p:cNvGrpSpPr/>
          <p:nvPr/>
        </p:nvGrpSpPr>
        <p:grpSpPr>
          <a:xfrm>
            <a:off x="1047480" y="5443538"/>
            <a:ext cx="5328000" cy="5871148"/>
            <a:chOff x="2062419" y="5443538"/>
            <a:chExt cx="5328000" cy="5871148"/>
          </a:xfrm>
        </p:grpSpPr>
        <p:sp>
          <p:nvSpPr>
            <p:cNvPr id="7" name="Triangle 6">
              <a:extLst>
                <a:ext uri="{FF2B5EF4-FFF2-40B4-BE49-F238E27FC236}">
                  <a16:creationId xmlns:a16="http://schemas.microsoft.com/office/drawing/2014/main" id="{295C6DF7-6B14-4972-9ADF-F574F5BECC71}"/>
                </a:ext>
              </a:extLst>
            </p:cNvPr>
            <p:cNvSpPr/>
            <p:nvPr/>
          </p:nvSpPr>
          <p:spPr>
            <a:xfrm rot="10800000">
              <a:off x="4785522" y="6561138"/>
              <a:ext cx="338137" cy="338137"/>
            </a:xfrm>
            <a:prstGeom prst="triangle">
              <a:avLst/>
            </a:prstGeom>
            <a:solidFill>
              <a:srgbClr val="0070C0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algn="ctr" eaLnBrk="1" hangingPunct="1">
                <a:defRPr/>
              </a:pPr>
              <a:endParaRPr lang="en-US" altLang="zh-CN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29E9368-31E2-4A7F-9BA8-A38793B19B49}"/>
                </a:ext>
              </a:extLst>
            </p:cNvPr>
            <p:cNvSpPr txBox="1"/>
            <p:nvPr/>
          </p:nvSpPr>
          <p:spPr>
            <a:xfrm>
              <a:off x="2206739" y="7462838"/>
              <a:ext cx="498085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spc="600" dirty="0">
                  <a:solidFill>
                    <a:schemeClr val="tx2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Montserrat Semi" charset="0"/>
                </a:rPr>
                <a:t>【</a:t>
              </a:r>
              <a:r>
                <a:rPr lang="en-US" sz="2800" b="1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中</a:t>
              </a:r>
              <a:r>
                <a:rPr lang="zh-TW" altLang="en-US" sz="2800" b="1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央研究院</a:t>
              </a:r>
              <a:r>
                <a:rPr lang="en-US" altLang="zh-TW" sz="2800" b="1" spc="600" dirty="0">
                  <a:solidFill>
                    <a:schemeClr val="tx2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Montserrat Semi" charset="0"/>
                </a:rPr>
                <a:t>】</a:t>
              </a:r>
              <a:r>
                <a:rPr lang="zh-TW" altLang="en-US" sz="2800" b="1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授權</a:t>
              </a:r>
              <a:r>
                <a:rPr lang="en-US" sz="2800" b="1" spc="600" dirty="0" err="1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合作</a:t>
              </a:r>
              <a:endParaRPr lang="en-US" sz="2800" b="1" spc="6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8DD59BC-0EB5-4A93-96BF-21C9582BFD15}"/>
                </a:ext>
              </a:extLst>
            </p:cNvPr>
            <p:cNvSpPr txBox="1"/>
            <p:nvPr/>
          </p:nvSpPr>
          <p:spPr>
            <a:xfrm>
              <a:off x="2062419" y="8116888"/>
              <a:ext cx="5328000" cy="3197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828434" eaLnBrk="1" fontAlgn="auto" hangingPunct="1">
                <a:lnSpc>
                  <a:spcPts val="41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與「中研院」多個人文社會研究所合作，突破古籍全文化之困境，將華文學刊中最高難度之「中研院史語所集刊」、「漢學研究」等，製成獨一無二的「內文全文檢索資料庫」。</a:t>
              </a:r>
              <a:endParaRPr lang="en-US" sz="1400" spc="300" dirty="0">
                <a:solidFill>
                  <a:schemeClr val="tx2">
                    <a:lumMod val="65000"/>
                    <a:lumOff val="3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719ACC-DDC9-49EB-83F3-473F65699951}"/>
                </a:ext>
              </a:extLst>
            </p:cNvPr>
            <p:cNvSpPr txBox="1"/>
            <p:nvPr/>
          </p:nvSpPr>
          <p:spPr>
            <a:xfrm>
              <a:off x="4147318" y="5443538"/>
              <a:ext cx="1614545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Oswald" charset="0"/>
                </a:rPr>
                <a:t>2009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6414ACB-1CF3-CB41-A745-76B7CE28711A}"/>
              </a:ext>
            </a:extLst>
          </p:cNvPr>
          <p:cNvGrpSpPr/>
          <p:nvPr/>
        </p:nvGrpSpPr>
        <p:grpSpPr>
          <a:xfrm>
            <a:off x="6808277" y="5443538"/>
            <a:ext cx="5150769" cy="5871148"/>
            <a:chOff x="7419518" y="5443538"/>
            <a:chExt cx="5150769" cy="5871148"/>
          </a:xfrm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B90B7481-4453-4D87-9C6D-C53DCDF991D0}"/>
                </a:ext>
              </a:extLst>
            </p:cNvPr>
            <p:cNvSpPr/>
            <p:nvPr/>
          </p:nvSpPr>
          <p:spPr>
            <a:xfrm rot="10800000">
              <a:off x="9826626" y="6561138"/>
              <a:ext cx="336550" cy="338137"/>
            </a:xfrm>
            <a:prstGeom prst="triangle">
              <a:avLst/>
            </a:prstGeom>
            <a:solidFill>
              <a:srgbClr val="0070C0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algn="ctr" eaLnBrk="1" hangingPunct="1">
                <a:defRPr/>
              </a:pPr>
              <a:endParaRPr lang="en-US" altLang="zh-CN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C4D45D-634C-4734-A75E-F58F65D9C8AB}"/>
                </a:ext>
              </a:extLst>
            </p:cNvPr>
            <p:cNvSpPr txBox="1"/>
            <p:nvPr/>
          </p:nvSpPr>
          <p:spPr>
            <a:xfrm>
              <a:off x="7419518" y="7462838"/>
              <a:ext cx="5150769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800" b="1" spc="600" dirty="0">
                  <a:solidFill>
                    <a:schemeClr val="tx2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Montserrat Semi" charset="0"/>
                </a:rPr>
                <a:t>【</a:t>
              </a:r>
              <a:r>
                <a:rPr lang="en-US" sz="2800" b="1" spc="600" dirty="0" err="1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雄獅美術知識庫</a:t>
              </a:r>
              <a:r>
                <a:rPr lang="en-US" sz="2800" b="1" spc="600" dirty="0" err="1">
                  <a:solidFill>
                    <a:schemeClr val="tx2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Montserrat Semi" charset="0"/>
                </a:rPr>
                <a:t>】</a:t>
              </a:r>
              <a:r>
                <a:rPr lang="en-US" sz="2800" b="1" spc="600" dirty="0" err="1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獲獎</a:t>
              </a:r>
              <a:endParaRPr lang="en-US" sz="2800" b="1" spc="6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8C047A-7CBB-431A-AC55-65581FBBB50E}"/>
                </a:ext>
              </a:extLst>
            </p:cNvPr>
            <p:cNvSpPr txBox="1"/>
            <p:nvPr/>
          </p:nvSpPr>
          <p:spPr>
            <a:xfrm>
              <a:off x="7709660" y="8116888"/>
              <a:ext cx="4570483" cy="3197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828434" eaLnBrk="1" fontAlgn="auto" hangingPunct="1">
                <a:lnSpc>
                  <a:spcPts val="41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「中研院經典人文學刊」，及與「雄獅」合作之「經典藝文雜誌庫」，分獲「國家型數位典藏計畫」補助，與台北市政府「產業發展獎勵補助」。</a:t>
              </a:r>
              <a:endParaRPr lang="en-US" sz="1400" spc="300" dirty="0">
                <a:solidFill>
                  <a:schemeClr val="tx2">
                    <a:lumMod val="65000"/>
                    <a:lumOff val="3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FF5062-8824-4CAF-970C-0E08B6802DE9}"/>
                </a:ext>
              </a:extLst>
            </p:cNvPr>
            <p:cNvSpPr txBox="1"/>
            <p:nvPr/>
          </p:nvSpPr>
          <p:spPr>
            <a:xfrm>
              <a:off x="9206128" y="5443538"/>
              <a:ext cx="1577548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2011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8805022-2950-784F-A173-5161D0366F0E}"/>
              </a:ext>
            </a:extLst>
          </p:cNvPr>
          <p:cNvGrpSpPr/>
          <p:nvPr/>
        </p:nvGrpSpPr>
        <p:grpSpPr>
          <a:xfrm>
            <a:off x="11959046" y="5443538"/>
            <a:ext cx="5629789" cy="5875252"/>
            <a:chOff x="12110127" y="5443538"/>
            <a:chExt cx="5629789" cy="5875252"/>
          </a:xfrm>
        </p:grpSpPr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D4D33ACF-1341-465B-9B88-51C8EB6E11BC}"/>
                </a:ext>
              </a:extLst>
            </p:cNvPr>
            <p:cNvSpPr/>
            <p:nvPr/>
          </p:nvSpPr>
          <p:spPr>
            <a:xfrm rot="10800000">
              <a:off x="15033629" y="6561138"/>
              <a:ext cx="338138" cy="338137"/>
            </a:xfrm>
            <a:prstGeom prst="triangle">
              <a:avLst/>
            </a:prstGeom>
            <a:solidFill>
              <a:srgbClr val="0070C0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algn="ctr" eaLnBrk="1" hangingPunct="1">
                <a:defRPr/>
              </a:pPr>
              <a:endParaRPr lang="en-US" altLang="zh-CN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D870118-C6C3-40F2-BB78-6C96C0C75606}"/>
                </a:ext>
              </a:extLst>
            </p:cNvPr>
            <p:cNvSpPr txBox="1"/>
            <p:nvPr/>
          </p:nvSpPr>
          <p:spPr>
            <a:xfrm>
              <a:off x="12110127" y="7431088"/>
              <a:ext cx="5629789" cy="523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800" b="1" spc="600" dirty="0">
                  <a:solidFill>
                    <a:schemeClr val="tx2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Montserrat Semi" charset="0"/>
                </a:rPr>
                <a:t>【</a:t>
              </a:r>
              <a:r>
                <a:rPr lang="en-US" sz="2800" b="1" spc="600" dirty="0" err="1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臺灣學術經典</a:t>
              </a:r>
              <a:r>
                <a:rPr lang="en-US" sz="2800" b="1" spc="600" dirty="0" err="1">
                  <a:solidFill>
                    <a:schemeClr val="tx2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Montserrat Semi" charset="0"/>
                </a:rPr>
                <a:t>】</a:t>
              </a:r>
              <a:r>
                <a:rPr lang="en-US" sz="2800" b="1" spc="600" dirty="0" err="1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平台推出</a:t>
              </a:r>
              <a:endParaRPr lang="en-US" sz="2800" b="1" spc="6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1A0588-601C-4483-B055-28C7AD8AF105}"/>
                </a:ext>
              </a:extLst>
            </p:cNvPr>
            <p:cNvSpPr txBox="1"/>
            <p:nvPr/>
          </p:nvSpPr>
          <p:spPr>
            <a:xfrm>
              <a:off x="12339916" y="8116888"/>
              <a:ext cx="5400000" cy="32019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828434" eaLnBrk="1" fontAlgn="auto" hangingPunct="1">
                <a:lnSpc>
                  <a:spcPts val="41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出版「傳記文學</a:t>
              </a:r>
              <a:r>
                <a:rPr lang="en-US" altLang="zh-TW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70</a:t>
              </a: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年全文資料庫」、「中研院經典人文學刊」、「臺灣人社百刊」，並整合成</a:t>
              </a:r>
              <a:r>
                <a:rPr lang="en-US" altLang="zh-TW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45</a:t>
              </a: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億字以上的「臺灣學術經典」平台</a:t>
              </a:r>
              <a:r>
                <a:rPr lang="en-US" altLang="zh-TW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:</a:t>
              </a: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 全文檢索</a:t>
              </a:r>
              <a:r>
                <a:rPr lang="en-US" altLang="zh-TW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後分類</a:t>
              </a:r>
              <a:r>
                <a:rPr lang="en-US" altLang="zh-TW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檢索詞分佈統計、發現新議題。</a:t>
              </a:r>
              <a:endParaRPr lang="en-US" sz="1400" spc="300" dirty="0">
                <a:solidFill>
                  <a:schemeClr val="tx2">
                    <a:lumMod val="65000"/>
                    <a:lumOff val="3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74F13C-7B1B-45E0-BC7A-0A4E66858848}"/>
                </a:ext>
              </a:extLst>
            </p:cNvPr>
            <p:cNvSpPr txBox="1"/>
            <p:nvPr/>
          </p:nvSpPr>
          <p:spPr>
            <a:xfrm>
              <a:off x="13026461" y="5443538"/>
              <a:ext cx="4352475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2015</a:t>
              </a:r>
              <a:r>
                <a:rPr lang="zh-TW" altLang="en-US" sz="4800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－</a:t>
              </a:r>
              <a:r>
                <a:rPr lang="en-US" sz="4800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2019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D4989E3-1582-6946-8C30-01D6B9071ED1}"/>
              </a:ext>
            </a:extLst>
          </p:cNvPr>
          <p:cNvGrpSpPr/>
          <p:nvPr/>
        </p:nvGrpSpPr>
        <p:grpSpPr>
          <a:xfrm>
            <a:off x="18201144" y="5443538"/>
            <a:ext cx="5371056" cy="5875252"/>
            <a:chOff x="17857471" y="5443538"/>
            <a:chExt cx="5371056" cy="5875252"/>
          </a:xfrm>
        </p:grpSpPr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id="{B32E4DEC-E3E1-434C-9AAF-411999F64434}"/>
                </a:ext>
              </a:extLst>
            </p:cNvPr>
            <p:cNvSpPr/>
            <p:nvPr/>
          </p:nvSpPr>
          <p:spPr>
            <a:xfrm rot="10800000">
              <a:off x="20183476" y="6561138"/>
              <a:ext cx="336550" cy="338137"/>
            </a:xfrm>
            <a:prstGeom prst="triangle">
              <a:avLst/>
            </a:prstGeom>
            <a:solidFill>
              <a:srgbClr val="0070C0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algn="ctr" eaLnBrk="1" hangingPunct="1">
                <a:defRPr/>
              </a:pPr>
              <a:endParaRPr lang="en-US" altLang="zh-CN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7016ED7-5DA4-4565-9EF5-D371EB9C22F4}"/>
                </a:ext>
              </a:extLst>
            </p:cNvPr>
            <p:cNvSpPr txBox="1"/>
            <p:nvPr/>
          </p:nvSpPr>
          <p:spPr>
            <a:xfrm>
              <a:off x="17861326" y="7431087"/>
              <a:ext cx="515076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800" b="1" spc="600" dirty="0">
                  <a:solidFill>
                    <a:schemeClr val="tx2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Montserrat Semi" charset="0"/>
                </a:rPr>
                <a:t>【</a:t>
              </a:r>
              <a:r>
                <a:rPr lang="en-US" sz="2800" b="1" spc="600" dirty="0" err="1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故宮博物院</a:t>
              </a:r>
              <a:r>
                <a:rPr lang="en-US" sz="2800" b="1" spc="600" dirty="0" err="1">
                  <a:solidFill>
                    <a:schemeClr val="tx2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  <a:cs typeface="Montserrat Semi" charset="0"/>
                </a:rPr>
                <a:t>】</a:t>
              </a:r>
              <a:r>
                <a:rPr lang="en-US" sz="2800" b="1" spc="600" dirty="0" err="1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授權</a:t>
              </a:r>
              <a:r>
                <a:rPr lang="zh-TW" altLang="en-US" sz="2800" b="1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合作</a:t>
              </a:r>
              <a:endParaRPr lang="en-US" sz="2800" b="1" spc="6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3339DB-F2AE-466E-B100-ED2550BCEE9C}"/>
                </a:ext>
              </a:extLst>
            </p:cNvPr>
            <p:cNvSpPr txBox="1"/>
            <p:nvPr/>
          </p:nvSpPr>
          <p:spPr>
            <a:xfrm>
              <a:off x="17857471" y="8116888"/>
              <a:ext cx="5371056" cy="32019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828434" eaLnBrk="1" fontAlgn="auto" hangingPunct="1">
                <a:lnSpc>
                  <a:spcPts val="41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「聯合百科」獲臺灣「故宮博物院」正式授權，將故宮學術季刊、文物月刊、季刊和英文年刊製作成「故宮期刊知識庫」，爾後並整合</a:t>
              </a:r>
              <a:r>
                <a:rPr lang="en-US" altLang="zh-TW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AI</a:t>
              </a: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智慧搜尋</a:t>
              </a:r>
              <a:r>
                <a:rPr lang="en-US" altLang="zh-TW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多語搜尋</a:t>
              </a:r>
              <a:r>
                <a:rPr lang="en-US" altLang="zh-TW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搜圖上色等創新功能。</a:t>
              </a:r>
              <a:endParaRPr lang="en-US" altLang="zh-TW" sz="2800" dirty="0">
                <a:solidFill>
                  <a:schemeClr val="tx2">
                    <a:lumMod val="65000"/>
                    <a:lumOff val="3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F0C80B7-7999-4350-8310-71F5F8B7913C}"/>
                </a:ext>
              </a:extLst>
            </p:cNvPr>
            <p:cNvSpPr txBox="1"/>
            <p:nvPr/>
          </p:nvSpPr>
          <p:spPr>
            <a:xfrm>
              <a:off x="18698094" y="5443538"/>
              <a:ext cx="3307316" cy="8309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2020</a:t>
              </a:r>
              <a:r>
                <a:rPr lang="zh-TW" altLang="en-US" sz="4800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－</a:t>
              </a:r>
              <a:r>
                <a:rPr lang="en-US" sz="4800" spc="600" dirty="0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今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FD346EA-AA40-4B47-AC26-325187C4DA81}"/>
              </a:ext>
            </a:extLst>
          </p:cNvPr>
          <p:cNvSpPr txBox="1"/>
          <p:nvPr/>
        </p:nvSpPr>
        <p:spPr>
          <a:xfrm>
            <a:off x="8594887" y="939800"/>
            <a:ext cx="67259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 err="1">
                <a:solidFill>
                  <a:schemeClr val="tx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公司里程碑</a:t>
            </a:r>
            <a:endParaRPr lang="en-US" sz="4000" b="1" dirty="0">
              <a:solidFill>
                <a:srgbClr val="C0000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415E82-0038-EC4D-AF19-035CBBD406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37"/>
          <a:stretch/>
        </p:blipFill>
        <p:spPr>
          <a:xfrm>
            <a:off x="19937610" y="4164513"/>
            <a:ext cx="1515627" cy="1157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46B62F-1849-6648-97D8-42FCE3E4A6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75"/>
          <a:stretch/>
        </p:blipFill>
        <p:spPr>
          <a:xfrm>
            <a:off x="14214142" y="4384928"/>
            <a:ext cx="1321286" cy="11485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42A8EB-7E88-834D-A0A6-BCF2840047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4" b="23034"/>
          <a:stretch/>
        </p:blipFill>
        <p:spPr>
          <a:xfrm>
            <a:off x="8534588" y="4422973"/>
            <a:ext cx="1614545" cy="10756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A02BDFF-2024-EC4C-8D82-7FF7805563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2" b="26720"/>
          <a:stretch/>
        </p:blipFill>
        <p:spPr>
          <a:xfrm>
            <a:off x="3081801" y="4388882"/>
            <a:ext cx="1614545" cy="98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1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ECDC080-874B-4543-A36D-528F11CB1CA0}"/>
              </a:ext>
            </a:extLst>
          </p:cNvPr>
          <p:cNvSpPr txBox="1"/>
          <p:nvPr/>
        </p:nvSpPr>
        <p:spPr>
          <a:xfrm>
            <a:off x="9596181" y="939800"/>
            <a:ext cx="510909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 err="1">
                <a:solidFill>
                  <a:schemeClr val="tx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獲獎肯定</a:t>
            </a:r>
            <a:endParaRPr lang="en-US" sz="9600" b="1" dirty="0">
              <a:solidFill>
                <a:schemeClr val="tx1">
                  <a:lumMod val="5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27A192E-FE59-4B8F-B277-114D48049A47}"/>
              </a:ext>
            </a:extLst>
          </p:cNvPr>
          <p:cNvCxnSpPr>
            <a:cxnSpLocks/>
          </p:cNvCxnSpPr>
          <p:nvPr/>
        </p:nvCxnSpPr>
        <p:spPr>
          <a:xfrm>
            <a:off x="2139950" y="8414544"/>
            <a:ext cx="20146963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A993047-2F36-4970-97C7-901EE1C7EAD4}"/>
              </a:ext>
            </a:extLst>
          </p:cNvPr>
          <p:cNvCxnSpPr>
            <a:cxnSpLocks/>
          </p:cNvCxnSpPr>
          <p:nvPr/>
        </p:nvCxnSpPr>
        <p:spPr>
          <a:xfrm>
            <a:off x="8923410" y="5065713"/>
            <a:ext cx="0" cy="6697662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EE3BBEE-1B74-4F5E-A444-BCC2CC39E37A}"/>
              </a:ext>
            </a:extLst>
          </p:cNvPr>
          <p:cNvCxnSpPr>
            <a:cxnSpLocks/>
          </p:cNvCxnSpPr>
          <p:nvPr/>
        </p:nvCxnSpPr>
        <p:spPr>
          <a:xfrm>
            <a:off x="16476663" y="5065713"/>
            <a:ext cx="0" cy="6697662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73">
            <a:extLst>
              <a:ext uri="{FF2B5EF4-FFF2-40B4-BE49-F238E27FC236}">
                <a16:creationId xmlns:a16="http://schemas.microsoft.com/office/drawing/2014/main" id="{095D2290-AB28-F343-922A-0B618BE67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2898" y="2856827"/>
            <a:ext cx="11635656" cy="165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defTabSz="1828434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pc="300" dirty="0" err="1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 charset="0"/>
              </a:rPr>
              <a:t>榮獲國家級</a:t>
            </a:r>
            <a:r>
              <a:rPr lang="zh-TW" altLang="en-US" spc="3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 charset="0"/>
              </a:rPr>
              <a:t>數位</a:t>
            </a:r>
            <a:r>
              <a:rPr lang="en-US" spc="300" dirty="0" err="1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 charset="0"/>
              </a:rPr>
              <a:t>金鼎獎、台北市產發局研發</a:t>
            </a:r>
            <a:r>
              <a:rPr lang="zh-TW" altLang="en-US" spc="3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 charset="0"/>
              </a:rPr>
              <a:t>補助</a:t>
            </a:r>
            <a:endParaRPr lang="en-US" altLang="zh-TW" spc="3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Lato Light" charset="0"/>
            </a:endParaRPr>
          </a:p>
          <a:p>
            <a:pPr algn="ctr" defTabSz="1828434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pc="300" dirty="0" err="1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 charset="0"/>
              </a:rPr>
              <a:t>及多項數位內容出版獎項</a:t>
            </a:r>
            <a:endParaRPr lang="en-US" spc="3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Lato Light" charset="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9A9F6037-C41B-F643-8E2A-70818462C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01528" y="6010174"/>
            <a:ext cx="6799191" cy="144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DDDFEADE-C61E-7143-BB29-0F3797C83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52606" y="6129229"/>
            <a:ext cx="6801365" cy="112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49072F19-CA94-5343-8E30-39D672AD0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8774" y="5924697"/>
            <a:ext cx="6801364" cy="153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0275270-BEA6-5D49-ABDE-E35EE5651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3097" y="8502830"/>
            <a:ext cx="4808956" cy="342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BC8993CB-1FA1-3A48-9759-B9D15694F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10068" y="8625442"/>
            <a:ext cx="4287227" cy="281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>
            <a:extLst>
              <a:ext uri="{FF2B5EF4-FFF2-40B4-BE49-F238E27FC236}">
                <a16:creationId xmlns:a16="http://schemas.microsoft.com/office/drawing/2014/main" id="{22E27257-CB02-D840-A4F7-ADF430ED3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4689" y="9062363"/>
            <a:ext cx="5714112" cy="193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5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文字, 平面設計, 螢幕擷取畫面, 圖形 的圖片&#10;&#10;AI 產生的內容可能不正確。">
            <a:extLst>
              <a:ext uri="{FF2B5EF4-FFF2-40B4-BE49-F238E27FC236}">
                <a16:creationId xmlns:a16="http://schemas.microsoft.com/office/drawing/2014/main" id="{90E6CBC0-7791-A81C-7BE8-104AB4528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0"/>
            <a:ext cx="24374476" cy="1371600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4EEBDE7C-ACC8-97B0-57CA-EE0588CF1A7F}"/>
              </a:ext>
            </a:extLst>
          </p:cNvPr>
          <p:cNvSpPr txBox="1"/>
          <p:nvPr/>
        </p:nvSpPr>
        <p:spPr>
          <a:xfrm>
            <a:off x="8697433" y="1231227"/>
            <a:ext cx="74215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1D27B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人文</a:t>
            </a:r>
            <a:r>
              <a:rPr kumimoji="0" lang="en-US" altLang="zh-TW" sz="8000" b="1" i="0" u="none" strike="noStrike" kern="1200" cap="none" spc="0" normalizeH="0" baseline="0" noProof="0" dirty="0">
                <a:ln>
                  <a:noFill/>
                </a:ln>
                <a:solidFill>
                  <a:srgbClr val="F1D27B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•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1D27B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藝術</a:t>
            </a:r>
            <a:r>
              <a:rPr kumimoji="0" lang="en-US" altLang="zh-TW" sz="8000" b="1" i="0" u="none" strike="noStrike" kern="1200" cap="none" spc="0" normalizeH="0" baseline="0" noProof="0" dirty="0">
                <a:ln>
                  <a:noFill/>
                </a:ln>
                <a:solidFill>
                  <a:srgbClr val="F1D27B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•</a:t>
            </a: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1D27B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社科</a:t>
            </a:r>
            <a:endParaRPr kumimoji="0" lang="en-US" altLang="zh-CN" sz="8000" b="1" i="0" u="none" strike="noStrike" kern="1200" cap="none" spc="0" normalizeH="0" baseline="0" noProof="0" dirty="0">
              <a:ln>
                <a:noFill/>
              </a:ln>
              <a:solidFill>
                <a:srgbClr val="F1D27B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7A1554D0-0D79-70BF-CDA9-491A22420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8576789"/>
            <a:ext cx="10504968" cy="107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lvl="0" algn="ctr" eaLnBrk="1" hangingPunct="1">
              <a:lnSpc>
                <a:spcPct val="150000"/>
              </a:lnSpc>
              <a:defRPr/>
            </a:pP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DD71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超  越  搜  尋 </a:t>
            </a:r>
            <a: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FFDD71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,</a:t>
            </a:r>
            <a: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FFDD71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 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DD71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 探  索  未  見</a:t>
            </a:r>
          </a:p>
        </p:txBody>
      </p:sp>
    </p:spTree>
    <p:extLst>
      <p:ext uri="{BB962C8B-B14F-4D97-AF65-F5344CB8AC3E}">
        <p14:creationId xmlns:p14="http://schemas.microsoft.com/office/powerpoint/2010/main" val="4014502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版面配置區 3" descr="一張含有 水, 世界, 地圖 的圖片&#10;&#10;AI 產生的內容可能不正確。">
            <a:extLst>
              <a:ext uri="{FF2B5EF4-FFF2-40B4-BE49-F238E27FC236}">
                <a16:creationId xmlns:a16="http://schemas.microsoft.com/office/drawing/2014/main" id="{BAE7F6FF-CE5A-2231-7534-2CA3B9DF3AB4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36" b="20736"/>
          <a:stretch>
            <a:fillRect/>
          </a:stretch>
        </p:blipFill>
        <p:spPr>
          <a:xfrm>
            <a:off x="-1" y="3402419"/>
            <a:ext cx="24377651" cy="7427728"/>
          </a:xfrm>
        </p:spPr>
      </p:pic>
      <p:sp>
        <p:nvSpPr>
          <p:cNvPr id="6" name="TextBox 20">
            <a:extLst>
              <a:ext uri="{FF2B5EF4-FFF2-40B4-BE49-F238E27FC236}">
                <a16:creationId xmlns:a16="http://schemas.microsoft.com/office/drawing/2014/main" id="{7DD7CF73-DAD9-8244-B048-BDDCC207D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580" y="6498473"/>
            <a:ext cx="1209985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9600" b="1" spc="600" dirty="0">
                <a:solidFill>
                  <a:srgbClr val="FFFBEF"/>
                </a:solidFill>
                <a:latin typeface="Lato" panose="020F0502020204030203" pitchFamily="34" charset="0"/>
                <a:ea typeface="Microsoft JhengHei UI" panose="020B0604030504040204" pitchFamily="34" charset="-120"/>
                <a:cs typeface="Lato" panose="020F0502020204030203" pitchFamily="34" charset="0"/>
              </a:rPr>
              <a:t>華文</a:t>
            </a:r>
            <a:r>
              <a:rPr lang="zh-TW" altLang="en-US" sz="8800" b="1" spc="600" dirty="0">
                <a:solidFill>
                  <a:srgbClr val="FFFBEF"/>
                </a:solidFill>
                <a:latin typeface="Lato" panose="020F0502020204030203" pitchFamily="34" charset="0"/>
                <a:ea typeface="Microsoft JhengHei UI" panose="020B0604030504040204" pitchFamily="34" charset="-120"/>
                <a:cs typeface="Lato" panose="020F0502020204030203" pitchFamily="34" charset="0"/>
              </a:rPr>
              <a:t>與</a:t>
            </a:r>
            <a:r>
              <a:rPr lang="zh-TW" altLang="en-US" sz="9600" b="1" spc="600" dirty="0">
                <a:solidFill>
                  <a:srgbClr val="FFFBEF"/>
                </a:solidFill>
                <a:latin typeface="Lato" panose="020F0502020204030203" pitchFamily="34" charset="0"/>
                <a:ea typeface="Microsoft JhengHei UI" panose="020B0604030504040204" pitchFamily="34" charset="-120"/>
                <a:cs typeface="Lato" panose="020F0502020204030203" pitchFamily="34" charset="0"/>
              </a:rPr>
              <a:t>亞洲學術經典</a:t>
            </a:r>
            <a:endParaRPr lang="en-US" altLang="zh-CN" sz="9600" b="1" spc="600" dirty="0">
              <a:solidFill>
                <a:srgbClr val="FFFBE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685E45E-626A-B1B2-7F1C-936E817B2E0F}"/>
              </a:ext>
            </a:extLst>
          </p:cNvPr>
          <p:cNvSpPr txBox="1"/>
          <p:nvPr/>
        </p:nvSpPr>
        <p:spPr>
          <a:xfrm>
            <a:off x="4724768" y="1303617"/>
            <a:ext cx="1647655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TW" altLang="zh-TW" sz="6800" b="1" dirty="0">
                <a:solidFill>
                  <a:srgbClr val="000099"/>
                </a:solidFill>
                <a:latin typeface="+mj-lt"/>
              </a:rPr>
              <a:t>從亞洲在地出發</a:t>
            </a:r>
            <a:r>
              <a:rPr lang="en-US" altLang="zh-TW" sz="6800" b="1" dirty="0">
                <a:solidFill>
                  <a:srgbClr val="000099"/>
                </a:solidFill>
                <a:latin typeface="+mj-lt"/>
              </a:rPr>
              <a:t>, </a:t>
            </a:r>
            <a:r>
              <a:rPr lang="zh-TW" altLang="zh-TW" sz="6800" b="1" dirty="0">
                <a:solidFill>
                  <a:srgbClr val="000099"/>
                </a:solidFill>
                <a:latin typeface="+mj-lt"/>
              </a:rPr>
              <a:t>重構非西方的知識版圖</a:t>
            </a:r>
            <a:endParaRPr lang="en-US" altLang="zh-TW" sz="6800" b="1" dirty="0">
              <a:solidFill>
                <a:srgbClr val="000099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03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456E8-C6B1-C619-ADC7-018CEEEAA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0">
            <a:extLst>
              <a:ext uri="{FF2B5EF4-FFF2-40B4-BE49-F238E27FC236}">
                <a16:creationId xmlns:a16="http://schemas.microsoft.com/office/drawing/2014/main" id="{1179D545-35C3-E984-DA18-1646E4DDC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852" y="739438"/>
            <a:ext cx="827213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Lato" panose="020F0502020204030203" pitchFamily="34" charset="0"/>
              </a:rPr>
              <a:t>【</a:t>
            </a:r>
            <a:r>
              <a:rPr lang="zh-TW" altLang="en-US" sz="8000" dirty="0">
                <a:solidFill>
                  <a:srgbClr val="000099"/>
                </a:solidFill>
                <a:latin typeface="Lato" panose="020F0502020204030203" pitchFamily="34" charset="0"/>
                <a:ea typeface="Microsoft JhengHei UI" panose="020B0604030504040204" pitchFamily="34" charset="-120"/>
                <a:cs typeface="Lato" panose="020F0502020204030203" pitchFamily="34" charset="0"/>
              </a:rPr>
              <a:t>代表性資料庫</a:t>
            </a:r>
            <a:r>
              <a:rPr lang="en-US" altLang="zh-TW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Lato" panose="020F0502020204030203" pitchFamily="34" charset="0"/>
              </a:rPr>
              <a:t>】</a:t>
            </a:r>
            <a:endParaRPr lang="en-US" altLang="zh-CN" sz="8000" dirty="0">
              <a:solidFill>
                <a:srgbClr val="00009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925BAC-3B54-E684-8F49-49C6D9AA4F10}"/>
              </a:ext>
            </a:extLst>
          </p:cNvPr>
          <p:cNvGrpSpPr/>
          <p:nvPr/>
        </p:nvGrpSpPr>
        <p:grpSpPr>
          <a:xfrm>
            <a:off x="13418288" y="9879012"/>
            <a:ext cx="9994605" cy="1990626"/>
            <a:chOff x="12694512" y="9879012"/>
            <a:chExt cx="9994605" cy="199062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31A8BE-2678-E2AA-771B-4E54705875F5}"/>
                </a:ext>
              </a:extLst>
            </p:cNvPr>
            <p:cNvSpPr txBox="1"/>
            <p:nvPr/>
          </p:nvSpPr>
          <p:spPr>
            <a:xfrm>
              <a:off x="15076206" y="9879012"/>
              <a:ext cx="500967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spc="600" dirty="0" err="1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中研院經典人文學刊</a:t>
              </a:r>
              <a:endParaRPr lang="en-US" sz="3200" b="1" spc="6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endParaRPr>
            </a:p>
          </p:txBody>
        </p:sp>
        <p:sp>
          <p:nvSpPr>
            <p:cNvPr id="31" name="TextBox 22">
              <a:extLst>
                <a:ext uri="{FF2B5EF4-FFF2-40B4-BE49-F238E27FC236}">
                  <a16:creationId xmlns:a16="http://schemas.microsoft.com/office/drawing/2014/main" id="{2ACB22DB-778A-2FC9-7E03-F5F68A69D3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94512" y="10669309"/>
              <a:ext cx="9994605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algn="just"/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收錄「中央研究院」史語所等多個人文研究所核心漢學期刊，完整回溯至創刊號，結合 </a:t>
              </a:r>
              <a:r>
                <a:rPr lang="en-US" altLang="zh-TW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AI </a:t>
              </a:r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智慧搜尋、多語搜尋、文本翻譯，讓不熟中文的學者亦能深入臺灣原創漢學成果，讓百年學礦被全球重新詮釋</a:t>
              </a:r>
              <a:r>
                <a:rPr lang="en-US" altLang="zh-TW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對話</a:t>
              </a:r>
              <a:r>
                <a:rPr lang="en-US" altLang="zh-TW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應用。</a:t>
              </a:r>
              <a:endParaRPr lang="en-US" altLang="zh-TW" sz="24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10965E-0172-171C-84CC-7FE9E889AD79}"/>
              </a:ext>
            </a:extLst>
          </p:cNvPr>
          <p:cNvGrpSpPr/>
          <p:nvPr/>
        </p:nvGrpSpPr>
        <p:grpSpPr>
          <a:xfrm>
            <a:off x="2883877" y="9879012"/>
            <a:ext cx="9023593" cy="2020540"/>
            <a:chOff x="13665080" y="9879012"/>
            <a:chExt cx="9023593" cy="202054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304DAE9-2783-C1F0-BE5B-5C38B93ED8C1}"/>
                </a:ext>
              </a:extLst>
            </p:cNvPr>
            <p:cNvSpPr txBox="1"/>
            <p:nvPr/>
          </p:nvSpPr>
          <p:spPr>
            <a:xfrm>
              <a:off x="16378947" y="9879012"/>
              <a:ext cx="359585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spc="600" dirty="0" err="1">
                  <a:solidFill>
                    <a:schemeClr val="tx2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rPr>
                <a:t>故宮期刊知識庫</a:t>
              </a:r>
              <a:endParaRPr lang="en-US" sz="3200" b="1" spc="6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endParaRP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FF624927-9458-1DF3-3418-57099A0D3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65080" y="10699223"/>
              <a:ext cx="9023593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algn="just"/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收錄臺灣「故宮博物院」四大核心期刊完整內容，除了能全文智慧搜尋外，</a:t>
              </a:r>
              <a:r>
                <a:rPr lang="en-US" altLang="zh-TW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35</a:t>
              </a:r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萬張珍貴圖片可以圖搜圖</a:t>
              </a:r>
              <a:r>
                <a:rPr lang="en-US" altLang="zh-TW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多語搜尋</a:t>
              </a:r>
              <a:r>
                <a:rPr lang="en-US" altLang="zh-TW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文本翻譯</a:t>
              </a:r>
              <a:r>
                <a:rPr lang="en-US" altLang="zh-TW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黑白圖上色</a:t>
              </a:r>
              <a:r>
                <a:rPr lang="en-US" altLang="zh-TW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詞條檢索</a:t>
              </a:r>
              <a:r>
                <a:rPr lang="en-US" altLang="zh-TW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﹅</a:t>
              </a:r>
              <a:r>
                <a:rPr lang="zh-TW" altLang="en-US" sz="2400" dirty="0">
                  <a:solidFill>
                    <a:schemeClr val="tx1">
                      <a:lumMod val="75000"/>
                    </a:schemeClr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影片欣賞，都是獨家功能，讓文物躍然眼前</a:t>
              </a:r>
              <a:endParaRPr lang="en-DE" sz="24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87AD1A9-2E43-9A54-4A87-246A25EE6DE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-1" y="-195837"/>
            <a:ext cx="24377651" cy="6896100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5" name="圖片版面配置區 4" descr="一張含有 文字, 圓形, 字型, 螢幕擷取畫面 的圖片&#10;&#10;AI 產生的內容可能不正確。">
            <a:extLst>
              <a:ext uri="{FF2B5EF4-FFF2-40B4-BE49-F238E27FC236}">
                <a16:creationId xmlns:a16="http://schemas.microsoft.com/office/drawing/2014/main" id="{C51B9778-CB39-B500-CB1F-5CD3EEF05C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04" b="11204"/>
          <a:stretch>
            <a:fillRect/>
          </a:stretch>
        </p:blipFill>
        <p:spPr>
          <a:xfrm>
            <a:off x="0" y="2416612"/>
            <a:ext cx="24377651" cy="689610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45F1C546-95C7-7687-BCD5-1809D6173D6E}"/>
              </a:ext>
            </a:extLst>
          </p:cNvPr>
          <p:cNvSpPr txBox="1"/>
          <p:nvPr/>
        </p:nvSpPr>
        <p:spPr>
          <a:xfrm>
            <a:off x="7834791" y="552368"/>
            <a:ext cx="87080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TW" altLang="en-US" sz="8000" b="1" dirty="0">
                <a:solidFill>
                  <a:srgbClr val="00009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臺灣的世界級寶庫</a:t>
            </a:r>
            <a:endParaRPr lang="en-US" altLang="zh-TW" sz="8000" b="1" dirty="0">
              <a:solidFill>
                <a:srgbClr val="00009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6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Box 17">
            <a:extLst>
              <a:ext uri="{FF2B5EF4-FFF2-40B4-BE49-F238E27FC236}">
                <a16:creationId xmlns:a16="http://schemas.microsoft.com/office/drawing/2014/main" id="{37282FC2-99DD-6B41-8F3A-593A46CC0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2027" y="1763031"/>
            <a:ext cx="959878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/>
            <a:r>
              <a:rPr lang="en-US" altLang="zh-TW" sz="9600" b="1" dirty="0">
                <a:solidFill>
                  <a:srgbClr val="000099"/>
                </a:solidFill>
                <a:latin typeface="Montserrat Semi"/>
                <a:ea typeface="Montserrat Semi"/>
                <a:cs typeface="Montserrat Semi"/>
              </a:rPr>
              <a:t>AI</a:t>
            </a:r>
            <a:r>
              <a:rPr lang="zh-TW" altLang="en-US" sz="9600" b="1" dirty="0">
                <a:solidFill>
                  <a:srgbClr val="000099"/>
                </a:solidFill>
                <a:latin typeface="Montserrat Semi"/>
                <a:ea typeface="Montserrat Semi"/>
                <a:cs typeface="Montserrat Semi"/>
              </a:rPr>
              <a:t> </a:t>
            </a:r>
            <a:r>
              <a:rPr lang="zh-TW" altLang="en-US" sz="8000" b="1" dirty="0">
                <a:solidFill>
                  <a:srgbClr val="000099"/>
                </a:solidFill>
                <a:latin typeface="Montserrat Semi"/>
                <a:ea typeface="Montserrat Semi"/>
                <a:cs typeface="Montserrat Semi"/>
              </a:rPr>
              <a:t>賦能資料庫平台</a:t>
            </a:r>
            <a:endParaRPr lang="en-US" altLang="zh-CN" sz="5400" b="1" dirty="0">
              <a:solidFill>
                <a:srgbClr val="000099"/>
              </a:solidFill>
              <a:latin typeface="Montserrat Semi"/>
              <a:ea typeface="Montserrat Semi"/>
              <a:cs typeface="Montserrat Semi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A934D3-F7A5-C249-9657-C964357D1A54}"/>
              </a:ext>
            </a:extLst>
          </p:cNvPr>
          <p:cNvGrpSpPr/>
          <p:nvPr/>
        </p:nvGrpSpPr>
        <p:grpSpPr>
          <a:xfrm>
            <a:off x="11506871" y="7409518"/>
            <a:ext cx="5869646" cy="801740"/>
            <a:chOff x="11336111" y="6598156"/>
            <a:chExt cx="5869646" cy="80174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2F518C2-A93B-40DC-B661-20D495EB161E}"/>
                </a:ext>
              </a:extLst>
            </p:cNvPr>
            <p:cNvSpPr txBox="1"/>
            <p:nvPr/>
          </p:nvSpPr>
          <p:spPr>
            <a:xfrm>
              <a:off x="12541267" y="6598156"/>
              <a:ext cx="46644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b="1" dirty="0">
                  <a:solidFill>
                    <a:schemeClr val="accent1"/>
                  </a:solidFill>
                </a:rPr>
                <a:t>以 圖 找 圖</a:t>
              </a:r>
              <a:endParaRPr lang="en-US" b="1" spc="600" dirty="0">
                <a:solidFill>
                  <a:schemeClr val="accent1"/>
                </a:solidFill>
                <a:latin typeface="Montserrat Semi" charset="0"/>
                <a:ea typeface="Montserrat Semi" charset="0"/>
                <a:cs typeface="Montserrat Semi" charset="0"/>
              </a:endParaRPr>
            </a:p>
          </p:txBody>
        </p:sp>
        <p:sp>
          <p:nvSpPr>
            <p:cNvPr id="48138" name="TextBox 25">
              <a:extLst>
                <a:ext uri="{FF2B5EF4-FFF2-40B4-BE49-F238E27FC236}">
                  <a16:creationId xmlns:a16="http://schemas.microsoft.com/office/drawing/2014/main" id="{750FBFF2-4919-A143-95D9-0EA5D42684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36111" y="6815121"/>
              <a:ext cx="558187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algn="just" eaLnBrk="1" hangingPunct="1"/>
              <a:endParaRPr lang="en-US" altLang="zh-CN" sz="3200" dirty="0">
                <a:solidFill>
                  <a:schemeClr val="accent1"/>
                </a:solidFill>
                <a:ea typeface="Lato Light"/>
                <a:cs typeface="Lato Light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4446031-82E0-4044-A6BE-3ABEADDBB058}"/>
              </a:ext>
            </a:extLst>
          </p:cNvPr>
          <p:cNvGrpSpPr/>
          <p:nvPr/>
        </p:nvGrpSpPr>
        <p:grpSpPr>
          <a:xfrm>
            <a:off x="11753598" y="9909294"/>
            <a:ext cx="5532437" cy="938718"/>
            <a:chOff x="11434989" y="10129730"/>
            <a:chExt cx="5532437" cy="9387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58DB8E-B812-4B83-A04F-5E77885151EA}"/>
                </a:ext>
              </a:extLst>
            </p:cNvPr>
            <p:cNvSpPr txBox="1"/>
            <p:nvPr/>
          </p:nvSpPr>
          <p:spPr>
            <a:xfrm>
              <a:off x="12318811" y="10422117"/>
              <a:ext cx="429716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b="1" dirty="0">
                  <a:solidFill>
                    <a:schemeClr val="accent1"/>
                  </a:solidFill>
                </a:rPr>
                <a:t>跨文化的內容觀點</a:t>
              </a:r>
              <a:endParaRPr lang="en-US" b="1" spc="600" dirty="0">
                <a:solidFill>
                  <a:schemeClr val="accent1"/>
                </a:solidFill>
                <a:latin typeface="Montserrat Semi" charset="0"/>
                <a:ea typeface="Montserrat Semi" charset="0"/>
                <a:cs typeface="Montserrat Semi" charset="0"/>
              </a:endParaRPr>
            </a:p>
          </p:txBody>
        </p:sp>
        <p:sp>
          <p:nvSpPr>
            <p:cNvPr id="48142" name="TextBox 29">
              <a:extLst>
                <a:ext uri="{FF2B5EF4-FFF2-40B4-BE49-F238E27FC236}">
                  <a16:creationId xmlns:a16="http://schemas.microsoft.com/office/drawing/2014/main" id="{23D2DB5E-A1B9-8146-B984-09C21202C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4989" y="10129730"/>
              <a:ext cx="553243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algn="just" eaLnBrk="1" hangingPunct="1"/>
              <a:endParaRPr lang="en-US" altLang="zh-CN" sz="3200" dirty="0">
                <a:solidFill>
                  <a:schemeClr val="tx1">
                    <a:lumMod val="75000"/>
                  </a:schemeClr>
                </a:solidFill>
                <a:ea typeface="Lato Light"/>
                <a:cs typeface="Lato Light"/>
              </a:endParaRPr>
            </a:p>
          </p:txBody>
        </p:sp>
      </p:grpSp>
      <p:pic>
        <p:nvPicPr>
          <p:cNvPr id="22" name="Picture Placeholder 20">
            <a:extLst>
              <a:ext uri="{FF2B5EF4-FFF2-40B4-BE49-F238E27FC236}">
                <a16:creationId xmlns:a16="http://schemas.microsoft.com/office/drawing/2014/main" id="{CE5D7FC8-177E-694C-958C-C5DD8DFC85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1056" y="38100"/>
            <a:ext cx="9179504" cy="11853455"/>
          </a:xfrm>
          <a:prstGeom prst="rect">
            <a:avLst/>
          </a:prstGeom>
        </p:spPr>
      </p:pic>
      <p:sp>
        <p:nvSpPr>
          <p:cNvPr id="26" name="Shape 2937">
            <a:extLst>
              <a:ext uri="{FF2B5EF4-FFF2-40B4-BE49-F238E27FC236}">
                <a16:creationId xmlns:a16="http://schemas.microsoft.com/office/drawing/2014/main" id="{66206775-E452-444E-B8E5-8F5B022478D4}"/>
              </a:ext>
            </a:extLst>
          </p:cNvPr>
          <p:cNvSpPr/>
          <p:nvPr/>
        </p:nvSpPr>
        <p:spPr>
          <a:xfrm>
            <a:off x="11688717" y="10095606"/>
            <a:ext cx="796925" cy="79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20593"/>
                </a:moveTo>
                <a:lnTo>
                  <a:pt x="11291" y="19145"/>
                </a:lnTo>
                <a:cubicBezTo>
                  <a:pt x="11291" y="18875"/>
                  <a:pt x="11071" y="18655"/>
                  <a:pt x="10800" y="18655"/>
                </a:cubicBezTo>
                <a:cubicBezTo>
                  <a:pt x="10529" y="18655"/>
                  <a:pt x="10309" y="18875"/>
                  <a:pt x="10309" y="19145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2455" y="11291"/>
                </a:lnTo>
                <a:cubicBezTo>
                  <a:pt x="2725" y="11291"/>
                  <a:pt x="2945" y="11071"/>
                  <a:pt x="2945" y="10800"/>
                </a:cubicBezTo>
                <a:cubicBezTo>
                  <a:pt x="2945" y="10529"/>
                  <a:pt x="2725" y="10309"/>
                  <a:pt x="2455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2455"/>
                </a:lnTo>
                <a:cubicBezTo>
                  <a:pt x="10309" y="2726"/>
                  <a:pt x="10529" y="2945"/>
                  <a:pt x="10800" y="2945"/>
                </a:cubicBezTo>
                <a:cubicBezTo>
                  <a:pt x="11071" y="2945"/>
                  <a:pt x="11291" y="2726"/>
                  <a:pt x="11291" y="2455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9145" y="10309"/>
                </a:lnTo>
                <a:cubicBezTo>
                  <a:pt x="18875" y="10309"/>
                  <a:pt x="18655" y="10529"/>
                  <a:pt x="18655" y="10800"/>
                </a:cubicBezTo>
                <a:cubicBezTo>
                  <a:pt x="18655" y="11071"/>
                  <a:pt x="18875" y="11291"/>
                  <a:pt x="19145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4836" y="0"/>
                  <a:pt x="0" y="4835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moveTo>
                  <a:pt x="14965" y="6634"/>
                </a:moveTo>
                <a:lnTo>
                  <a:pt x="12189" y="12188"/>
                </a:lnTo>
                <a:lnTo>
                  <a:pt x="6635" y="14966"/>
                </a:lnTo>
                <a:lnTo>
                  <a:pt x="9411" y="9412"/>
                </a:lnTo>
                <a:cubicBezTo>
                  <a:pt x="9411" y="9412"/>
                  <a:pt x="14965" y="6634"/>
                  <a:pt x="14965" y="6634"/>
                </a:cubicBezTo>
                <a:close/>
                <a:moveTo>
                  <a:pt x="4552" y="17048"/>
                </a:moveTo>
                <a:lnTo>
                  <a:pt x="12883" y="12883"/>
                </a:lnTo>
                <a:lnTo>
                  <a:pt x="17048" y="4551"/>
                </a:lnTo>
                <a:lnTo>
                  <a:pt x="8717" y="8717"/>
                </a:lnTo>
                <a:cubicBezTo>
                  <a:pt x="8717" y="8717"/>
                  <a:pt x="4552" y="17048"/>
                  <a:pt x="4552" y="17048"/>
                </a:cubicBezTo>
                <a:close/>
                <a:moveTo>
                  <a:pt x="11494" y="11494"/>
                </a:moveTo>
                <a:cubicBezTo>
                  <a:pt x="11877" y="11111"/>
                  <a:pt x="11877" y="10489"/>
                  <a:pt x="11494" y="10106"/>
                </a:cubicBezTo>
                <a:cubicBezTo>
                  <a:pt x="11111" y="9722"/>
                  <a:pt x="10489" y="9722"/>
                  <a:pt x="10106" y="10106"/>
                </a:cubicBezTo>
                <a:cubicBezTo>
                  <a:pt x="9723" y="10489"/>
                  <a:pt x="9723" y="11111"/>
                  <a:pt x="10106" y="11494"/>
                </a:cubicBezTo>
                <a:cubicBezTo>
                  <a:pt x="10489" y="11878"/>
                  <a:pt x="11111" y="11878"/>
                  <a:pt x="11494" y="11494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562C50C-421E-8F41-8B06-25D51A77B6D2}"/>
              </a:ext>
            </a:extLst>
          </p:cNvPr>
          <p:cNvGrpSpPr/>
          <p:nvPr/>
        </p:nvGrpSpPr>
        <p:grpSpPr>
          <a:xfrm>
            <a:off x="17376517" y="4733821"/>
            <a:ext cx="6120477" cy="1547827"/>
            <a:chOff x="17752416" y="5729708"/>
            <a:chExt cx="5924013" cy="154782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3DEAD2D-126C-3049-8952-1CC692CD9857}"/>
                </a:ext>
              </a:extLst>
            </p:cNvPr>
            <p:cNvGrpSpPr/>
            <p:nvPr/>
          </p:nvGrpSpPr>
          <p:grpSpPr>
            <a:xfrm>
              <a:off x="17752416" y="5729708"/>
              <a:ext cx="5924013" cy="1547827"/>
              <a:chOff x="16903334" y="5729708"/>
              <a:chExt cx="5924013" cy="1547827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216BB86-161C-4759-902E-CD5271C8B7DC}"/>
                  </a:ext>
                </a:extLst>
              </p:cNvPr>
              <p:cNvSpPr txBox="1"/>
              <p:nvPr/>
            </p:nvSpPr>
            <p:spPr>
              <a:xfrm>
                <a:off x="17827906" y="5729708"/>
                <a:ext cx="461234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b="1" dirty="0">
                    <a:solidFill>
                      <a:schemeClr val="accent1"/>
                    </a:solidFill>
                  </a:rPr>
                  <a:t>多語檢索</a:t>
                </a:r>
                <a:r>
                  <a:rPr lang="en-US" altLang="zh-TW" b="1" dirty="0">
                    <a:solidFill>
                      <a:schemeClr val="accent1"/>
                    </a:solidFill>
                  </a:rPr>
                  <a:t>/</a:t>
                </a:r>
                <a:r>
                  <a:rPr lang="zh-TW" altLang="en-US" b="1" dirty="0">
                    <a:solidFill>
                      <a:schemeClr val="accent1"/>
                    </a:solidFill>
                  </a:rPr>
                  <a:t>文本翻譯</a:t>
                </a:r>
                <a:endParaRPr lang="en-US" altLang="zh-TW" b="1" spc="600" dirty="0">
                  <a:solidFill>
                    <a:schemeClr val="accent1"/>
                  </a:solidFill>
                  <a:latin typeface="Montserrat Semi" charset="0"/>
                  <a:ea typeface="Montserrat Semi" charset="0"/>
                  <a:cs typeface="Montserrat Semi" charset="0"/>
                </a:endParaRPr>
              </a:p>
            </p:txBody>
          </p:sp>
          <p:sp>
            <p:nvSpPr>
              <p:cNvPr id="48140" name="TextBox 27">
                <a:extLst>
                  <a:ext uri="{FF2B5EF4-FFF2-40B4-BE49-F238E27FC236}">
                    <a16:creationId xmlns:a16="http://schemas.microsoft.com/office/drawing/2014/main" id="{E3E8D131-89E8-804A-9628-075E8E4488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903334" y="6692760"/>
                <a:ext cx="592401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just" eaLnBrk="1" hangingPunct="1"/>
                <a:endParaRPr lang="en-US" altLang="zh-CN" sz="3200" dirty="0">
                  <a:solidFill>
                    <a:schemeClr val="tx1">
                      <a:lumMod val="75000"/>
                    </a:schemeClr>
                  </a:solidFill>
                  <a:ea typeface="Lato Light"/>
                  <a:cs typeface="Lato Light"/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05D56D1-6F17-1447-9405-5A523F4898E6}"/>
                </a:ext>
              </a:extLst>
            </p:cNvPr>
            <p:cNvGrpSpPr/>
            <p:nvPr/>
          </p:nvGrpSpPr>
          <p:grpSpPr>
            <a:xfrm>
              <a:off x="17968467" y="5772436"/>
              <a:ext cx="692613" cy="690852"/>
              <a:chOff x="10710863" y="6980238"/>
              <a:chExt cx="622294" cy="620712"/>
            </a:xfrm>
          </p:grpSpPr>
          <p:sp>
            <p:nvSpPr>
              <p:cNvPr id="32" name="Line 494">
                <a:extLst>
                  <a:ext uri="{FF2B5EF4-FFF2-40B4-BE49-F238E27FC236}">
                    <a16:creationId xmlns:a16="http://schemas.microsoft.com/office/drawing/2014/main" id="{315E4ACA-59FA-844E-9D31-5946A76792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825163" y="7178675"/>
                <a:ext cx="179387" cy="3175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  <p:sp>
            <p:nvSpPr>
              <p:cNvPr id="33" name="Line 495">
                <a:extLst>
                  <a:ext uri="{FF2B5EF4-FFF2-40B4-BE49-F238E27FC236}">
                    <a16:creationId xmlns:a16="http://schemas.microsoft.com/office/drawing/2014/main" id="{1EA67CA4-F948-9C46-949E-99D9DBA7DA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917238" y="7088188"/>
                <a:ext cx="1587" cy="179387"/>
              </a:xfrm>
              <a:prstGeom prst="line">
                <a:avLst/>
              </a:prstGeom>
              <a:noFill/>
              <a:ln w="34290" cap="flat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  <p:sp>
            <p:nvSpPr>
              <p:cNvPr id="34" name="Freeform 496">
                <a:extLst>
                  <a:ext uri="{FF2B5EF4-FFF2-40B4-BE49-F238E27FC236}">
                    <a16:creationId xmlns:a16="http://schemas.microsoft.com/office/drawing/2014/main" id="{20656772-716E-F04F-BBD6-03F19F0472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10863" y="6980238"/>
                <a:ext cx="401637" cy="398462"/>
              </a:xfrm>
              <a:custGeom>
                <a:avLst/>
                <a:gdLst>
                  <a:gd name="T0" fmla="*/ 605 w 606"/>
                  <a:gd name="T1" fmla="*/ 299 h 598"/>
                  <a:gd name="T2" fmla="*/ 605 w 606"/>
                  <a:gd name="T3" fmla="*/ 299 h 598"/>
                  <a:gd name="T4" fmla="*/ 306 w 606"/>
                  <a:gd name="T5" fmla="*/ 597 h 598"/>
                  <a:gd name="T6" fmla="*/ 0 w 606"/>
                  <a:gd name="T7" fmla="*/ 299 h 598"/>
                  <a:gd name="T8" fmla="*/ 306 w 606"/>
                  <a:gd name="T9" fmla="*/ 0 h 598"/>
                  <a:gd name="T10" fmla="*/ 605 w 606"/>
                  <a:gd name="T11" fmla="*/ 299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6" h="598">
                    <a:moveTo>
                      <a:pt x="605" y="299"/>
                    </a:moveTo>
                    <a:lnTo>
                      <a:pt x="605" y="299"/>
                    </a:lnTo>
                    <a:cubicBezTo>
                      <a:pt x="605" y="463"/>
                      <a:pt x="471" y="597"/>
                      <a:pt x="306" y="597"/>
                    </a:cubicBezTo>
                    <a:cubicBezTo>
                      <a:pt x="135" y="597"/>
                      <a:pt x="0" y="463"/>
                      <a:pt x="0" y="299"/>
                    </a:cubicBezTo>
                    <a:cubicBezTo>
                      <a:pt x="0" y="134"/>
                      <a:pt x="135" y="0"/>
                      <a:pt x="306" y="0"/>
                    </a:cubicBezTo>
                    <a:cubicBezTo>
                      <a:pt x="471" y="0"/>
                      <a:pt x="605" y="134"/>
                      <a:pt x="605" y="299"/>
                    </a:cubicBezTo>
                  </a:path>
                </a:pathLst>
              </a:custGeom>
              <a:noFill/>
              <a:ln w="34290" cap="flat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  <p:sp>
            <p:nvSpPr>
              <p:cNvPr id="35" name="Line 497">
                <a:extLst>
                  <a:ext uri="{FF2B5EF4-FFF2-40B4-BE49-F238E27FC236}">
                    <a16:creationId xmlns:a16="http://schemas.microsoft.com/office/drawing/2014/main" id="{0BBA82B3-3EA2-4C46-91A2-A22F3F7BB1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53763" y="7316788"/>
                <a:ext cx="58737" cy="58737"/>
              </a:xfrm>
              <a:prstGeom prst="line">
                <a:avLst/>
              </a:prstGeom>
              <a:noFill/>
              <a:ln w="34290" cap="flat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  <p:sp>
            <p:nvSpPr>
              <p:cNvPr id="36" name="Freeform 498">
                <a:extLst>
                  <a:ext uri="{FF2B5EF4-FFF2-40B4-BE49-F238E27FC236}">
                    <a16:creationId xmlns:a16="http://schemas.microsoft.com/office/drawing/2014/main" id="{72E9F07D-D33B-2A44-8E80-621E02F03F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83919" y="7346950"/>
                <a:ext cx="249238" cy="254000"/>
              </a:xfrm>
              <a:custGeom>
                <a:avLst/>
                <a:gdLst>
                  <a:gd name="T0" fmla="*/ 0 w 375"/>
                  <a:gd name="T1" fmla="*/ 90 h 382"/>
                  <a:gd name="T2" fmla="*/ 90 w 375"/>
                  <a:gd name="T3" fmla="*/ 0 h 382"/>
                  <a:gd name="T4" fmla="*/ 374 w 375"/>
                  <a:gd name="T5" fmla="*/ 292 h 382"/>
                  <a:gd name="T6" fmla="*/ 284 w 375"/>
                  <a:gd name="T7" fmla="*/ 381 h 382"/>
                  <a:gd name="T8" fmla="*/ 0 w 375"/>
                  <a:gd name="T9" fmla="*/ 9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382">
                    <a:moveTo>
                      <a:pt x="0" y="90"/>
                    </a:moveTo>
                    <a:lnTo>
                      <a:pt x="90" y="0"/>
                    </a:lnTo>
                    <a:lnTo>
                      <a:pt x="374" y="292"/>
                    </a:lnTo>
                    <a:lnTo>
                      <a:pt x="284" y="381"/>
                    </a:lnTo>
                    <a:lnTo>
                      <a:pt x="0" y="90"/>
                    </a:lnTo>
                  </a:path>
                </a:pathLst>
              </a:custGeom>
              <a:noFill/>
              <a:ln w="34290" cap="flat">
                <a:solidFill>
                  <a:schemeClr val="tx2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500FD64-C5C3-F547-99C5-6DF4A15BC04F}"/>
              </a:ext>
            </a:extLst>
          </p:cNvPr>
          <p:cNvGrpSpPr/>
          <p:nvPr/>
        </p:nvGrpSpPr>
        <p:grpSpPr>
          <a:xfrm>
            <a:off x="17782365" y="10039156"/>
            <a:ext cx="5923534" cy="808856"/>
            <a:chOff x="17997144" y="11086395"/>
            <a:chExt cx="5923534" cy="80885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54ACB8-4BBE-408C-9904-75308745BF29}"/>
                </a:ext>
              </a:extLst>
            </p:cNvPr>
            <p:cNvSpPr txBox="1"/>
            <p:nvPr/>
          </p:nvSpPr>
          <p:spPr>
            <a:xfrm>
              <a:off x="18981175" y="11248920"/>
              <a:ext cx="493950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b="1" dirty="0">
                  <a:solidFill>
                    <a:schemeClr val="accent1"/>
                  </a:solidFill>
                </a:rPr>
                <a:t>內文精確字串檢索</a:t>
              </a:r>
              <a:endParaRPr lang="en-US" altLang="zh-TW" b="1" spc="600" dirty="0">
                <a:solidFill>
                  <a:schemeClr val="accent1"/>
                </a:solidFill>
                <a:latin typeface="Montserrat Semi" charset="0"/>
                <a:ea typeface="Montserrat Semi" charset="0"/>
                <a:cs typeface="Montserrat Semi" charset="0"/>
              </a:endParaRPr>
            </a:p>
          </p:txBody>
        </p:sp>
        <p:sp>
          <p:nvSpPr>
            <p:cNvPr id="37" name="Shape 2624">
              <a:extLst>
                <a:ext uri="{FF2B5EF4-FFF2-40B4-BE49-F238E27FC236}">
                  <a16:creationId xmlns:a16="http://schemas.microsoft.com/office/drawing/2014/main" id="{8AE5C8BA-3986-864D-B92B-BB041FD37D8F}"/>
                </a:ext>
              </a:extLst>
            </p:cNvPr>
            <p:cNvSpPr/>
            <p:nvPr/>
          </p:nvSpPr>
          <p:spPr>
            <a:xfrm>
              <a:off x="17997144" y="11086395"/>
              <a:ext cx="808856" cy="808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" y="6873"/>
                  </a:moveTo>
                  <a:lnTo>
                    <a:pt x="20618" y="6873"/>
                  </a:lnTo>
                  <a:lnTo>
                    <a:pt x="20618" y="7855"/>
                  </a:lnTo>
                  <a:lnTo>
                    <a:pt x="982" y="7855"/>
                  </a:lnTo>
                  <a:cubicBezTo>
                    <a:pt x="982" y="7855"/>
                    <a:pt x="982" y="6873"/>
                    <a:pt x="982" y="6873"/>
                  </a:cubicBezTo>
                  <a:close/>
                  <a:moveTo>
                    <a:pt x="16691" y="8836"/>
                  </a:moveTo>
                  <a:lnTo>
                    <a:pt x="18655" y="8836"/>
                  </a:lnTo>
                  <a:lnTo>
                    <a:pt x="18655" y="17673"/>
                  </a:lnTo>
                  <a:lnTo>
                    <a:pt x="16691" y="17673"/>
                  </a:lnTo>
                  <a:cubicBezTo>
                    <a:pt x="16691" y="17673"/>
                    <a:pt x="16691" y="8836"/>
                    <a:pt x="16691" y="8836"/>
                  </a:cubicBezTo>
                  <a:close/>
                  <a:moveTo>
                    <a:pt x="13745" y="8836"/>
                  </a:moveTo>
                  <a:lnTo>
                    <a:pt x="15709" y="8836"/>
                  </a:lnTo>
                  <a:lnTo>
                    <a:pt x="15709" y="17673"/>
                  </a:lnTo>
                  <a:lnTo>
                    <a:pt x="13745" y="17673"/>
                  </a:lnTo>
                  <a:cubicBezTo>
                    <a:pt x="13745" y="17673"/>
                    <a:pt x="13745" y="8836"/>
                    <a:pt x="13745" y="8836"/>
                  </a:cubicBezTo>
                  <a:close/>
                  <a:moveTo>
                    <a:pt x="8836" y="8836"/>
                  </a:moveTo>
                  <a:lnTo>
                    <a:pt x="12764" y="8836"/>
                  </a:lnTo>
                  <a:lnTo>
                    <a:pt x="12764" y="17673"/>
                  </a:lnTo>
                  <a:lnTo>
                    <a:pt x="8836" y="17673"/>
                  </a:lnTo>
                  <a:cubicBezTo>
                    <a:pt x="8836" y="17673"/>
                    <a:pt x="8836" y="8836"/>
                    <a:pt x="8836" y="8836"/>
                  </a:cubicBezTo>
                  <a:close/>
                  <a:moveTo>
                    <a:pt x="5891" y="8836"/>
                  </a:moveTo>
                  <a:lnTo>
                    <a:pt x="7855" y="8836"/>
                  </a:lnTo>
                  <a:lnTo>
                    <a:pt x="7855" y="17673"/>
                  </a:lnTo>
                  <a:lnTo>
                    <a:pt x="5891" y="17673"/>
                  </a:lnTo>
                  <a:cubicBezTo>
                    <a:pt x="5891" y="17673"/>
                    <a:pt x="5891" y="8836"/>
                    <a:pt x="5891" y="8836"/>
                  </a:cubicBezTo>
                  <a:close/>
                  <a:moveTo>
                    <a:pt x="2945" y="8836"/>
                  </a:moveTo>
                  <a:lnTo>
                    <a:pt x="4909" y="8836"/>
                  </a:lnTo>
                  <a:lnTo>
                    <a:pt x="4909" y="17673"/>
                  </a:lnTo>
                  <a:lnTo>
                    <a:pt x="2945" y="17673"/>
                  </a:lnTo>
                  <a:cubicBezTo>
                    <a:pt x="2945" y="17673"/>
                    <a:pt x="2945" y="8836"/>
                    <a:pt x="2945" y="8836"/>
                  </a:cubicBezTo>
                  <a:close/>
                  <a:moveTo>
                    <a:pt x="19773" y="18655"/>
                  </a:moveTo>
                  <a:lnTo>
                    <a:pt x="20428" y="20618"/>
                  </a:lnTo>
                  <a:lnTo>
                    <a:pt x="1172" y="20618"/>
                  </a:lnTo>
                  <a:lnTo>
                    <a:pt x="1827" y="18655"/>
                  </a:lnTo>
                  <a:cubicBezTo>
                    <a:pt x="1827" y="18655"/>
                    <a:pt x="19773" y="18655"/>
                    <a:pt x="19773" y="18655"/>
                  </a:cubicBezTo>
                  <a:close/>
                  <a:moveTo>
                    <a:pt x="10800" y="1056"/>
                  </a:moveTo>
                  <a:lnTo>
                    <a:pt x="19261" y="5891"/>
                  </a:lnTo>
                  <a:lnTo>
                    <a:pt x="2339" y="5891"/>
                  </a:lnTo>
                  <a:cubicBezTo>
                    <a:pt x="2339" y="5891"/>
                    <a:pt x="10800" y="1056"/>
                    <a:pt x="10800" y="1056"/>
                  </a:cubicBezTo>
                  <a:close/>
                  <a:moveTo>
                    <a:pt x="21109" y="8836"/>
                  </a:moveTo>
                  <a:cubicBezTo>
                    <a:pt x="21380" y="8836"/>
                    <a:pt x="21600" y="8617"/>
                    <a:pt x="21600" y="8345"/>
                  </a:cubicBezTo>
                  <a:lnTo>
                    <a:pt x="21600" y="6382"/>
                  </a:lnTo>
                  <a:cubicBezTo>
                    <a:pt x="21600" y="6200"/>
                    <a:pt x="21496" y="6047"/>
                    <a:pt x="21349" y="5963"/>
                  </a:cubicBezTo>
                  <a:lnTo>
                    <a:pt x="21353" y="5956"/>
                  </a:lnTo>
                  <a:lnTo>
                    <a:pt x="11044" y="65"/>
                  </a:lnTo>
                  <a:lnTo>
                    <a:pt x="11040" y="72"/>
                  </a:lnTo>
                  <a:cubicBezTo>
                    <a:pt x="10968" y="30"/>
                    <a:pt x="10889" y="0"/>
                    <a:pt x="10800" y="0"/>
                  </a:cubicBezTo>
                  <a:cubicBezTo>
                    <a:pt x="10711" y="0"/>
                    <a:pt x="10632" y="30"/>
                    <a:pt x="10560" y="72"/>
                  </a:cubicBezTo>
                  <a:lnTo>
                    <a:pt x="10556" y="65"/>
                  </a:lnTo>
                  <a:lnTo>
                    <a:pt x="247" y="5956"/>
                  </a:lnTo>
                  <a:lnTo>
                    <a:pt x="251" y="5963"/>
                  </a:lnTo>
                  <a:cubicBezTo>
                    <a:pt x="104" y="6047"/>
                    <a:pt x="0" y="6200"/>
                    <a:pt x="0" y="6382"/>
                  </a:cubicBezTo>
                  <a:lnTo>
                    <a:pt x="0" y="8345"/>
                  </a:lnTo>
                  <a:cubicBezTo>
                    <a:pt x="0" y="8617"/>
                    <a:pt x="220" y="8836"/>
                    <a:pt x="491" y="8836"/>
                  </a:cubicBezTo>
                  <a:lnTo>
                    <a:pt x="1964" y="8836"/>
                  </a:lnTo>
                  <a:lnTo>
                    <a:pt x="1964" y="17673"/>
                  </a:lnTo>
                  <a:lnTo>
                    <a:pt x="1473" y="17673"/>
                  </a:lnTo>
                  <a:cubicBezTo>
                    <a:pt x="1256" y="17673"/>
                    <a:pt x="1078" y="17816"/>
                    <a:pt x="1013" y="18010"/>
                  </a:cubicBezTo>
                  <a:lnTo>
                    <a:pt x="1007" y="18009"/>
                  </a:lnTo>
                  <a:lnTo>
                    <a:pt x="25" y="20954"/>
                  </a:lnTo>
                  <a:lnTo>
                    <a:pt x="31" y="20955"/>
                  </a:lnTo>
                  <a:cubicBezTo>
                    <a:pt x="14" y="21005"/>
                    <a:pt x="0" y="21055"/>
                    <a:pt x="0" y="21109"/>
                  </a:cubicBezTo>
                  <a:cubicBezTo>
                    <a:pt x="0" y="21381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1"/>
                    <a:pt x="21600" y="21109"/>
                  </a:cubicBezTo>
                  <a:cubicBezTo>
                    <a:pt x="21600" y="21055"/>
                    <a:pt x="21586" y="21005"/>
                    <a:pt x="21569" y="20955"/>
                  </a:cubicBezTo>
                  <a:lnTo>
                    <a:pt x="21575" y="20954"/>
                  </a:lnTo>
                  <a:lnTo>
                    <a:pt x="20593" y="18009"/>
                  </a:lnTo>
                  <a:lnTo>
                    <a:pt x="20587" y="18010"/>
                  </a:lnTo>
                  <a:cubicBezTo>
                    <a:pt x="20522" y="17816"/>
                    <a:pt x="20344" y="17673"/>
                    <a:pt x="20127" y="17673"/>
                  </a:cubicBezTo>
                  <a:lnTo>
                    <a:pt x="19636" y="17673"/>
                  </a:lnTo>
                  <a:lnTo>
                    <a:pt x="19636" y="8836"/>
                  </a:lnTo>
                  <a:cubicBezTo>
                    <a:pt x="19636" y="8836"/>
                    <a:pt x="21109" y="8836"/>
                    <a:pt x="21109" y="883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 eaLnBrk="1" fontAlgn="auto" hangingPunct="1">
                <a:spcBef>
                  <a:spcPts val="0"/>
                </a:spcBef>
                <a:spcAft>
                  <a:spcPts val="0"/>
                </a:spcAft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38" name="Shape 2783">
            <a:extLst>
              <a:ext uri="{FF2B5EF4-FFF2-40B4-BE49-F238E27FC236}">
                <a16:creationId xmlns:a16="http://schemas.microsoft.com/office/drawing/2014/main" id="{AA7B5532-7C79-744B-893B-1F1DA8568038}"/>
              </a:ext>
            </a:extLst>
          </p:cNvPr>
          <p:cNvSpPr/>
          <p:nvPr/>
        </p:nvSpPr>
        <p:spPr>
          <a:xfrm>
            <a:off x="11556310" y="7269603"/>
            <a:ext cx="1046163" cy="9032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3" name="Group 7">
            <a:extLst>
              <a:ext uri="{FF2B5EF4-FFF2-40B4-BE49-F238E27FC236}">
                <a16:creationId xmlns:a16="http://schemas.microsoft.com/office/drawing/2014/main" id="{CE2B6E62-6F67-371C-1854-0E84FE849873}"/>
              </a:ext>
            </a:extLst>
          </p:cNvPr>
          <p:cNvGrpSpPr/>
          <p:nvPr/>
        </p:nvGrpSpPr>
        <p:grpSpPr>
          <a:xfrm>
            <a:off x="11513678" y="4750856"/>
            <a:ext cx="5910808" cy="1505097"/>
            <a:chOff x="17752416" y="5772438"/>
            <a:chExt cx="6430552" cy="1505097"/>
          </a:xfrm>
        </p:grpSpPr>
        <p:grpSp>
          <p:nvGrpSpPr>
            <p:cNvPr id="24" name="Group 6">
              <a:extLst>
                <a:ext uri="{FF2B5EF4-FFF2-40B4-BE49-F238E27FC236}">
                  <a16:creationId xmlns:a16="http://schemas.microsoft.com/office/drawing/2014/main" id="{13FBDAB8-402B-A12B-2C14-7128737CDB33}"/>
                </a:ext>
              </a:extLst>
            </p:cNvPr>
            <p:cNvGrpSpPr/>
            <p:nvPr/>
          </p:nvGrpSpPr>
          <p:grpSpPr>
            <a:xfrm>
              <a:off x="17752416" y="5849648"/>
              <a:ext cx="6430552" cy="1427887"/>
              <a:chOff x="16903334" y="5849648"/>
              <a:chExt cx="6430552" cy="1427887"/>
            </a:xfrm>
          </p:grpSpPr>
          <p:sp>
            <p:nvSpPr>
              <p:cNvPr id="44" name="TextBox 26">
                <a:extLst>
                  <a:ext uri="{FF2B5EF4-FFF2-40B4-BE49-F238E27FC236}">
                    <a16:creationId xmlns:a16="http://schemas.microsoft.com/office/drawing/2014/main" id="{955B3565-A6E4-61CA-1806-088F9FB385AD}"/>
                  </a:ext>
                </a:extLst>
              </p:cNvPr>
              <p:cNvSpPr txBox="1"/>
              <p:nvPr/>
            </p:nvSpPr>
            <p:spPr>
              <a:xfrm>
                <a:off x="17965890" y="5849648"/>
                <a:ext cx="536799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b="1" spc="600" dirty="0">
                    <a:solidFill>
                      <a:schemeClr val="accent1"/>
                    </a:solidFill>
                    <a:latin typeface="Montserrat Semi" charset="0"/>
                    <a:ea typeface="Montserrat Semi" charset="0"/>
                    <a:cs typeface="Montserrat Semi" charset="0"/>
                  </a:rPr>
                  <a:t>智慧搜尋</a:t>
                </a:r>
                <a:r>
                  <a:rPr lang="en-US" altLang="zh-TW" b="1" spc="600" dirty="0">
                    <a:solidFill>
                      <a:schemeClr val="accent1"/>
                    </a:solidFill>
                    <a:latin typeface="Montserrat Semi" charset="0"/>
                    <a:ea typeface="Montserrat Semi" charset="0"/>
                    <a:cs typeface="Montserrat Semi" charset="0"/>
                  </a:rPr>
                  <a:t>/</a:t>
                </a:r>
                <a:r>
                  <a:rPr lang="zh-TW" altLang="en-US" b="1" spc="600" dirty="0">
                    <a:solidFill>
                      <a:schemeClr val="accent1"/>
                    </a:solidFill>
                    <a:latin typeface="Montserrat Semi" charset="0"/>
                    <a:ea typeface="Montserrat Semi" charset="0"/>
                    <a:cs typeface="Montserrat Semi" charset="0"/>
                  </a:rPr>
                  <a:t>語意搜尋</a:t>
                </a:r>
              </a:p>
            </p:txBody>
          </p:sp>
          <p:sp>
            <p:nvSpPr>
              <p:cNvPr id="45" name="TextBox 27">
                <a:extLst>
                  <a:ext uri="{FF2B5EF4-FFF2-40B4-BE49-F238E27FC236}">
                    <a16:creationId xmlns:a16="http://schemas.microsoft.com/office/drawing/2014/main" id="{D587F079-5811-AF9E-8475-170D8B50BB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903334" y="6692760"/>
                <a:ext cx="592401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just" eaLnBrk="1" hangingPunct="1"/>
                <a:endParaRPr lang="en-US" altLang="zh-CN" sz="3200" dirty="0">
                  <a:solidFill>
                    <a:schemeClr val="tx1">
                      <a:lumMod val="75000"/>
                    </a:schemeClr>
                  </a:solidFill>
                  <a:ea typeface="Lato Light"/>
                  <a:cs typeface="Lato Light"/>
                </a:endParaRPr>
              </a:p>
            </p:txBody>
          </p:sp>
        </p:grpSp>
        <p:grpSp>
          <p:nvGrpSpPr>
            <p:cNvPr id="28" name="Group 29">
              <a:extLst>
                <a:ext uri="{FF2B5EF4-FFF2-40B4-BE49-F238E27FC236}">
                  <a16:creationId xmlns:a16="http://schemas.microsoft.com/office/drawing/2014/main" id="{82186C77-E358-69FE-0993-6413F7994F88}"/>
                </a:ext>
              </a:extLst>
            </p:cNvPr>
            <p:cNvGrpSpPr/>
            <p:nvPr/>
          </p:nvGrpSpPr>
          <p:grpSpPr>
            <a:xfrm>
              <a:off x="17968468" y="5772438"/>
              <a:ext cx="692606" cy="690851"/>
              <a:chOff x="10710869" y="6980239"/>
              <a:chExt cx="622288" cy="620711"/>
            </a:xfrm>
          </p:grpSpPr>
          <p:sp>
            <p:nvSpPr>
              <p:cNvPr id="39" name="Line 494">
                <a:extLst>
                  <a:ext uri="{FF2B5EF4-FFF2-40B4-BE49-F238E27FC236}">
                    <a16:creationId xmlns:a16="http://schemas.microsoft.com/office/drawing/2014/main" id="{178BF8A5-26E2-E2CA-4C1C-8E547C8BC7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825163" y="7178675"/>
                <a:ext cx="179387" cy="3175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  <p:sp>
            <p:nvSpPr>
              <p:cNvPr id="40" name="Line 495">
                <a:extLst>
                  <a:ext uri="{FF2B5EF4-FFF2-40B4-BE49-F238E27FC236}">
                    <a16:creationId xmlns:a16="http://schemas.microsoft.com/office/drawing/2014/main" id="{6B7C2779-15A6-5AC4-CB73-E25B434A5D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917238" y="7088188"/>
                <a:ext cx="1587" cy="179387"/>
              </a:xfrm>
              <a:prstGeom prst="line">
                <a:avLst/>
              </a:prstGeom>
              <a:noFill/>
              <a:ln w="34290" cap="flat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  <p:sp>
            <p:nvSpPr>
              <p:cNvPr id="41" name="Freeform 496">
                <a:extLst>
                  <a:ext uri="{FF2B5EF4-FFF2-40B4-BE49-F238E27FC236}">
                    <a16:creationId xmlns:a16="http://schemas.microsoft.com/office/drawing/2014/main" id="{D1B01A0A-812C-16CA-2B00-39B40B6F1A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10869" y="6980239"/>
                <a:ext cx="401637" cy="398462"/>
              </a:xfrm>
              <a:custGeom>
                <a:avLst/>
                <a:gdLst>
                  <a:gd name="T0" fmla="*/ 605 w 606"/>
                  <a:gd name="T1" fmla="*/ 299 h 598"/>
                  <a:gd name="T2" fmla="*/ 605 w 606"/>
                  <a:gd name="T3" fmla="*/ 299 h 598"/>
                  <a:gd name="T4" fmla="*/ 306 w 606"/>
                  <a:gd name="T5" fmla="*/ 597 h 598"/>
                  <a:gd name="T6" fmla="*/ 0 w 606"/>
                  <a:gd name="T7" fmla="*/ 299 h 598"/>
                  <a:gd name="T8" fmla="*/ 306 w 606"/>
                  <a:gd name="T9" fmla="*/ 0 h 598"/>
                  <a:gd name="T10" fmla="*/ 605 w 606"/>
                  <a:gd name="T11" fmla="*/ 299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6" h="598">
                    <a:moveTo>
                      <a:pt x="605" y="299"/>
                    </a:moveTo>
                    <a:lnTo>
                      <a:pt x="605" y="299"/>
                    </a:lnTo>
                    <a:cubicBezTo>
                      <a:pt x="605" y="463"/>
                      <a:pt x="471" y="597"/>
                      <a:pt x="306" y="597"/>
                    </a:cubicBezTo>
                    <a:cubicBezTo>
                      <a:pt x="135" y="597"/>
                      <a:pt x="0" y="463"/>
                      <a:pt x="0" y="299"/>
                    </a:cubicBezTo>
                    <a:cubicBezTo>
                      <a:pt x="0" y="134"/>
                      <a:pt x="135" y="0"/>
                      <a:pt x="306" y="0"/>
                    </a:cubicBezTo>
                    <a:cubicBezTo>
                      <a:pt x="471" y="0"/>
                      <a:pt x="605" y="134"/>
                      <a:pt x="605" y="299"/>
                    </a:cubicBezTo>
                  </a:path>
                </a:pathLst>
              </a:custGeom>
              <a:noFill/>
              <a:ln w="34290" cap="flat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  <p:sp>
            <p:nvSpPr>
              <p:cNvPr id="42" name="Line 497">
                <a:extLst>
                  <a:ext uri="{FF2B5EF4-FFF2-40B4-BE49-F238E27FC236}">
                    <a16:creationId xmlns:a16="http://schemas.microsoft.com/office/drawing/2014/main" id="{5EE57A05-199D-C65D-28F4-12FA134156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53763" y="7316788"/>
                <a:ext cx="58737" cy="58737"/>
              </a:xfrm>
              <a:prstGeom prst="line">
                <a:avLst/>
              </a:prstGeom>
              <a:noFill/>
              <a:ln w="34290" cap="flat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  <p:sp>
            <p:nvSpPr>
              <p:cNvPr id="43" name="Freeform 498">
                <a:extLst>
                  <a:ext uri="{FF2B5EF4-FFF2-40B4-BE49-F238E27FC236}">
                    <a16:creationId xmlns:a16="http://schemas.microsoft.com/office/drawing/2014/main" id="{4B78B770-8DAE-D4A7-D98E-B9757A3103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83919" y="7346950"/>
                <a:ext cx="249238" cy="254000"/>
              </a:xfrm>
              <a:custGeom>
                <a:avLst/>
                <a:gdLst>
                  <a:gd name="T0" fmla="*/ 0 w 375"/>
                  <a:gd name="T1" fmla="*/ 90 h 382"/>
                  <a:gd name="T2" fmla="*/ 90 w 375"/>
                  <a:gd name="T3" fmla="*/ 0 h 382"/>
                  <a:gd name="T4" fmla="*/ 374 w 375"/>
                  <a:gd name="T5" fmla="*/ 292 h 382"/>
                  <a:gd name="T6" fmla="*/ 284 w 375"/>
                  <a:gd name="T7" fmla="*/ 381 h 382"/>
                  <a:gd name="T8" fmla="*/ 0 w 375"/>
                  <a:gd name="T9" fmla="*/ 9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382">
                    <a:moveTo>
                      <a:pt x="0" y="90"/>
                    </a:moveTo>
                    <a:lnTo>
                      <a:pt x="90" y="0"/>
                    </a:lnTo>
                    <a:lnTo>
                      <a:pt x="374" y="292"/>
                    </a:lnTo>
                    <a:lnTo>
                      <a:pt x="284" y="381"/>
                    </a:lnTo>
                    <a:lnTo>
                      <a:pt x="0" y="90"/>
                    </a:lnTo>
                  </a:path>
                </a:pathLst>
              </a:custGeom>
              <a:noFill/>
              <a:ln w="34290" cap="flat">
                <a:solidFill>
                  <a:schemeClr val="tx2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82843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Montserrat Light" charset="0"/>
                </a:endParaRPr>
              </a:p>
            </p:txBody>
          </p:sp>
        </p:grpSp>
      </p:grpSp>
      <p:grpSp>
        <p:nvGrpSpPr>
          <p:cNvPr id="47" name="Group 5">
            <a:extLst>
              <a:ext uri="{FF2B5EF4-FFF2-40B4-BE49-F238E27FC236}">
                <a16:creationId xmlns:a16="http://schemas.microsoft.com/office/drawing/2014/main" id="{27A2AB8E-9250-D83D-C05A-4147A9A1133D}"/>
              </a:ext>
            </a:extLst>
          </p:cNvPr>
          <p:cNvGrpSpPr/>
          <p:nvPr/>
        </p:nvGrpSpPr>
        <p:grpSpPr>
          <a:xfrm>
            <a:off x="18627135" y="7343238"/>
            <a:ext cx="7059203" cy="651055"/>
            <a:chOff x="12873715" y="7352771"/>
            <a:chExt cx="7059203" cy="651055"/>
          </a:xfrm>
        </p:grpSpPr>
        <p:sp>
          <p:nvSpPr>
            <p:cNvPr id="48" name="TextBox 24">
              <a:extLst>
                <a:ext uri="{FF2B5EF4-FFF2-40B4-BE49-F238E27FC236}">
                  <a16:creationId xmlns:a16="http://schemas.microsoft.com/office/drawing/2014/main" id="{9C604A70-0767-6AA6-CEBC-7D4D8F6D7A7C}"/>
                </a:ext>
              </a:extLst>
            </p:cNvPr>
            <p:cNvSpPr txBox="1"/>
            <p:nvPr/>
          </p:nvSpPr>
          <p:spPr>
            <a:xfrm>
              <a:off x="12873715" y="7352771"/>
              <a:ext cx="2401619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b="1" dirty="0">
                  <a:solidFill>
                    <a:schemeClr val="accent1"/>
                  </a:solidFill>
                </a:rPr>
                <a:t>自 動 上 色</a:t>
              </a:r>
              <a:endParaRPr lang="en-US" altLang="zh-TW" b="1" spc="600" dirty="0">
                <a:solidFill>
                  <a:schemeClr val="accent1"/>
                </a:solidFill>
                <a:latin typeface="Montserrat Semi" charset="0"/>
                <a:ea typeface="Montserrat Semi" charset="0"/>
                <a:cs typeface="Montserrat Semi" charset="0"/>
              </a:endParaRPr>
            </a:p>
          </p:txBody>
        </p:sp>
        <p:sp>
          <p:nvSpPr>
            <p:cNvPr id="49" name="TextBox 25">
              <a:extLst>
                <a:ext uri="{FF2B5EF4-FFF2-40B4-BE49-F238E27FC236}">
                  <a16:creationId xmlns:a16="http://schemas.microsoft.com/office/drawing/2014/main" id="{D8709FBE-9BF2-22D2-5576-2AC022CF4D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51042" y="7419051"/>
              <a:ext cx="558187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algn="just" eaLnBrk="1" hangingPunct="1"/>
              <a:r>
                <a:rPr lang="zh-TW" altLang="en-US" sz="3200" dirty="0">
                  <a:solidFill>
                    <a:schemeClr val="tx1">
                      <a:lumMod val="75000"/>
                    </a:schemeClr>
                  </a:solidFill>
                  <a:ea typeface="Lato Light"/>
                  <a:cs typeface="Lato Light"/>
                </a:rPr>
                <a:t>       </a:t>
              </a:r>
              <a:endParaRPr lang="en-US" altLang="zh-CN" sz="3200" dirty="0">
                <a:solidFill>
                  <a:schemeClr val="tx1">
                    <a:lumMod val="75000"/>
                  </a:schemeClr>
                </a:solidFill>
                <a:ea typeface="Lato Light"/>
                <a:cs typeface="Lato Light"/>
              </a:endParaRPr>
            </a:p>
          </p:txBody>
        </p:sp>
      </p:grpSp>
      <p:pic>
        <p:nvPicPr>
          <p:cNvPr id="50" name="圖片 49">
            <a:extLst>
              <a:ext uri="{FF2B5EF4-FFF2-40B4-BE49-F238E27FC236}">
                <a16:creationId xmlns:a16="http://schemas.microsoft.com/office/drawing/2014/main" id="{C9FC757A-B8A5-6959-290D-384863E82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0164" y="7270605"/>
            <a:ext cx="1048603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2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8B0E2F-B09C-D63F-F4D4-E033FBD71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045" y="744279"/>
            <a:ext cx="20111561" cy="265814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US" altLang="zh-TW" sz="8800" b="1" i="1" dirty="0">
                <a:solidFill>
                  <a:srgbClr val="000099"/>
                </a:solidFill>
              </a:rPr>
              <a:t>Lumen—</a:t>
            </a:r>
            <a:r>
              <a:rPr lang="en-US" altLang="zh-TW" sz="9600" b="1" i="1" dirty="0">
                <a:solidFill>
                  <a:srgbClr val="000099"/>
                </a:solidFill>
              </a:rPr>
              <a:t>AI</a:t>
            </a:r>
            <a:r>
              <a:rPr lang="zh-TW" altLang="zh-TW" sz="8800" b="1" i="1" dirty="0">
                <a:solidFill>
                  <a:srgbClr val="000099"/>
                </a:solidFill>
              </a:rPr>
              <a:t>智慧搜尋</a:t>
            </a:r>
            <a:br>
              <a:rPr lang="en-US" altLang="zh-TW" sz="9600" b="1" i="1" dirty="0">
                <a:solidFill>
                  <a:srgbClr val="000099"/>
                </a:solidFill>
              </a:rPr>
            </a:br>
            <a:r>
              <a:rPr lang="en-US" altLang="zh-TW" sz="4400" dirty="0">
                <a:solidFill>
                  <a:srgbClr val="001236"/>
                </a:solidFill>
              </a:rPr>
              <a:t>(</a:t>
            </a:r>
            <a:r>
              <a:rPr lang="zh-TW" altLang="en-US" sz="4400" dirty="0">
                <a:solidFill>
                  <a:srgbClr val="001236"/>
                </a:solidFill>
              </a:rPr>
              <a:t>連結 聯合百科 台灣學術經典平台</a:t>
            </a:r>
            <a:r>
              <a:rPr lang="en-US" altLang="zh-TW" sz="4400" dirty="0">
                <a:solidFill>
                  <a:srgbClr val="001236"/>
                </a:solidFill>
              </a:rPr>
              <a:t>)</a:t>
            </a:r>
            <a:endParaRPr lang="zh-TW" altLang="en-US" sz="4400" dirty="0">
              <a:solidFill>
                <a:srgbClr val="001236"/>
              </a:solidFill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B668866-D185-C672-A84F-26A980AF2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8437" y="3402419"/>
            <a:ext cx="21477768" cy="8503069"/>
          </a:xfrm>
        </p:spPr>
        <p:txBody>
          <a:bodyPr/>
          <a:lstStyle/>
          <a:p>
            <a:pPr algn="ctr"/>
            <a:r>
              <a:rPr lang="zh-TW" altLang="zh-TW" b="1" dirty="0">
                <a:solidFill>
                  <a:srgbClr val="002060"/>
                </a:solidFill>
              </a:rPr>
              <a:t>百年期刊</a:t>
            </a:r>
            <a:r>
              <a:rPr lang="zh-TW" altLang="en-US" b="1" dirty="0">
                <a:solidFill>
                  <a:srgbClr val="002060"/>
                </a:solidFill>
              </a:rPr>
              <a:t> </a:t>
            </a:r>
            <a:r>
              <a:rPr lang="en-US" altLang="zh-TW" dirty="0">
                <a:solidFill>
                  <a:srgbClr val="002060"/>
                </a:solidFill>
              </a:rPr>
              <a:t>x</a:t>
            </a:r>
            <a:r>
              <a:rPr lang="zh-TW" altLang="en-US" dirty="0">
                <a:solidFill>
                  <a:srgbClr val="002060"/>
                </a:solidFill>
              </a:rPr>
              <a:t> </a:t>
            </a:r>
            <a:r>
              <a:rPr lang="zh-TW" altLang="zh-TW" b="1" dirty="0">
                <a:solidFill>
                  <a:srgbClr val="002060"/>
                </a:solidFill>
              </a:rPr>
              <a:t>華文與亞洲研究</a:t>
            </a:r>
            <a:r>
              <a:rPr lang="zh-TW" altLang="en-US" b="1" dirty="0">
                <a:solidFill>
                  <a:srgbClr val="002060"/>
                </a:solidFill>
              </a:rPr>
              <a:t> </a:t>
            </a:r>
            <a:r>
              <a:rPr lang="en-US" altLang="zh-TW" dirty="0">
                <a:solidFill>
                  <a:srgbClr val="002060"/>
                </a:solidFill>
              </a:rPr>
              <a:t>x</a:t>
            </a:r>
            <a:r>
              <a:rPr lang="zh-TW" altLang="en-US" dirty="0">
                <a:solidFill>
                  <a:srgbClr val="002060"/>
                </a:solidFill>
              </a:rPr>
              <a:t> </a:t>
            </a:r>
            <a:r>
              <a:rPr lang="zh-TW" altLang="zh-TW" b="1" dirty="0">
                <a:solidFill>
                  <a:srgbClr val="002060"/>
                </a:solidFill>
              </a:rPr>
              <a:t>可驗證</a:t>
            </a:r>
            <a:r>
              <a:rPr lang="en-US" altLang="zh-TW" sz="5400" b="1" i="1" dirty="0">
                <a:solidFill>
                  <a:srgbClr val="002060"/>
                </a:solidFill>
              </a:rPr>
              <a:t>AI</a:t>
            </a:r>
            <a:r>
              <a:rPr lang="zh-TW" altLang="zh-TW" b="1" dirty="0">
                <a:solidFill>
                  <a:srgbClr val="002060"/>
                </a:solidFill>
              </a:rPr>
              <a:t>搜尋</a:t>
            </a:r>
            <a:r>
              <a:rPr lang="en-US" altLang="zh-TW" b="1" dirty="0">
                <a:solidFill>
                  <a:srgbClr val="002060"/>
                </a:solidFill>
              </a:rPr>
              <a:t> </a:t>
            </a:r>
            <a:endParaRPr lang="zh-TW" altLang="zh-TW" dirty="0">
              <a:solidFill>
                <a:srgbClr val="002060"/>
              </a:solidFill>
            </a:endParaRPr>
          </a:p>
          <a:p>
            <a:r>
              <a:rPr lang="en-US" altLang="zh-TW" dirty="0">
                <a:solidFill>
                  <a:schemeClr val="tx2"/>
                </a:solidFill>
              </a:rPr>
              <a:t>                    </a:t>
            </a:r>
            <a:r>
              <a:rPr lang="en-US" altLang="zh-TW" sz="4000" dirty="0">
                <a:solidFill>
                  <a:schemeClr val="tx2"/>
                </a:solidFill>
                <a:latin typeface="+mn-lt"/>
              </a:rPr>
              <a:t>                   </a:t>
            </a:r>
            <a:r>
              <a:rPr lang="zh-TW" altLang="zh-TW" sz="4000" dirty="0">
                <a:solidFill>
                  <a:schemeClr val="tx2"/>
                </a:solidFill>
                <a:latin typeface="+mn-lt"/>
              </a:rPr>
              <a:t>多語搜尋</a:t>
            </a:r>
            <a:r>
              <a:rPr lang="zh-TW" altLang="en-US" sz="4000" dirty="0">
                <a:solidFill>
                  <a:schemeClr val="tx2"/>
                </a:solidFill>
                <a:latin typeface="+mn-lt"/>
              </a:rPr>
              <a:t>，文本</a:t>
            </a:r>
            <a:r>
              <a:rPr lang="zh-TW" altLang="zh-TW" sz="4000" dirty="0">
                <a:solidFill>
                  <a:schemeClr val="tx2"/>
                </a:solidFill>
                <a:latin typeface="+mn-lt"/>
              </a:rPr>
              <a:t>翻譯</a:t>
            </a:r>
            <a:r>
              <a:rPr lang="zh-TW" altLang="en-US" sz="40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，</a:t>
            </a:r>
            <a:r>
              <a:rPr lang="zh-TW" altLang="zh-TW" sz="4000" dirty="0">
                <a:solidFill>
                  <a:schemeClr val="tx2"/>
                </a:solidFill>
                <a:latin typeface="+mn-lt"/>
              </a:rPr>
              <a:t>串連不同知識路徑</a:t>
            </a:r>
            <a:endParaRPr lang="en-US" altLang="zh-TW" sz="4000" dirty="0">
              <a:solidFill>
                <a:schemeClr val="tx2"/>
              </a:solidFill>
              <a:latin typeface="+mn-lt"/>
            </a:endParaRPr>
          </a:p>
          <a:p>
            <a:endParaRPr lang="en-US" altLang="zh-TW" sz="5000" b="1" dirty="0">
              <a:solidFill>
                <a:schemeClr val="tx2"/>
              </a:solidFill>
              <a:latin typeface="+mj-lt"/>
              <a:ea typeface="MingLiU_MSCS" panose="02020500000000000000" pitchFamily="18" charset="-120"/>
            </a:endParaRPr>
          </a:p>
          <a:p>
            <a:r>
              <a:rPr lang="en-US" altLang="zh-TW" sz="5000" b="1" dirty="0">
                <a:solidFill>
                  <a:schemeClr val="tx2"/>
                </a:solidFill>
                <a:latin typeface="+mj-lt"/>
                <a:ea typeface="MingLiU_MSCS" panose="02020500000000000000" pitchFamily="18" charset="-120"/>
              </a:rPr>
              <a:t>             </a:t>
            </a:r>
            <a:r>
              <a:rPr lang="en-US" altLang="zh-TW" sz="5000" b="1" dirty="0">
                <a:solidFill>
                  <a:srgbClr val="004200"/>
                </a:solidFill>
                <a:latin typeface="+mj-ea"/>
                <a:ea typeface="+mj-ea"/>
              </a:rPr>
              <a:t>《 4 </a:t>
            </a:r>
            <a:r>
              <a:rPr lang="zh-TW" altLang="en-US" sz="5000" b="1" dirty="0">
                <a:solidFill>
                  <a:srgbClr val="004200"/>
                </a:solidFill>
                <a:latin typeface="+mj-ea"/>
                <a:ea typeface="+mj-ea"/>
              </a:rPr>
              <a:t>大 亮 點 </a:t>
            </a:r>
            <a:r>
              <a:rPr lang="en-US" altLang="zh-TW" sz="5000" b="1" dirty="0">
                <a:solidFill>
                  <a:srgbClr val="004200"/>
                </a:solidFill>
                <a:latin typeface="+mj-ea"/>
                <a:ea typeface="+mj-ea"/>
              </a:rPr>
              <a:t>》</a:t>
            </a:r>
          </a:p>
          <a:p>
            <a:r>
              <a:rPr lang="zh-TW" altLang="en-US" sz="4000" b="1" dirty="0">
                <a:solidFill>
                  <a:srgbClr val="004200"/>
                </a:solidFill>
                <a:latin typeface="+mn-lt"/>
              </a:rPr>
              <a:t>引文網絡｜</a:t>
            </a:r>
            <a:r>
              <a:rPr lang="zh-TW" altLang="en-US" sz="4000" dirty="0">
                <a:solidFill>
                  <a:schemeClr val="tx2"/>
                </a:solidFill>
                <a:latin typeface="+mn-lt"/>
              </a:rPr>
              <a:t>一篇文獻</a:t>
            </a:r>
            <a:r>
              <a:rPr lang="en-US" altLang="zh-TW" sz="4000" dirty="0">
                <a:solidFill>
                  <a:schemeClr val="tx2"/>
                </a:solidFill>
                <a:latin typeface="+mn-lt"/>
              </a:rPr>
              <a:t>,</a:t>
            </a:r>
            <a:r>
              <a:rPr lang="zh-TW" altLang="en-US" sz="4000" dirty="0">
                <a:solidFill>
                  <a:schemeClr val="tx2"/>
                </a:solidFill>
                <a:latin typeface="+mn-lt"/>
              </a:rPr>
              <a:t>看見整個研究脈絡  </a:t>
            </a:r>
          </a:p>
          <a:p>
            <a:r>
              <a:rPr lang="zh-TW" altLang="en-US" sz="4000" b="1" dirty="0">
                <a:solidFill>
                  <a:srgbClr val="004200"/>
                </a:solidFill>
                <a:latin typeface="+mn-lt"/>
              </a:rPr>
              <a:t>多語提問｜</a:t>
            </a:r>
            <a:r>
              <a:rPr lang="zh-TW" altLang="en-US" sz="4000" dirty="0">
                <a:solidFill>
                  <a:schemeClr val="tx2"/>
                </a:solidFill>
                <a:latin typeface="+mn-lt"/>
              </a:rPr>
              <a:t>讓不同文化視角彼此激盪</a:t>
            </a:r>
          </a:p>
          <a:p>
            <a:r>
              <a:rPr lang="zh-TW" altLang="en-US" sz="4000" b="1" dirty="0">
                <a:solidFill>
                  <a:srgbClr val="004200"/>
                </a:solidFill>
                <a:latin typeface="+mn-lt"/>
              </a:rPr>
              <a:t>歷史縱深｜</a:t>
            </a:r>
            <a:r>
              <a:rPr lang="en-US" altLang="zh-TW" sz="4000" dirty="0">
                <a:solidFill>
                  <a:schemeClr val="tx2"/>
                </a:solidFill>
                <a:latin typeface="+mn-lt"/>
              </a:rPr>
              <a:t>60</a:t>
            </a:r>
            <a:r>
              <a:rPr lang="zh-TW" altLang="en-US" sz="4000" dirty="0">
                <a:solidFill>
                  <a:schemeClr val="tx2"/>
                </a:solidFill>
                <a:latin typeface="+mn-lt"/>
              </a:rPr>
              <a:t>年前文獻</a:t>
            </a:r>
            <a:r>
              <a:rPr lang="en-US" altLang="zh-TW" sz="4000" dirty="0">
                <a:solidFill>
                  <a:schemeClr val="tx2"/>
                </a:solidFill>
                <a:latin typeface="+mn-lt"/>
              </a:rPr>
              <a:t>,</a:t>
            </a:r>
            <a:r>
              <a:rPr lang="zh-TW" altLang="en-US" sz="4000" dirty="0">
                <a:solidFill>
                  <a:schemeClr val="tx2"/>
                </a:solidFill>
                <a:latin typeface="+mn-lt"/>
              </a:rPr>
              <a:t>突然變重要了</a:t>
            </a:r>
          </a:p>
          <a:p>
            <a:r>
              <a:rPr lang="zh-TW" altLang="en-US" sz="4000" b="1" dirty="0">
                <a:solidFill>
                  <a:srgbClr val="004200"/>
                </a:solidFill>
                <a:latin typeface="+mn-lt"/>
              </a:rPr>
              <a:t>延伸探索｜</a:t>
            </a:r>
            <a:r>
              <a:rPr lang="zh-TW" altLang="en-US" sz="4000" dirty="0">
                <a:solidFill>
                  <a:schemeClr val="tx2"/>
                </a:solidFill>
                <a:latin typeface="+mn-lt"/>
              </a:rPr>
              <a:t>發現知識間隱藏的關聯</a:t>
            </a:r>
          </a:p>
          <a:p>
            <a:endParaRPr lang="zh-TW" altLang="zh-TW" sz="4000" dirty="0">
              <a:solidFill>
                <a:schemeClr val="tx2"/>
              </a:solidFill>
              <a:latin typeface="+mn-lt"/>
            </a:endParaRPr>
          </a:p>
          <a:p>
            <a:pPr algn="ctr"/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B233374-8358-4A76-8256-7D03004C4C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9</a:t>
            </a:fld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6B1D416-3709-78C2-6481-FC9038CCA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8825" y="6060559"/>
            <a:ext cx="9558670" cy="623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14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EB451-D92F-F0C0-CC50-6CABE70F1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D17559A-002D-AA28-8CCD-ABE605FDA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9442FD6-39E6-0267-D470-5CE0ED487A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10</a:t>
            </a:fld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0267CBC-F05A-F30A-45F2-78961B5C7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95" y="2826567"/>
            <a:ext cx="18326617" cy="9609273"/>
          </a:xfrm>
          <a:prstGeom prst="rect">
            <a:avLst/>
          </a:prstGeom>
        </p:spPr>
      </p:pic>
      <p:sp>
        <p:nvSpPr>
          <p:cNvPr id="11" name="標題 10">
            <a:extLst>
              <a:ext uri="{FF2B5EF4-FFF2-40B4-BE49-F238E27FC236}">
                <a16:creationId xmlns:a16="http://schemas.microsoft.com/office/drawing/2014/main" id="{AE3B7E1C-888E-E380-87E8-AA91D0D8F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F22E0D70-A6E0-C97D-2437-59F49950B12C}"/>
              </a:ext>
            </a:extLst>
          </p:cNvPr>
          <p:cNvSpPr/>
          <p:nvPr/>
        </p:nvSpPr>
        <p:spPr>
          <a:xfrm>
            <a:off x="3997843" y="9250326"/>
            <a:ext cx="2232836" cy="893134"/>
          </a:xfrm>
          <a:prstGeom prst="roundRect">
            <a:avLst/>
          </a:prstGeom>
          <a:noFill/>
          <a:ln w="117475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FAF8D406-CA81-58EE-D7C4-971CC3A3293B}"/>
              </a:ext>
            </a:extLst>
          </p:cNvPr>
          <p:cNvSpPr/>
          <p:nvPr/>
        </p:nvSpPr>
        <p:spPr>
          <a:xfrm>
            <a:off x="3997843" y="4699591"/>
            <a:ext cx="2083980" cy="701749"/>
          </a:xfrm>
          <a:prstGeom prst="roundRect">
            <a:avLst/>
          </a:prstGeom>
          <a:noFill/>
          <a:ln w="12065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圖說文字: 向下箭號 17">
            <a:extLst>
              <a:ext uri="{FF2B5EF4-FFF2-40B4-BE49-F238E27FC236}">
                <a16:creationId xmlns:a16="http://schemas.microsoft.com/office/drawing/2014/main" id="{E03910B2-1D70-5D8B-F05E-A2AB8D62CEE2}"/>
              </a:ext>
            </a:extLst>
          </p:cNvPr>
          <p:cNvSpPr/>
          <p:nvPr/>
        </p:nvSpPr>
        <p:spPr>
          <a:xfrm>
            <a:off x="6897724" y="1327080"/>
            <a:ext cx="10667262" cy="1977656"/>
          </a:xfrm>
          <a:prstGeom prst="downArrowCallout">
            <a:avLst>
              <a:gd name="adj1" fmla="val 22849"/>
              <a:gd name="adj2" fmla="val 31489"/>
              <a:gd name="adj3" fmla="val 25000"/>
              <a:gd name="adj4" fmla="val 68506"/>
            </a:avLst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>
                <a:latin typeface="+mj-lt"/>
              </a:rPr>
              <a:t>引用文獻從</a:t>
            </a:r>
            <a:r>
              <a:rPr lang="en-US" altLang="zh-TW" sz="5400" b="1" dirty="0">
                <a:latin typeface="+mj-lt"/>
              </a:rPr>
              <a:t>1950</a:t>
            </a:r>
            <a:r>
              <a:rPr lang="zh-TW" altLang="en-US" sz="5400" b="1" dirty="0">
                <a:latin typeface="+mj-lt"/>
              </a:rPr>
              <a:t>年代至今</a:t>
            </a:r>
          </a:p>
        </p:txBody>
      </p:sp>
    </p:spTree>
    <p:extLst>
      <p:ext uri="{BB962C8B-B14F-4D97-AF65-F5344CB8AC3E}">
        <p14:creationId xmlns:p14="http://schemas.microsoft.com/office/powerpoint/2010/main" val="3930245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46D0DB-70E5-4710-E2EC-84E58F0F1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EBED2BF-20FB-93A6-FF30-B5891B2FB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004DE72-3073-3BCB-FAB6-B625D5C65F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11</a:t>
            </a:fld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2EA5E79-5145-39D3-8CC1-7676E7120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9532" y="1962695"/>
            <a:ext cx="22204626" cy="9942793"/>
          </a:xfrm>
          <a:prstGeom prst="rect">
            <a:avLst/>
          </a:prstGeom>
        </p:spPr>
      </p:pic>
      <p:sp>
        <p:nvSpPr>
          <p:cNvPr id="8" name="圖說文字: 向下箭號 7">
            <a:extLst>
              <a:ext uri="{FF2B5EF4-FFF2-40B4-BE49-F238E27FC236}">
                <a16:creationId xmlns:a16="http://schemas.microsoft.com/office/drawing/2014/main" id="{64F74ABC-A309-0C78-7EAC-6CDF33FD1386}"/>
              </a:ext>
            </a:extLst>
          </p:cNvPr>
          <p:cNvSpPr/>
          <p:nvPr/>
        </p:nvSpPr>
        <p:spPr>
          <a:xfrm>
            <a:off x="5692332" y="1067321"/>
            <a:ext cx="12616933" cy="2232837"/>
          </a:xfrm>
          <a:prstGeom prst="downArrowCallou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>
                <a:latin typeface="+mj-lt"/>
              </a:rPr>
              <a:t>延伸問題找出知識間隱密的關聯性</a:t>
            </a:r>
          </a:p>
        </p:txBody>
      </p:sp>
    </p:spTree>
    <p:extLst>
      <p:ext uri="{BB962C8B-B14F-4D97-AF65-F5344CB8AC3E}">
        <p14:creationId xmlns:p14="http://schemas.microsoft.com/office/powerpoint/2010/main" val="3357449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2169D-031B-F214-2E0F-643D2C00F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42D8A48-E7E2-2299-FF64-2395263B5B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4EF1B7B-AF29-618A-7BE3-05A8F3E499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12</a:t>
            </a:fld>
            <a:endParaRPr lang="zh-TW" altLang="en-US" dirty="0"/>
          </a:p>
        </p:txBody>
      </p:sp>
      <p:sp>
        <p:nvSpPr>
          <p:cNvPr id="11" name="標題 10">
            <a:extLst>
              <a:ext uri="{FF2B5EF4-FFF2-40B4-BE49-F238E27FC236}">
                <a16:creationId xmlns:a16="http://schemas.microsoft.com/office/drawing/2014/main" id="{BE258311-C8C4-3DD8-58DB-B78B60449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1F83DAB-6032-80EE-B269-BCB5EB2F2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896" y="3099658"/>
            <a:ext cx="20349857" cy="9331154"/>
          </a:xfrm>
          <a:prstGeom prst="rect">
            <a:avLst/>
          </a:prstGeom>
        </p:spPr>
      </p:pic>
      <p:sp>
        <p:nvSpPr>
          <p:cNvPr id="16" name="圖說文字: 向下箭號 15">
            <a:extLst>
              <a:ext uri="{FF2B5EF4-FFF2-40B4-BE49-F238E27FC236}">
                <a16:creationId xmlns:a16="http://schemas.microsoft.com/office/drawing/2014/main" id="{1E3BDAF7-393E-563F-2BE7-35C748E8DA37}"/>
              </a:ext>
            </a:extLst>
          </p:cNvPr>
          <p:cNvSpPr/>
          <p:nvPr/>
        </p:nvSpPr>
        <p:spPr>
          <a:xfrm>
            <a:off x="7293935" y="1195487"/>
            <a:ext cx="10760148" cy="1993873"/>
          </a:xfrm>
          <a:prstGeom prst="downArrowCallout">
            <a:avLst>
              <a:gd name="adj1" fmla="val 25000"/>
              <a:gd name="adj2" fmla="val 31399"/>
              <a:gd name="adj3" fmla="val 25000"/>
              <a:gd name="adj4" fmla="val 64977"/>
            </a:avLst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/>
              <a:t>整合不同語系的知識路徑</a:t>
            </a:r>
          </a:p>
        </p:txBody>
      </p:sp>
    </p:spTree>
    <p:extLst>
      <p:ext uri="{BB962C8B-B14F-4D97-AF65-F5344CB8AC3E}">
        <p14:creationId xmlns:p14="http://schemas.microsoft.com/office/powerpoint/2010/main" val="3821622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85D1BD-410F-B503-4E00-FE5091A3A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1BE3E1-E77D-A071-C382-744D91BF5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69D76D7-48A5-932F-9D7C-8625B1E356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13</a:t>
            </a:fld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2A3F10C-5C34-74D5-5E50-6EAEF17CB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t="7519" r="3277" b="-7778"/>
          <a:stretch/>
        </p:blipFill>
        <p:spPr>
          <a:xfrm>
            <a:off x="2133045" y="1285188"/>
            <a:ext cx="20111561" cy="1151641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56FE418-2CF6-5C11-E7A1-2A58999A13FF}"/>
              </a:ext>
            </a:extLst>
          </p:cNvPr>
          <p:cNvSpPr/>
          <p:nvPr/>
        </p:nvSpPr>
        <p:spPr>
          <a:xfrm>
            <a:off x="16310987" y="3274828"/>
            <a:ext cx="1913865" cy="4657060"/>
          </a:xfrm>
          <a:prstGeom prst="rect">
            <a:avLst/>
          </a:prstGeom>
          <a:noFill/>
          <a:ln w="114300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3519A14-2535-0094-57DF-2898A381F2EF}"/>
              </a:ext>
            </a:extLst>
          </p:cNvPr>
          <p:cNvSpPr/>
          <p:nvPr/>
        </p:nvSpPr>
        <p:spPr>
          <a:xfrm>
            <a:off x="10653821" y="4508203"/>
            <a:ext cx="3657599" cy="1360967"/>
          </a:xfrm>
          <a:prstGeom prst="rect">
            <a:avLst/>
          </a:prstGeom>
          <a:noFill/>
          <a:ln w="114300"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>
                <a:solidFill>
                  <a:srgbClr val="990000"/>
                </a:solidFill>
              </a:rPr>
              <a:t>多語搜尋</a:t>
            </a: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55FA7AF8-CDAE-9C6E-06A1-D79D9AFF3844}"/>
              </a:ext>
            </a:extLst>
          </p:cNvPr>
          <p:cNvCxnSpPr>
            <a:cxnSpLocks/>
          </p:cNvCxnSpPr>
          <p:nvPr/>
        </p:nvCxnSpPr>
        <p:spPr>
          <a:xfrm>
            <a:off x="14311420" y="5188686"/>
            <a:ext cx="1913865" cy="0"/>
          </a:xfrm>
          <a:prstGeom prst="straightConnector1">
            <a:avLst/>
          </a:prstGeom>
          <a:ln w="101600"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418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702E35-0BAC-095F-A51F-C8948B4B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25AE8CC-13E4-0316-83F8-EDE564C49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EC5CE0D-6915-3041-1DB5-3CECE84922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lang="zh-TW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圖片 4" descr="一張含有 文字, 螢幕擷取畫面 的圖片&#10;&#10;AI 產生的內容可能不正確。">
            <a:extLst>
              <a:ext uri="{FF2B5EF4-FFF2-40B4-BE49-F238E27FC236}">
                <a16:creationId xmlns:a16="http://schemas.microsoft.com/office/drawing/2014/main" id="{D156119A-512A-9CA2-6B32-1C389394B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8083" y="486739"/>
            <a:ext cx="22552280" cy="1274252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D55466FA-F1DC-69BB-14E4-9717B40D8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5724" y="486739"/>
            <a:ext cx="7329553" cy="193168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8A92115-8665-E508-7EB0-3504EA5CA3CA}"/>
              </a:ext>
            </a:extLst>
          </p:cNvPr>
          <p:cNvSpPr/>
          <p:nvPr/>
        </p:nvSpPr>
        <p:spPr>
          <a:xfrm>
            <a:off x="21350177" y="8357192"/>
            <a:ext cx="1403749" cy="1148316"/>
          </a:xfrm>
          <a:prstGeom prst="rect">
            <a:avLst/>
          </a:prstGeom>
          <a:noFill/>
          <a:ln w="111125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  <a:sym typeface="Arial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49C91C3-0AF7-B8E8-7CE7-1475BE3DC81E}"/>
              </a:ext>
            </a:extLst>
          </p:cNvPr>
          <p:cNvSpPr/>
          <p:nvPr/>
        </p:nvSpPr>
        <p:spPr>
          <a:xfrm>
            <a:off x="18850231" y="10559649"/>
            <a:ext cx="3797118" cy="1386987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8E1"/>
                </a:solidFill>
                <a:effectLst/>
                <a:uLnTx/>
                <a:uFillTx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n-cs"/>
                <a:sym typeface="Arial"/>
              </a:rPr>
              <a:t>選</a:t>
            </a:r>
            <a:r>
              <a:rPr kumimoji="0" lang="en-US" altLang="zh-TW" sz="4000" b="1" i="0" u="none" strike="noStrike" kern="0" cap="none" spc="0" normalizeH="0" baseline="0" noProof="0" dirty="0">
                <a:ln>
                  <a:noFill/>
                </a:ln>
                <a:solidFill>
                  <a:srgbClr val="FFF8E1"/>
                </a:solidFill>
                <a:effectLst/>
                <a:uLnTx/>
                <a:uFillTx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n-cs"/>
                <a:sym typeface="Arial"/>
              </a:rPr>
              <a:t>TEXT</a:t>
            </a:r>
            <a:r>
              <a:rPr kumimoji="0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8E1"/>
                </a:solidFill>
                <a:effectLst/>
                <a:uLnTx/>
                <a:uFillTx/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n-cs"/>
                <a:sym typeface="Arial"/>
              </a:rPr>
              <a:t>模式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8E85F8D-04F3-0DB6-9979-C67B30DE5661}"/>
              </a:ext>
            </a:extLst>
          </p:cNvPr>
          <p:cNvSpPr/>
          <p:nvPr/>
        </p:nvSpPr>
        <p:spPr>
          <a:xfrm>
            <a:off x="11345724" y="486739"/>
            <a:ext cx="7329553" cy="1931681"/>
          </a:xfrm>
          <a:prstGeom prst="rect">
            <a:avLst/>
          </a:prstGeom>
          <a:noFill/>
          <a:ln w="85725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  <a:sym typeface="Arial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DC6A51F-0AB0-5685-8872-AA1D1C3B42E7}"/>
              </a:ext>
            </a:extLst>
          </p:cNvPr>
          <p:cNvSpPr/>
          <p:nvPr/>
        </p:nvSpPr>
        <p:spPr>
          <a:xfrm>
            <a:off x="10143461" y="2461529"/>
            <a:ext cx="4933506" cy="1103857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4000" b="0" i="0" u="none" strike="noStrike" kern="0" cap="none" spc="0" normalizeH="0" baseline="0" noProof="0">
                <a:ln>
                  <a:noFill/>
                </a:ln>
                <a:solidFill>
                  <a:srgbClr val="FFF8E1"/>
                </a:solidFill>
                <a:effectLst/>
                <a:uLnTx/>
                <a:uFillTx/>
                <a:latin typeface="Lato Light"/>
                <a:ea typeface="+mn-ea"/>
                <a:cs typeface="+mn-cs"/>
                <a:sym typeface="Arial"/>
              </a:rPr>
              <a:t>搭配網頁瀏覽器</a:t>
            </a:r>
            <a:r>
              <a:rPr kumimoji="0" lang="zh-TW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8E1"/>
                </a:solidFill>
                <a:effectLst/>
                <a:uLnTx/>
                <a:uFillTx/>
                <a:latin typeface="Lato Light"/>
                <a:ea typeface="+mn-ea"/>
                <a:cs typeface="+mn-cs"/>
                <a:sym typeface="Arial"/>
              </a:rPr>
              <a:t>翻譯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9FD0810-8E73-9551-0326-305476394223}"/>
              </a:ext>
            </a:extLst>
          </p:cNvPr>
          <p:cNvSpPr/>
          <p:nvPr/>
        </p:nvSpPr>
        <p:spPr>
          <a:xfrm>
            <a:off x="15587329" y="3565385"/>
            <a:ext cx="2806997" cy="5451023"/>
          </a:xfrm>
          <a:prstGeom prst="rect">
            <a:avLst/>
          </a:prstGeom>
          <a:noFill/>
          <a:ln w="10160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  <a:sym typeface="Arial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D35A05-1564-E811-E107-E3E995E2BF4B}"/>
              </a:ext>
            </a:extLst>
          </p:cNvPr>
          <p:cNvSpPr/>
          <p:nvPr/>
        </p:nvSpPr>
        <p:spPr>
          <a:xfrm>
            <a:off x="10611292" y="4826836"/>
            <a:ext cx="4976037" cy="1028491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8E1"/>
                </a:solidFill>
                <a:effectLst/>
                <a:uLnTx/>
                <a:uFillTx/>
                <a:latin typeface="Lato Light"/>
                <a:ea typeface="+mn-ea"/>
                <a:cs typeface="+mn-cs"/>
                <a:sym typeface="Arial"/>
              </a:rPr>
              <a:t>選擇語系</a:t>
            </a:r>
            <a:r>
              <a:rPr kumimoji="0" lang="en-US" altLang="zh-TW" sz="4400" b="0" i="0" u="none" strike="noStrike" kern="0" cap="none" spc="0" normalizeH="0" baseline="0" noProof="0" dirty="0">
                <a:ln>
                  <a:noFill/>
                </a:ln>
                <a:solidFill>
                  <a:srgbClr val="FFF8E1"/>
                </a:solidFill>
                <a:effectLst/>
                <a:uLnTx/>
                <a:uFillTx/>
                <a:latin typeface="Lato Light"/>
                <a:ea typeface="+mn-ea"/>
                <a:cs typeface="+mn-cs"/>
                <a:sym typeface="Arial"/>
              </a:rPr>
              <a:t>,</a:t>
            </a:r>
            <a:r>
              <a:rPr kumimoji="0" lang="zh-TW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F8E1"/>
                </a:solidFill>
                <a:effectLst/>
                <a:uLnTx/>
                <a:uFillTx/>
                <a:latin typeface="Lato Light"/>
                <a:ea typeface="+mn-ea"/>
                <a:cs typeface="+mn-cs"/>
                <a:sym typeface="Arial"/>
              </a:rPr>
              <a:t>烏譯中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46040ACE-D8A0-B37C-E36A-04CA9C5B3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5727" y="7414226"/>
            <a:ext cx="14796274" cy="5992887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99C2BFEB-49AA-9381-B21D-E48CD32B6F95}"/>
              </a:ext>
            </a:extLst>
          </p:cNvPr>
          <p:cNvSpPr/>
          <p:nvPr/>
        </p:nvSpPr>
        <p:spPr>
          <a:xfrm>
            <a:off x="2845727" y="7400260"/>
            <a:ext cx="14796274" cy="6006853"/>
          </a:xfrm>
          <a:prstGeom prst="rect">
            <a:avLst/>
          </a:prstGeom>
          <a:noFill/>
          <a:ln w="10160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  <a:sym typeface="Arial"/>
            </a:endParaRP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26918564-65F0-2551-2378-FDCFCBC185AA}"/>
              </a:ext>
            </a:extLst>
          </p:cNvPr>
          <p:cNvCxnSpPr>
            <a:cxnSpLocks/>
          </p:cNvCxnSpPr>
          <p:nvPr/>
        </p:nvCxnSpPr>
        <p:spPr>
          <a:xfrm flipH="1">
            <a:off x="12188825" y="5840656"/>
            <a:ext cx="614732" cy="1381752"/>
          </a:xfrm>
          <a:prstGeom prst="straightConnector1">
            <a:avLst/>
          </a:prstGeom>
          <a:ln w="101600">
            <a:solidFill>
              <a:srgbClr val="A5002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65641A00-C8E2-A651-7AC0-3EA9BE6C1CCE}"/>
              </a:ext>
            </a:extLst>
          </p:cNvPr>
          <p:cNvSpPr/>
          <p:nvPr/>
        </p:nvSpPr>
        <p:spPr>
          <a:xfrm>
            <a:off x="15587329" y="8080744"/>
            <a:ext cx="1807536" cy="680484"/>
          </a:xfrm>
          <a:prstGeom prst="rect">
            <a:avLst/>
          </a:prstGeom>
          <a:noFill/>
          <a:ln w="10160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  <a:sym typeface="Arial"/>
            </a:endParaRPr>
          </a:p>
        </p:txBody>
      </p:sp>
      <p:cxnSp>
        <p:nvCxnSpPr>
          <p:cNvPr id="29" name="直線單箭頭接點 28">
            <a:extLst>
              <a:ext uri="{FF2B5EF4-FFF2-40B4-BE49-F238E27FC236}">
                <a16:creationId xmlns:a16="http://schemas.microsoft.com/office/drawing/2014/main" id="{4DAA438F-4060-7C0D-4737-B5DD1BF7B9C4}"/>
              </a:ext>
            </a:extLst>
          </p:cNvPr>
          <p:cNvCxnSpPr>
            <a:cxnSpLocks/>
          </p:cNvCxnSpPr>
          <p:nvPr/>
        </p:nvCxnSpPr>
        <p:spPr>
          <a:xfrm flipV="1">
            <a:off x="21531923" y="9505508"/>
            <a:ext cx="371147" cy="1095289"/>
          </a:xfrm>
          <a:prstGeom prst="straightConnector1">
            <a:avLst/>
          </a:prstGeom>
          <a:ln w="101600">
            <a:solidFill>
              <a:srgbClr val="A5002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40BD34EC-E2C0-6CE3-4B6D-4FA43DF97A85}"/>
              </a:ext>
            </a:extLst>
          </p:cNvPr>
          <p:cNvCxnSpPr/>
          <p:nvPr/>
        </p:nvCxnSpPr>
        <p:spPr>
          <a:xfrm>
            <a:off x="818083" y="486739"/>
            <a:ext cx="0" cy="12920374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6320025D-CEB9-80D3-C049-6AD2D70B9349}"/>
              </a:ext>
            </a:extLst>
          </p:cNvPr>
          <p:cNvCxnSpPr/>
          <p:nvPr/>
        </p:nvCxnSpPr>
        <p:spPr>
          <a:xfrm>
            <a:off x="818083" y="486739"/>
            <a:ext cx="22701136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9708A8E2-602A-9E21-75AA-F0FEB75F2566}"/>
              </a:ext>
            </a:extLst>
          </p:cNvPr>
          <p:cNvCxnSpPr>
            <a:cxnSpLocks/>
          </p:cNvCxnSpPr>
          <p:nvPr/>
        </p:nvCxnSpPr>
        <p:spPr>
          <a:xfrm>
            <a:off x="23370363" y="486739"/>
            <a:ext cx="0" cy="12920374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72B4496B-73E3-15A4-1E28-F18099B6BD15}"/>
              </a:ext>
            </a:extLst>
          </p:cNvPr>
          <p:cNvCxnSpPr>
            <a:cxnSpLocks/>
          </p:cNvCxnSpPr>
          <p:nvPr/>
        </p:nvCxnSpPr>
        <p:spPr>
          <a:xfrm>
            <a:off x="818083" y="13303146"/>
            <a:ext cx="2201564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FBBE4538-DD33-1FBA-B703-62A5C10CCCC5}"/>
              </a:ext>
            </a:extLst>
          </p:cNvPr>
          <p:cNvCxnSpPr/>
          <p:nvPr/>
        </p:nvCxnSpPr>
        <p:spPr>
          <a:xfrm>
            <a:off x="17642001" y="13326770"/>
            <a:ext cx="5728362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 descr="一張含有 文字, 螢幕擷取畫面, 軟體, 多媒體軟體 的圖片&#10;&#10;AI 產生的內容可能不正確。">
            <a:extLst>
              <a:ext uri="{FF2B5EF4-FFF2-40B4-BE49-F238E27FC236}">
                <a16:creationId xmlns:a16="http://schemas.microsoft.com/office/drawing/2014/main" id="{0741FE0B-AFDF-7BC4-F385-CD1C92D9A1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9364" t="34993" r="9421" b="37999"/>
          <a:stretch>
            <a:fillRect/>
          </a:stretch>
        </p:blipFill>
        <p:spPr bwMode="auto">
          <a:xfrm>
            <a:off x="850482" y="1715323"/>
            <a:ext cx="9292978" cy="1696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3746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3">
            <a:extLst>
              <a:ext uri="{FF2B5EF4-FFF2-40B4-BE49-F238E27FC236}">
                <a16:creationId xmlns:a16="http://schemas.microsoft.com/office/drawing/2014/main" id="{3E975F56-FC8F-F341-B16A-F69A9339D0E1}"/>
              </a:ext>
            </a:extLst>
          </p:cNvPr>
          <p:cNvPicPr>
            <a:picLocks noGrp="1" noChangeAspect="1" noChangeArrowheads="1"/>
          </p:cNvPicPr>
          <p:nvPr>
            <p:ph type="pic" sz="quarter" idx="1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5" r="8091"/>
          <a:stretch/>
        </p:blipFill>
        <p:spPr>
          <a:xfrm>
            <a:off x="-36656" y="0"/>
            <a:ext cx="8138102" cy="13716000"/>
          </a:xfrm>
        </p:spPr>
      </p:pic>
      <p:pic>
        <p:nvPicPr>
          <p:cNvPr id="46082" name="Picture Placeholder 4">
            <a:extLst>
              <a:ext uri="{FF2B5EF4-FFF2-40B4-BE49-F238E27FC236}">
                <a16:creationId xmlns:a16="http://schemas.microsoft.com/office/drawing/2014/main" id="{8DEE2884-8C2F-3249-A8D8-A050E92D0AF0}"/>
              </a:ext>
            </a:extLst>
          </p:cNvPr>
          <p:cNvPicPr>
            <a:picLocks noGrp="1" noChangeAspect="1" noChangeArrowheads="1"/>
          </p:cNvPicPr>
          <p:nvPr>
            <p:ph type="pic" sz="quarter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9" r="39399"/>
          <a:stretch/>
        </p:blipFill>
        <p:spPr>
          <a:xfrm>
            <a:off x="16276638" y="0"/>
            <a:ext cx="8101012" cy="13716000"/>
          </a:xfrm>
        </p:spPr>
      </p:pic>
      <p:pic>
        <p:nvPicPr>
          <p:cNvPr id="46083" name="Picture Placeholder 3">
            <a:extLst>
              <a:ext uri="{FF2B5EF4-FFF2-40B4-BE49-F238E27FC236}">
                <a16:creationId xmlns:a16="http://schemas.microsoft.com/office/drawing/2014/main" id="{FB6C5647-CA24-AC47-B240-A8C351923346}"/>
              </a:ext>
            </a:extLst>
          </p:cNvPr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7" r="39397"/>
          <a:stretch/>
        </p:blipFill>
        <p:spPr>
          <a:xfrm>
            <a:off x="8137525" y="0"/>
            <a:ext cx="8102600" cy="13716000"/>
          </a:xfr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355CC26-B56D-4D24-B87B-ECAD12D665AD}"/>
              </a:ext>
            </a:extLst>
          </p:cNvPr>
          <p:cNvSpPr/>
          <p:nvPr/>
        </p:nvSpPr>
        <p:spPr>
          <a:xfrm>
            <a:off x="-73169" y="0"/>
            <a:ext cx="8097838" cy="13716000"/>
          </a:xfrm>
          <a:prstGeom prst="rect">
            <a:avLst/>
          </a:prstGeom>
          <a:solidFill>
            <a:srgbClr val="0000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3BD17DE-68DF-4F43-9E18-2E69C8C31E2E}"/>
              </a:ext>
            </a:extLst>
          </p:cNvPr>
          <p:cNvCxnSpPr/>
          <p:nvPr/>
        </p:nvCxnSpPr>
        <p:spPr>
          <a:xfrm>
            <a:off x="9540875" y="7485063"/>
            <a:ext cx="52197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8D4AE39-E4AA-4C41-A70F-1E6BF5F92662}"/>
              </a:ext>
            </a:extLst>
          </p:cNvPr>
          <p:cNvCxnSpPr/>
          <p:nvPr/>
        </p:nvCxnSpPr>
        <p:spPr>
          <a:xfrm>
            <a:off x="1420813" y="7485063"/>
            <a:ext cx="52212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379CD64-E54F-44B1-AA3E-0CF2A14DA23A}"/>
              </a:ext>
            </a:extLst>
          </p:cNvPr>
          <p:cNvCxnSpPr/>
          <p:nvPr/>
        </p:nvCxnSpPr>
        <p:spPr>
          <a:xfrm>
            <a:off x="17660938" y="7485063"/>
            <a:ext cx="52212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17117B4C-B98B-E444-A6F7-B242BE56FAF0}"/>
              </a:ext>
            </a:extLst>
          </p:cNvPr>
          <p:cNvGrpSpPr/>
          <p:nvPr/>
        </p:nvGrpSpPr>
        <p:grpSpPr>
          <a:xfrm>
            <a:off x="498753" y="5842337"/>
            <a:ext cx="6452315" cy="1378480"/>
            <a:chOff x="183443" y="5842337"/>
            <a:chExt cx="6452315" cy="137848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8350CA-1DD2-4641-B210-402413F9733D}"/>
                </a:ext>
              </a:extLst>
            </p:cNvPr>
            <p:cNvSpPr txBox="1"/>
            <p:nvPr/>
          </p:nvSpPr>
          <p:spPr>
            <a:xfrm>
              <a:off x="1577962" y="5842337"/>
              <a:ext cx="5057796" cy="13234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0" b="1" spc="1500" dirty="0" err="1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Oswald" charset="0"/>
                </a:rPr>
                <a:t>人文臺灣</a:t>
              </a:r>
              <a:endParaRPr lang="en-US" sz="8000" b="1" spc="15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Oswald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CB3E6BD-B8DD-7548-BE6F-81EC9633A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743"/>
            <a:stretch/>
          </p:blipFill>
          <p:spPr>
            <a:xfrm>
              <a:off x="183443" y="5842337"/>
              <a:ext cx="1598105" cy="137848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D0607BC-1D70-2E43-BA68-1AB2AE4E3778}"/>
              </a:ext>
            </a:extLst>
          </p:cNvPr>
          <p:cNvGrpSpPr/>
          <p:nvPr/>
        </p:nvGrpSpPr>
        <p:grpSpPr>
          <a:xfrm>
            <a:off x="8629228" y="5802313"/>
            <a:ext cx="6502868" cy="1323439"/>
            <a:chOff x="8176758" y="5802313"/>
            <a:chExt cx="6502868" cy="132343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0B32C14-AC97-4853-A65C-CF0E486FD3A6}"/>
                </a:ext>
              </a:extLst>
            </p:cNvPr>
            <p:cNvSpPr txBox="1"/>
            <p:nvPr/>
          </p:nvSpPr>
          <p:spPr>
            <a:xfrm>
              <a:off x="9621830" y="5802313"/>
              <a:ext cx="5057796" cy="13234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0" b="1" spc="1500" dirty="0" err="1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Oswald" charset="0"/>
                </a:rPr>
                <a:t>華文經典</a:t>
              </a:r>
              <a:endParaRPr lang="en-US" sz="8000" b="1" spc="15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Oswald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4FB726B-48E1-F143-A55B-AC4BEB0968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331"/>
            <a:stretch/>
          </p:blipFill>
          <p:spPr>
            <a:xfrm>
              <a:off x="8176758" y="5861259"/>
              <a:ext cx="1572389" cy="1205545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5F133E4-1AC5-5544-A033-F2692079A890}"/>
              </a:ext>
            </a:extLst>
          </p:cNvPr>
          <p:cNvGrpSpPr/>
          <p:nvPr/>
        </p:nvGrpSpPr>
        <p:grpSpPr>
          <a:xfrm>
            <a:off x="16979685" y="5802313"/>
            <a:ext cx="6318194" cy="1323439"/>
            <a:chOff x="16481495" y="5802313"/>
            <a:chExt cx="6318194" cy="132343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823CFC-3920-4433-AD21-FD66E41E2C17}"/>
                </a:ext>
              </a:extLst>
            </p:cNvPr>
            <p:cNvSpPr txBox="1"/>
            <p:nvPr/>
          </p:nvSpPr>
          <p:spPr>
            <a:xfrm>
              <a:off x="17741893" y="5802313"/>
              <a:ext cx="5057796" cy="13234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182843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0" b="1" spc="1500" dirty="0" err="1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Oswald" charset="0"/>
                </a:rPr>
                <a:t>全球智庫</a:t>
              </a:r>
              <a:endParaRPr lang="en-US" sz="8000" b="1" spc="15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Oswald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6871A44-3351-3C45-8E11-CE808B522E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743"/>
            <a:stretch/>
          </p:blipFill>
          <p:spPr>
            <a:xfrm>
              <a:off x="16481495" y="5976212"/>
              <a:ext cx="1223885" cy="10556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314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3198C18-2119-6A4C-9026-AF0BDCA9CCCD}"/>
              </a:ext>
            </a:extLst>
          </p:cNvPr>
          <p:cNvSpPr/>
          <p:nvPr/>
        </p:nvSpPr>
        <p:spPr>
          <a:xfrm>
            <a:off x="12188824" y="6858000"/>
            <a:ext cx="12188826" cy="6858000"/>
          </a:xfrm>
          <a:prstGeom prst="rect">
            <a:avLst/>
          </a:prstGeom>
          <a:solidFill>
            <a:schemeClr val="tx1">
              <a:lumMod val="20000"/>
              <a:lumOff val="8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endParaRPr lang="en-US" altLang="zh-CN" sz="4800">
              <a:solidFill>
                <a:srgbClr val="FFFFFF"/>
              </a:solidFill>
              <a:latin typeface="Montserrat Light"/>
              <a:ea typeface="宋体" panose="02010600030101010101" pitchFamily="2" charset="-122"/>
            </a:endParaRPr>
          </a:p>
        </p:txBody>
      </p:sp>
      <p:sp>
        <p:nvSpPr>
          <p:cNvPr id="61442" name="TextBox 16">
            <a:extLst>
              <a:ext uri="{FF2B5EF4-FFF2-40B4-BE49-F238E27FC236}">
                <a16:creationId xmlns:a16="http://schemas.microsoft.com/office/drawing/2014/main" id="{B5877839-D06F-334A-AB83-03CE00129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15119" y="2632256"/>
            <a:ext cx="9102852" cy="2602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TW" altLang="en-US" sz="28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臺灣早已是「國際漢學」、「當代中國研究」社群中關鍵的一環，取道臺灣，就能逕登華文堂奧。本系列以臺灣最動人的人文學為核心，呈現臺灣學人的開放觀點，以及優秀學術社群的豐美成果。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64E732AF-7F9B-B347-AC00-60E844FD9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760" y="8885452"/>
            <a:ext cx="9805496" cy="38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TW" altLang="en-US" sz="2800" dirty="0"/>
              <a:t>臺灣，擁有五千年中華文化潤澤的人文底蘊，又地處亞太平洋區塊的樞紐位置，早已是「國際漢學」、「當代中國研究」社群中關鍵的一環；臺灣多社會、海納百川的學術氛圍，更為世界各國探究華人文化與中國社會不可或缺的通路；取道臺灣，就能逕登漢學堂奧。本系列以臺灣最動人的人文學為核心，呈現臺灣學人的開放觀點，以及優秀學術社群的豐美成果。</a:t>
            </a:r>
            <a:endParaRPr lang="en-US" altLang="zh-CN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D86353-D028-CA4D-80F3-58CE0EEA0AA1}"/>
              </a:ext>
            </a:extLst>
          </p:cNvPr>
          <p:cNvGrpSpPr/>
          <p:nvPr/>
        </p:nvGrpSpPr>
        <p:grpSpPr>
          <a:xfrm>
            <a:off x="2784085" y="7713447"/>
            <a:ext cx="4470745" cy="1048318"/>
            <a:chOff x="1067516" y="7704732"/>
            <a:chExt cx="4470745" cy="1048318"/>
          </a:xfrm>
        </p:grpSpPr>
        <p:sp>
          <p:nvSpPr>
            <p:cNvPr id="61445" name="TextBox 21">
              <a:extLst>
                <a:ext uri="{FF2B5EF4-FFF2-40B4-BE49-F238E27FC236}">
                  <a16:creationId xmlns:a16="http://schemas.microsoft.com/office/drawing/2014/main" id="{BA56920F-CD03-EB41-98D8-1A4D45554E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5829" y="7737387"/>
              <a:ext cx="326243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eaLnBrk="1" hangingPunct="1"/>
              <a:r>
                <a:rPr lang="zh-TW" altLang="en-US" sz="6000" b="1" dirty="0">
                  <a:solidFill>
                    <a:schemeClr val="tx1">
                      <a:lumMod val="50000"/>
                    </a:schemeClr>
                  </a:solidFill>
                  <a:latin typeface="Montserrat Semi"/>
                </a:rPr>
                <a:t>人文臺灣</a:t>
              </a:r>
              <a:endParaRPr lang="en-US" altLang="zh-CN" sz="6000" b="1" dirty="0">
                <a:solidFill>
                  <a:schemeClr val="tx1">
                    <a:lumMod val="50000"/>
                  </a:schemeClr>
                </a:solidFill>
                <a:latin typeface="Montserrat Semi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896D463-5B8C-DF45-91BE-5EB50DF475E3}"/>
                </a:ext>
              </a:extLst>
            </p:cNvPr>
            <p:cNvGrpSpPr/>
            <p:nvPr/>
          </p:nvGrpSpPr>
          <p:grpSpPr>
            <a:xfrm>
              <a:off x="1067516" y="7704732"/>
              <a:ext cx="1016328" cy="1015662"/>
              <a:chOff x="16785002" y="6293626"/>
              <a:chExt cx="2420937" cy="241935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DA56E06-8A19-714A-8D09-0DF21CF80C98}"/>
                  </a:ext>
                </a:extLst>
              </p:cNvPr>
              <p:cNvSpPr/>
              <p:nvPr/>
            </p:nvSpPr>
            <p:spPr>
              <a:xfrm>
                <a:off x="16785002" y="6293626"/>
                <a:ext cx="2420937" cy="2419350"/>
              </a:xfrm>
              <a:prstGeom prst="ellipse">
                <a:avLst/>
              </a:prstGeom>
              <a:solidFill>
                <a:schemeClr val="bg2"/>
              </a:solidFill>
              <a:ln w="571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zh-CN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" name="Shape 2613">
                <a:extLst>
                  <a:ext uri="{FF2B5EF4-FFF2-40B4-BE49-F238E27FC236}">
                    <a16:creationId xmlns:a16="http://schemas.microsoft.com/office/drawing/2014/main" id="{950AD8DF-C920-2746-B7B0-9EB0DA3B08FA}"/>
                  </a:ext>
                </a:extLst>
              </p:cNvPr>
              <p:cNvSpPr/>
              <p:nvPr/>
            </p:nvSpPr>
            <p:spPr>
              <a:xfrm>
                <a:off x="17391426" y="6985794"/>
                <a:ext cx="1208087" cy="1208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1964"/>
                    </a:moveTo>
                    <a:lnTo>
                      <a:pt x="10800" y="1964"/>
                    </a:lnTo>
                    <a:cubicBezTo>
                      <a:pt x="8836" y="1964"/>
                      <a:pt x="8836" y="0"/>
                      <a:pt x="6873" y="0"/>
                    </a:cubicBez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5709"/>
                    </a:lnTo>
                    <a:cubicBezTo>
                      <a:pt x="0" y="16794"/>
                      <a:pt x="879" y="17673"/>
                      <a:pt x="1964" y="17673"/>
                    </a:cubicBezTo>
                    <a:lnTo>
                      <a:pt x="6599" y="17673"/>
                    </a:lnTo>
                    <a:cubicBezTo>
                      <a:pt x="6257" y="17372"/>
                      <a:pt x="5941" y="17046"/>
                      <a:pt x="5656" y="16691"/>
                    </a:cubicBezTo>
                    <a:lnTo>
                      <a:pt x="1964" y="16691"/>
                    </a:lnTo>
                    <a:cubicBezTo>
                      <a:pt x="1422" y="16691"/>
                      <a:pt x="982" y="16252"/>
                      <a:pt x="982" y="15709"/>
                    </a:cubicBezTo>
                    <a:lnTo>
                      <a:pt x="982" y="5891"/>
                    </a:lnTo>
                    <a:lnTo>
                      <a:pt x="6599" y="5891"/>
                    </a:lnTo>
                    <a:cubicBezTo>
                      <a:pt x="7023" y="5517"/>
                      <a:pt x="7484" y="5185"/>
                      <a:pt x="7982" y="4909"/>
                    </a:cubicBezTo>
                    <a:lnTo>
                      <a:pt x="982" y="4909"/>
                    </a:ln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6873" y="982"/>
                    </a:lnTo>
                    <a:cubicBezTo>
                      <a:pt x="8345" y="982"/>
                      <a:pt x="8345" y="2946"/>
                      <a:pt x="10800" y="2946"/>
                    </a:cubicBezTo>
                    <a:lnTo>
                      <a:pt x="19636" y="2946"/>
                    </a:lnTo>
                    <a:cubicBezTo>
                      <a:pt x="20178" y="2946"/>
                      <a:pt x="20618" y="3385"/>
                      <a:pt x="20618" y="3927"/>
                    </a:cubicBezTo>
                    <a:lnTo>
                      <a:pt x="20618" y="4909"/>
                    </a:lnTo>
                    <a:lnTo>
                      <a:pt x="15582" y="4909"/>
                    </a:lnTo>
                    <a:cubicBezTo>
                      <a:pt x="16080" y="5185"/>
                      <a:pt x="16541" y="5517"/>
                      <a:pt x="16965" y="5891"/>
                    </a:cubicBezTo>
                    <a:lnTo>
                      <a:pt x="20618" y="5891"/>
                    </a:lnTo>
                    <a:lnTo>
                      <a:pt x="20618" y="15709"/>
                    </a:lnTo>
                    <a:cubicBezTo>
                      <a:pt x="20618" y="16252"/>
                      <a:pt x="20178" y="16691"/>
                      <a:pt x="19636" y="16691"/>
                    </a:cubicBezTo>
                    <a:lnTo>
                      <a:pt x="18766" y="16691"/>
                    </a:lnTo>
                    <a:lnTo>
                      <a:pt x="19738" y="17663"/>
                    </a:lnTo>
                    <a:cubicBezTo>
                      <a:pt x="20774" y="17609"/>
                      <a:pt x="21600" y="16759"/>
                      <a:pt x="21600" y="15709"/>
                    </a:cubicBezTo>
                    <a:lnTo>
                      <a:pt x="21600" y="3927"/>
                    </a:lnTo>
                    <a:cubicBezTo>
                      <a:pt x="21600" y="2843"/>
                      <a:pt x="20721" y="1964"/>
                      <a:pt x="19636" y="1964"/>
                    </a:cubicBezTo>
                    <a:moveTo>
                      <a:pt x="11782" y="17673"/>
                    </a:moveTo>
                    <a:cubicBezTo>
                      <a:pt x="8529" y="17673"/>
                      <a:pt x="5891" y="15036"/>
                      <a:pt x="5891" y="11782"/>
                    </a:cubicBezTo>
                    <a:cubicBezTo>
                      <a:pt x="5891" y="8529"/>
                      <a:pt x="8529" y="5891"/>
                      <a:pt x="11782" y="5891"/>
                    </a:cubicBezTo>
                    <a:cubicBezTo>
                      <a:pt x="15035" y="5891"/>
                      <a:pt x="17673" y="8529"/>
                      <a:pt x="17673" y="11782"/>
                    </a:cubicBezTo>
                    <a:cubicBezTo>
                      <a:pt x="17673" y="15036"/>
                      <a:pt x="15035" y="17673"/>
                      <a:pt x="11782" y="17673"/>
                    </a:cubicBezTo>
                    <a:moveTo>
                      <a:pt x="16972" y="16278"/>
                    </a:moveTo>
                    <a:cubicBezTo>
                      <a:pt x="18018" y="15072"/>
                      <a:pt x="18655" y="13503"/>
                      <a:pt x="18655" y="11782"/>
                    </a:cubicBezTo>
                    <a:cubicBezTo>
                      <a:pt x="18655" y="7987"/>
                      <a:pt x="15578" y="4910"/>
                      <a:pt x="11782" y="4910"/>
                    </a:cubicBezTo>
                    <a:cubicBezTo>
                      <a:pt x="7986" y="4910"/>
                      <a:pt x="4909" y="7987"/>
                      <a:pt x="4909" y="11782"/>
                    </a:cubicBezTo>
                    <a:cubicBezTo>
                      <a:pt x="4909" y="15578"/>
                      <a:pt x="7986" y="18655"/>
                      <a:pt x="11782" y="18655"/>
                    </a:cubicBezTo>
                    <a:cubicBezTo>
                      <a:pt x="13503" y="18655"/>
                      <a:pt x="15072" y="18017"/>
                      <a:pt x="16278" y="16972"/>
                    </a:cubicBezTo>
                    <a:lnTo>
                      <a:pt x="16972" y="17666"/>
                    </a:lnTo>
                    <a:cubicBezTo>
                      <a:pt x="16969" y="17668"/>
                      <a:pt x="16967" y="17671"/>
                      <a:pt x="16965" y="17673"/>
                    </a:cubicBezTo>
                    <a:lnTo>
                      <a:pt x="16979" y="17673"/>
                    </a:lnTo>
                    <a:lnTo>
                      <a:pt x="20762" y="21457"/>
                    </a:lnTo>
                    <a:cubicBezTo>
                      <a:pt x="20851" y="21546"/>
                      <a:pt x="20974" y="21600"/>
                      <a:pt x="21109" y="21600"/>
                    </a:cubicBezTo>
                    <a:cubicBezTo>
                      <a:pt x="21380" y="21600"/>
                      <a:pt x="21600" y="21381"/>
                      <a:pt x="21600" y="21109"/>
                    </a:cubicBezTo>
                    <a:cubicBezTo>
                      <a:pt x="21600" y="20974"/>
                      <a:pt x="21545" y="20851"/>
                      <a:pt x="21456" y="20762"/>
                    </a:cubicBezTo>
                    <a:cubicBezTo>
                      <a:pt x="21456" y="20762"/>
                      <a:pt x="16972" y="16278"/>
                      <a:pt x="16972" y="1627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18FECB8-42F0-1644-9F2D-7CD751B06FD7}"/>
              </a:ext>
            </a:extLst>
          </p:cNvPr>
          <p:cNvGrpSpPr/>
          <p:nvPr/>
        </p:nvGrpSpPr>
        <p:grpSpPr>
          <a:xfrm>
            <a:off x="12696274" y="1377951"/>
            <a:ext cx="4481277" cy="1015663"/>
            <a:chOff x="12892216" y="1377951"/>
            <a:chExt cx="4481277" cy="1015663"/>
          </a:xfrm>
        </p:grpSpPr>
        <p:sp>
          <p:nvSpPr>
            <p:cNvPr id="61443" name="TextBox 19">
              <a:extLst>
                <a:ext uri="{FF2B5EF4-FFF2-40B4-BE49-F238E27FC236}">
                  <a16:creationId xmlns:a16="http://schemas.microsoft.com/office/drawing/2014/main" id="{B0B5F5BC-5BEE-AB43-9346-2832BA651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11061" y="1377951"/>
              <a:ext cx="326243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eaLnBrk="1" hangingPunct="1"/>
              <a:r>
                <a:rPr lang="zh-TW" altLang="en-US" sz="6000" b="1" dirty="0">
                  <a:solidFill>
                    <a:srgbClr val="B45A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人文臺灣</a:t>
              </a:r>
              <a:endParaRPr lang="en-US" altLang="zh-CN" sz="4000" b="1" dirty="0">
                <a:solidFill>
                  <a:srgbClr val="C0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F3C8E28-8836-A746-B4EE-C0F23AFB0565}"/>
                </a:ext>
              </a:extLst>
            </p:cNvPr>
            <p:cNvGrpSpPr/>
            <p:nvPr/>
          </p:nvGrpSpPr>
          <p:grpSpPr>
            <a:xfrm>
              <a:off x="12892216" y="1377951"/>
              <a:ext cx="960517" cy="960517"/>
              <a:chOff x="10853768" y="6375779"/>
              <a:chExt cx="2419350" cy="241935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1C54BA7-0E51-894A-9D7A-5905E3F34653}"/>
                  </a:ext>
                </a:extLst>
              </p:cNvPr>
              <p:cNvSpPr/>
              <p:nvPr/>
            </p:nvSpPr>
            <p:spPr>
              <a:xfrm>
                <a:off x="10853768" y="6375779"/>
                <a:ext cx="2419350" cy="2419350"/>
              </a:xfrm>
              <a:prstGeom prst="ellipse">
                <a:avLst/>
              </a:prstGeom>
              <a:noFill/>
              <a:ln w="38100">
                <a:solidFill>
                  <a:srgbClr val="B85C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zh-CN">
                  <a:solidFill>
                    <a:srgbClr val="B45A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9" name="Shape 2633">
                <a:extLst>
                  <a:ext uri="{FF2B5EF4-FFF2-40B4-BE49-F238E27FC236}">
                    <a16:creationId xmlns:a16="http://schemas.microsoft.com/office/drawing/2014/main" id="{1192F3A6-6240-9744-BC9C-29D1AB0ACDED}"/>
                  </a:ext>
                </a:extLst>
              </p:cNvPr>
              <p:cNvSpPr/>
              <p:nvPr/>
            </p:nvSpPr>
            <p:spPr>
              <a:xfrm>
                <a:off x="11460192" y="7098203"/>
                <a:ext cx="1208088" cy="1208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144" y="18334"/>
                    </a:moveTo>
                    <a:lnTo>
                      <a:pt x="15583" y="6873"/>
                    </a:lnTo>
                    <a:lnTo>
                      <a:pt x="20168" y="6873"/>
                    </a:lnTo>
                    <a:cubicBezTo>
                      <a:pt x="20168" y="6873"/>
                      <a:pt x="12144" y="18334"/>
                      <a:pt x="12144" y="18334"/>
                    </a:cubicBezTo>
                    <a:close/>
                    <a:moveTo>
                      <a:pt x="10800" y="19403"/>
                    </a:moveTo>
                    <a:lnTo>
                      <a:pt x="7041" y="6873"/>
                    </a:lnTo>
                    <a:lnTo>
                      <a:pt x="14559" y="6873"/>
                    </a:lnTo>
                    <a:cubicBezTo>
                      <a:pt x="14559" y="6873"/>
                      <a:pt x="10800" y="19403"/>
                      <a:pt x="10800" y="19403"/>
                    </a:cubicBezTo>
                    <a:close/>
                    <a:moveTo>
                      <a:pt x="1432" y="6873"/>
                    </a:moveTo>
                    <a:lnTo>
                      <a:pt x="6017" y="6873"/>
                    </a:lnTo>
                    <a:lnTo>
                      <a:pt x="9456" y="18334"/>
                    </a:lnTo>
                    <a:cubicBezTo>
                      <a:pt x="9456" y="18334"/>
                      <a:pt x="1432" y="6873"/>
                      <a:pt x="1432" y="6873"/>
                    </a:cubicBezTo>
                    <a:close/>
                    <a:moveTo>
                      <a:pt x="6578" y="982"/>
                    </a:moveTo>
                    <a:lnTo>
                      <a:pt x="8536" y="982"/>
                    </a:lnTo>
                    <a:lnTo>
                      <a:pt x="6082" y="5891"/>
                    </a:lnTo>
                    <a:lnTo>
                      <a:pt x="1669" y="5891"/>
                    </a:lnTo>
                    <a:cubicBezTo>
                      <a:pt x="1669" y="5891"/>
                      <a:pt x="6578" y="982"/>
                      <a:pt x="6578" y="982"/>
                    </a:cubicBezTo>
                    <a:close/>
                    <a:moveTo>
                      <a:pt x="11973" y="982"/>
                    </a:moveTo>
                    <a:lnTo>
                      <a:pt x="14427" y="5891"/>
                    </a:lnTo>
                    <a:lnTo>
                      <a:pt x="7173" y="5891"/>
                    </a:lnTo>
                    <a:lnTo>
                      <a:pt x="9627" y="982"/>
                    </a:lnTo>
                    <a:cubicBezTo>
                      <a:pt x="9627" y="982"/>
                      <a:pt x="11973" y="982"/>
                      <a:pt x="11973" y="982"/>
                    </a:cubicBezTo>
                    <a:close/>
                    <a:moveTo>
                      <a:pt x="15022" y="982"/>
                    </a:moveTo>
                    <a:lnTo>
                      <a:pt x="19931" y="5891"/>
                    </a:lnTo>
                    <a:lnTo>
                      <a:pt x="15518" y="5891"/>
                    </a:lnTo>
                    <a:lnTo>
                      <a:pt x="13064" y="982"/>
                    </a:lnTo>
                    <a:cubicBezTo>
                      <a:pt x="13064" y="982"/>
                      <a:pt x="15022" y="982"/>
                      <a:pt x="15022" y="982"/>
                    </a:cubicBezTo>
                    <a:close/>
                    <a:moveTo>
                      <a:pt x="21600" y="6382"/>
                    </a:moveTo>
                    <a:cubicBezTo>
                      <a:pt x="21600" y="6272"/>
                      <a:pt x="21557" y="6175"/>
                      <a:pt x="21495" y="6093"/>
                    </a:cubicBezTo>
                    <a:lnTo>
                      <a:pt x="21502" y="6088"/>
                    </a:lnTo>
                    <a:lnTo>
                      <a:pt x="21471" y="6057"/>
                    </a:lnTo>
                    <a:cubicBezTo>
                      <a:pt x="21459" y="6044"/>
                      <a:pt x="21448" y="6032"/>
                      <a:pt x="21434" y="6020"/>
                    </a:cubicBezTo>
                    <a:lnTo>
                      <a:pt x="15611" y="197"/>
                    </a:lnTo>
                    <a:lnTo>
                      <a:pt x="15604" y="201"/>
                    </a:lnTo>
                    <a:cubicBezTo>
                      <a:pt x="15514" y="82"/>
                      <a:pt x="15379" y="0"/>
                      <a:pt x="15218" y="0"/>
                    </a:cubicBezTo>
                    <a:lnTo>
                      <a:pt x="6382" y="0"/>
                    </a:lnTo>
                    <a:cubicBezTo>
                      <a:pt x="6221" y="0"/>
                      <a:pt x="6086" y="82"/>
                      <a:pt x="5996" y="201"/>
                    </a:cubicBezTo>
                    <a:lnTo>
                      <a:pt x="5989" y="197"/>
                    </a:lnTo>
                    <a:lnTo>
                      <a:pt x="166" y="6020"/>
                    </a:lnTo>
                    <a:cubicBezTo>
                      <a:pt x="152" y="6032"/>
                      <a:pt x="141" y="6044"/>
                      <a:pt x="129" y="6057"/>
                    </a:cubicBezTo>
                    <a:lnTo>
                      <a:pt x="98" y="6088"/>
                    </a:lnTo>
                    <a:lnTo>
                      <a:pt x="105" y="6093"/>
                    </a:lnTo>
                    <a:cubicBezTo>
                      <a:pt x="43" y="6175"/>
                      <a:pt x="0" y="6272"/>
                      <a:pt x="0" y="6382"/>
                    </a:cubicBezTo>
                    <a:cubicBezTo>
                      <a:pt x="0" y="6499"/>
                      <a:pt x="46" y="6602"/>
                      <a:pt x="115" y="6686"/>
                    </a:cubicBezTo>
                    <a:lnTo>
                      <a:pt x="109" y="6690"/>
                    </a:lnTo>
                    <a:lnTo>
                      <a:pt x="10418" y="21418"/>
                    </a:lnTo>
                    <a:lnTo>
                      <a:pt x="10424" y="21413"/>
                    </a:lnTo>
                    <a:cubicBezTo>
                      <a:pt x="10514" y="21525"/>
                      <a:pt x="10646" y="21600"/>
                      <a:pt x="10800" y="21600"/>
                    </a:cubicBezTo>
                    <a:cubicBezTo>
                      <a:pt x="10954" y="21600"/>
                      <a:pt x="11086" y="21525"/>
                      <a:pt x="11176" y="21413"/>
                    </a:cubicBezTo>
                    <a:lnTo>
                      <a:pt x="11182" y="21418"/>
                    </a:lnTo>
                    <a:lnTo>
                      <a:pt x="21491" y="6690"/>
                    </a:lnTo>
                    <a:lnTo>
                      <a:pt x="21485" y="6686"/>
                    </a:lnTo>
                    <a:cubicBezTo>
                      <a:pt x="21553" y="6602"/>
                      <a:pt x="21600" y="6499"/>
                      <a:pt x="21600" y="6382"/>
                    </a:cubicBezTo>
                  </a:path>
                </a:pathLst>
              </a:custGeom>
              <a:solidFill>
                <a:srgbClr val="B85C00"/>
              </a:solidFill>
              <a:ln w="12700">
                <a:solidFill>
                  <a:srgbClr val="B85C00"/>
                </a:solidFill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Gill Sans"/>
                  <a:sym typeface="Gill Sans"/>
                </a:endParaRPr>
              </a:p>
            </p:txBody>
          </p:sp>
        </p:grpSp>
      </p:grp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03187CC-E356-A047-84F5-E0084DFD0BC7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8"/>
          <a:stretch/>
        </p:blipFill>
        <p:spPr>
          <a:xfrm>
            <a:off x="12188825" y="6858000"/>
            <a:ext cx="12188825" cy="6858000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BA18CD7-F6E2-874A-ABF0-A871B100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6274" y="11192158"/>
            <a:ext cx="8305883" cy="1950458"/>
          </a:xfrm>
          <a:prstGeom prst="rect">
            <a:avLst/>
          </a:prstGeom>
        </p:spPr>
      </p:pic>
      <p:pic>
        <p:nvPicPr>
          <p:cNvPr id="16" name="Picture Placeholder 7">
            <a:extLst>
              <a:ext uri="{FF2B5EF4-FFF2-40B4-BE49-F238E27FC236}">
                <a16:creationId xmlns:a16="http://schemas.microsoft.com/office/drawing/2014/main" id="{BA089AE7-47D0-AF4B-8A42-BC182E8B8F2F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9" r="22229"/>
          <a:stretch/>
        </p:blipFill>
        <p:spPr bwMode="auto">
          <a:xfrm>
            <a:off x="0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5">
            <a:extLst>
              <a:ext uri="{FF2B5EF4-FFF2-40B4-BE49-F238E27FC236}">
                <a16:creationId xmlns:a16="http://schemas.microsoft.com/office/drawing/2014/main" id="{814666F6-7DC6-D1C2-8AE5-2919804872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7" y="1858209"/>
            <a:ext cx="10896122" cy="2884808"/>
          </a:xfrm>
          <a:prstGeom prst="rect">
            <a:avLst/>
          </a:prstGeom>
        </p:spPr>
      </p:pic>
      <p:pic>
        <p:nvPicPr>
          <p:cNvPr id="23" name="圖片 22" descr="一張含有 文字, 底片 的圖片&#10;&#10;AI 產生的內容可能不正確。">
            <a:extLst>
              <a:ext uri="{FF2B5EF4-FFF2-40B4-BE49-F238E27FC236}">
                <a16:creationId xmlns:a16="http://schemas.microsoft.com/office/drawing/2014/main" id="{481CD9A5-6C0B-AE51-99C1-40B24D46A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858000"/>
            <a:ext cx="12188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2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9D241-5034-3A51-E262-5075AF11E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字方塊 31">
            <a:extLst>
              <a:ext uri="{FF2B5EF4-FFF2-40B4-BE49-F238E27FC236}">
                <a16:creationId xmlns:a16="http://schemas.microsoft.com/office/drawing/2014/main" id="{EB1C7622-EBEC-F89A-0DF5-475E8D8CD32C}"/>
              </a:ext>
            </a:extLst>
          </p:cNvPr>
          <p:cNvSpPr txBox="1"/>
          <p:nvPr/>
        </p:nvSpPr>
        <p:spPr>
          <a:xfrm>
            <a:off x="4146698" y="9270450"/>
            <a:ext cx="18054084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0"/>
              </a:spcBef>
            </a:pPr>
            <a:r>
              <a:rPr lang="en-US" altLang="zh-TW" sz="5400" dirty="0">
                <a:solidFill>
                  <a:srgbClr val="000099"/>
                </a:solidFill>
              </a:rPr>
              <a:t>•</a:t>
            </a:r>
            <a:r>
              <a:rPr lang="en-US" altLang="zh-TW" sz="44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20</a:t>
            </a:r>
            <a:r>
              <a:rPr lang="zh-TW" altLang="en-US" sz="44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國</a:t>
            </a:r>
            <a:r>
              <a:rPr lang="en-US" altLang="zh-TW" sz="44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400</a:t>
            </a:r>
            <a:r>
              <a:rPr lang="zh-TW" altLang="en-US" sz="44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種，國際內容平台罕見優刊 </a:t>
            </a:r>
            <a:r>
              <a:rPr lang="en-US" altLang="zh-TW" sz="40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(</a:t>
            </a:r>
            <a:r>
              <a:rPr lang="zh-TW" altLang="en-US" sz="40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臺灣</a:t>
            </a:r>
            <a:r>
              <a:rPr lang="en-US" altLang="zh-TW" sz="40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350</a:t>
            </a:r>
            <a:r>
              <a:rPr lang="zh-TW" altLang="en-US" sz="40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刊</a:t>
            </a:r>
            <a:r>
              <a:rPr lang="en-US" altLang="zh-TW" sz="40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+</a:t>
            </a:r>
            <a:r>
              <a:rPr lang="zh-TW" altLang="en-US" sz="40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歐亞</a:t>
            </a:r>
            <a:r>
              <a:rPr lang="en-US" altLang="zh-TW" sz="40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50</a:t>
            </a:r>
            <a:r>
              <a:rPr lang="zh-TW" altLang="en-US" sz="40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刊</a:t>
            </a:r>
            <a:r>
              <a:rPr lang="en-US" altLang="zh-TW" sz="4000" dirty="0">
                <a:solidFill>
                  <a:schemeClr val="accent1">
                    <a:lumMod val="95000"/>
                    <a:lumOff val="5000"/>
                  </a:schemeClr>
                </a:solidFill>
                <a:latin typeface="+mj-lt"/>
              </a:rPr>
              <a:t>)</a:t>
            </a:r>
          </a:p>
          <a:p>
            <a:pPr>
              <a:spcBef>
                <a:spcPts val="1500"/>
              </a:spcBef>
            </a:pPr>
            <a:r>
              <a:rPr lang="en-US" altLang="zh-TW" sz="5400" dirty="0">
                <a:solidFill>
                  <a:srgbClr val="000099"/>
                </a:solidFill>
              </a:rPr>
              <a:t>•</a:t>
            </a:r>
            <a:r>
              <a:rPr lang="zh-TW" altLang="zh-TW" sz="4400" dirty="0">
                <a:solidFill>
                  <a:schemeClr val="accent1"/>
                </a:solidFill>
              </a:rPr>
              <a:t>亞洲視角，在地聲音，</a:t>
            </a:r>
            <a:r>
              <a:rPr lang="zh-TW" altLang="en-US" sz="4400" dirty="0">
                <a:solidFill>
                  <a:schemeClr val="accent1"/>
                </a:solidFill>
              </a:rPr>
              <a:t>各國原生文獻，</a:t>
            </a:r>
            <a:r>
              <a:rPr lang="zh-TW" altLang="zh-TW" sz="4400" dirty="0">
                <a:solidFill>
                  <a:schemeClr val="accent1"/>
                </a:solidFill>
              </a:rPr>
              <a:t>補充與平衡西方敘事觀點</a:t>
            </a:r>
            <a:endParaRPr lang="en-US" altLang="zh-TW" sz="4400" dirty="0">
              <a:solidFill>
                <a:schemeClr val="accent1"/>
              </a:solidFill>
            </a:endParaRPr>
          </a:p>
          <a:p>
            <a:pPr>
              <a:spcBef>
                <a:spcPts val="1500"/>
              </a:spcBef>
            </a:pPr>
            <a:r>
              <a:rPr lang="en-US" altLang="zh-TW" sz="5400" dirty="0">
                <a:solidFill>
                  <a:srgbClr val="000099"/>
                </a:solidFill>
              </a:rPr>
              <a:t>•</a:t>
            </a:r>
            <a:r>
              <a:rPr lang="zh-TW" altLang="zh-TW" sz="4400" dirty="0">
                <a:solidFill>
                  <a:schemeClr val="accent1"/>
                </a:solidFill>
              </a:rPr>
              <a:t>散置各國研究機構論文</a:t>
            </a:r>
            <a:r>
              <a:rPr lang="en-US" altLang="zh-TW" sz="4400" dirty="0">
                <a:solidFill>
                  <a:schemeClr val="accent1"/>
                </a:solidFill>
              </a:rPr>
              <a:t>/</a:t>
            </a:r>
            <a:r>
              <a:rPr lang="zh-TW" altLang="zh-TW" sz="4400" dirty="0">
                <a:solidFill>
                  <a:schemeClr val="accent1"/>
                </a:solidFill>
              </a:rPr>
              <a:t>新興學刊</a:t>
            </a:r>
            <a:r>
              <a:rPr lang="en-US" altLang="zh-TW" sz="4400" dirty="0">
                <a:solidFill>
                  <a:schemeClr val="accent1"/>
                </a:solidFill>
              </a:rPr>
              <a:t>,</a:t>
            </a:r>
            <a:r>
              <a:rPr lang="zh-TW" altLang="zh-TW" sz="4400" dirty="0">
                <a:solidFill>
                  <a:schemeClr val="accent1"/>
                </a:solidFill>
              </a:rPr>
              <a:t>未被國際商業平台系統收錄者</a:t>
            </a:r>
            <a:endParaRPr lang="zh-TW" altLang="en-US" sz="4400" dirty="0">
              <a:solidFill>
                <a:schemeClr val="accent1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29CE66EF-5D2D-75C3-B903-E889B6C187B4}"/>
              </a:ext>
            </a:extLst>
          </p:cNvPr>
          <p:cNvSpPr txBox="1"/>
          <p:nvPr/>
        </p:nvSpPr>
        <p:spPr>
          <a:xfrm>
            <a:off x="4051722" y="7778273"/>
            <a:ext cx="16579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「多語檢索 </a:t>
            </a:r>
            <a:r>
              <a:rPr lang="en-US" altLang="zh-TW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 </a:t>
            </a:r>
            <a:r>
              <a:rPr lang="zh-TW" altLang="en-US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一鍵翻譯</a:t>
            </a:r>
            <a:r>
              <a:rPr lang="zh-TW" altLang="zh-TW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 </a:t>
            </a:r>
            <a:r>
              <a:rPr lang="zh-TW" altLang="en-US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永久存取」</a:t>
            </a:r>
            <a:r>
              <a:rPr lang="en-US" altLang="zh-TW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掌握跨文化觀點</a:t>
            </a:r>
            <a:r>
              <a:rPr lang="en-US" altLang="zh-TW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lang="zh-TW" altLang="zh-TW" sz="5400" dirty="0">
              <a:solidFill>
                <a:srgbClr val="000099"/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51A6D95-9B09-5971-D62D-5AE3AB810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90" y="2960528"/>
            <a:ext cx="18986068" cy="411586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159D4EA-4DA9-F0B7-6B59-B63DD2493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915" y="4170244"/>
            <a:ext cx="1902117" cy="133514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741585D0-C4C0-98EA-7305-BE1FCFEE7EE0}"/>
              </a:ext>
            </a:extLst>
          </p:cNvPr>
          <p:cNvSpPr txBox="1"/>
          <p:nvPr/>
        </p:nvSpPr>
        <p:spPr>
          <a:xfrm>
            <a:off x="4455399" y="1032231"/>
            <a:ext cx="1577164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88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zh-TW" altLang="en-US" sz="8000" dirty="0">
                <a:solidFill>
                  <a:srgbClr val="000099"/>
                </a:solidFill>
              </a:rPr>
              <a:t>臺灣</a:t>
            </a:r>
            <a:r>
              <a:rPr lang="zh-TW" altLang="en-US" sz="7200" dirty="0">
                <a:solidFill>
                  <a:srgbClr val="000099"/>
                </a:solidFill>
              </a:rPr>
              <a:t>與</a:t>
            </a:r>
            <a:r>
              <a:rPr lang="zh-TW" altLang="en-US" sz="8000" dirty="0">
                <a:solidFill>
                  <a:srgbClr val="000099"/>
                </a:solidFill>
              </a:rPr>
              <a:t>亞洲精選人社學刊</a:t>
            </a:r>
            <a:r>
              <a:rPr lang="en-US" altLang="zh-TW" sz="88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】</a:t>
            </a:r>
            <a:endParaRPr lang="zh-TW" altLang="en-US" sz="88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1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198CC-61BC-1183-7062-0DBA12CC0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字方塊 31">
            <a:extLst>
              <a:ext uri="{FF2B5EF4-FFF2-40B4-BE49-F238E27FC236}">
                <a16:creationId xmlns:a16="http://schemas.microsoft.com/office/drawing/2014/main" id="{59BA62C8-2267-30A5-4852-2BFF7C9519BF}"/>
              </a:ext>
            </a:extLst>
          </p:cNvPr>
          <p:cNvSpPr txBox="1"/>
          <p:nvPr/>
        </p:nvSpPr>
        <p:spPr>
          <a:xfrm>
            <a:off x="6195948" y="8670290"/>
            <a:ext cx="14920312" cy="3644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800"/>
              </a:lnSpc>
              <a:spcBef>
                <a:spcPts val="1500"/>
              </a:spcBef>
            </a:pPr>
            <a:r>
              <a:rPr lang="en-US" altLang="zh-TW" sz="5400" dirty="0">
                <a:solidFill>
                  <a:srgbClr val="000099"/>
                </a:solidFill>
              </a:rPr>
              <a:t>•</a:t>
            </a:r>
            <a:r>
              <a:rPr lang="zh-TW" altLang="en-US" sz="4400" dirty="0">
                <a:solidFill>
                  <a:schemeClr val="tx2"/>
                </a:solidFill>
              </a:rPr>
              <a:t>日韓視角下的中國與臺灣</a:t>
            </a:r>
            <a:endParaRPr lang="en-US" altLang="zh-TW" sz="4400" dirty="0">
              <a:solidFill>
                <a:schemeClr val="tx2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>
              <a:lnSpc>
                <a:spcPts val="5800"/>
              </a:lnSpc>
              <a:spcBef>
                <a:spcPts val="1500"/>
              </a:spcBef>
            </a:pPr>
            <a:r>
              <a:rPr lang="en-US" altLang="zh-TW" sz="4400" dirty="0">
                <a:solidFill>
                  <a:schemeClr val="tx2"/>
                </a:solidFill>
                <a:latin typeface="+mj-ea"/>
                <a:ea typeface="+mj-ea"/>
              </a:rPr>
              <a:t>•</a:t>
            </a:r>
            <a:r>
              <a:rPr lang="zh-TW" altLang="en-US" sz="4400" dirty="0">
                <a:solidFill>
                  <a:schemeClr val="tx2"/>
                </a:solidFill>
                <a:latin typeface="+mj-ea"/>
                <a:ea typeface="+mj-ea"/>
              </a:rPr>
              <a:t> 東南亞華人之社群文化認同</a:t>
            </a:r>
          </a:p>
          <a:p>
            <a:pPr>
              <a:lnSpc>
                <a:spcPts val="5800"/>
              </a:lnSpc>
              <a:spcBef>
                <a:spcPts val="1500"/>
              </a:spcBef>
            </a:pPr>
            <a:r>
              <a:rPr lang="en-US" altLang="zh-TW" sz="5400" dirty="0">
                <a:solidFill>
                  <a:srgbClr val="000099"/>
                </a:solidFill>
              </a:rPr>
              <a:t>•</a:t>
            </a:r>
            <a:r>
              <a:rPr lang="zh-TW" altLang="en-US" sz="4400" dirty="0">
                <a:solidFill>
                  <a:schemeClr val="tx2"/>
                </a:solidFill>
              </a:rPr>
              <a:t>南亞各國後殖民文化研究與當代社會變遷</a:t>
            </a:r>
            <a:endParaRPr lang="en-US" altLang="zh-TW" sz="4400" dirty="0">
              <a:solidFill>
                <a:schemeClr val="tx2"/>
              </a:solidFill>
              <a:latin typeface="+mj-lt"/>
            </a:endParaRPr>
          </a:p>
          <a:p>
            <a:pPr>
              <a:lnSpc>
                <a:spcPts val="5800"/>
              </a:lnSpc>
              <a:spcBef>
                <a:spcPts val="1500"/>
              </a:spcBef>
            </a:pPr>
            <a:r>
              <a:rPr lang="en-US" altLang="zh-TW" sz="5400" dirty="0">
                <a:solidFill>
                  <a:srgbClr val="000099"/>
                </a:solidFill>
              </a:rPr>
              <a:t>•</a:t>
            </a:r>
            <a:r>
              <a:rPr lang="zh-TW" altLang="en-US" sz="4400" dirty="0">
                <a:solidFill>
                  <a:schemeClr val="tx2"/>
                </a:solidFill>
              </a:rPr>
              <a:t>看亞洲學者如何書寫自身歷史與社會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F9CC2B5-69C9-BEC8-348E-1C4238E48CDD}"/>
              </a:ext>
            </a:extLst>
          </p:cNvPr>
          <p:cNvSpPr txBox="1"/>
          <p:nvPr/>
        </p:nvSpPr>
        <p:spPr>
          <a:xfrm>
            <a:off x="3253564" y="1482118"/>
            <a:ext cx="184548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國際精選系列</a:t>
            </a:r>
            <a:r>
              <a:rPr lang="en-US" altLang="zh-TW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:【</a:t>
            </a:r>
            <a:r>
              <a:rPr lang="zh-TW" altLang="en-US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亞洲研究</a:t>
            </a:r>
            <a:r>
              <a:rPr lang="en-US" altLang="zh-TW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】【</a:t>
            </a:r>
            <a:r>
              <a:rPr lang="zh-TW" altLang="en-US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國際漢學</a:t>
            </a:r>
            <a:r>
              <a:rPr lang="en-US" altLang="zh-TW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】【AI</a:t>
            </a:r>
            <a:r>
              <a:rPr lang="zh-TW" altLang="en-US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與數位人文</a:t>
            </a:r>
            <a:r>
              <a:rPr lang="en-US" altLang="zh-TW" sz="540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en-US" sz="5400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1083D8DD-1886-13F0-E14A-201DEB2EE3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654" y="3173882"/>
            <a:ext cx="19308342" cy="48573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9197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B6975-74F7-5676-1688-2C7A6CA27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字方塊 11">
            <a:extLst>
              <a:ext uri="{FF2B5EF4-FFF2-40B4-BE49-F238E27FC236}">
                <a16:creationId xmlns:a16="http://schemas.microsoft.com/office/drawing/2014/main" id="{F4314C71-DEC1-F660-B317-A936E9F89BC3}"/>
              </a:ext>
            </a:extLst>
          </p:cNvPr>
          <p:cNvSpPr txBox="1"/>
          <p:nvPr/>
        </p:nvSpPr>
        <p:spPr>
          <a:xfrm>
            <a:off x="4129698" y="7680087"/>
            <a:ext cx="152215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chemeClr val="tx2"/>
                </a:solidFill>
              </a:rPr>
              <a:t>     </a:t>
            </a:r>
            <a:r>
              <a:rPr lang="en-US" altLang="zh-TW" sz="44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1928</a:t>
            </a:r>
            <a:r>
              <a:rPr lang="zh-TW" altLang="en-US" sz="44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44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44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今，完整收錄，</a:t>
            </a:r>
            <a:r>
              <a:rPr lang="ja-JP" altLang="en-US" sz="4400" dirty="0">
                <a:solidFill>
                  <a:srgbClr val="660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百年臺灣漢學</a:t>
            </a:r>
            <a:r>
              <a:rPr lang="zh-TW" altLang="en-US" sz="4400" dirty="0">
                <a:solidFill>
                  <a:srgbClr val="660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精華</a:t>
            </a:r>
            <a:r>
              <a:rPr lang="ja-JP" altLang="en-US" sz="4400" dirty="0">
                <a:solidFill>
                  <a:srgbClr val="660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4400" dirty="0">
                <a:solidFill>
                  <a:srgbClr val="660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AI</a:t>
            </a:r>
            <a:r>
              <a:rPr lang="ja-JP" altLang="en-US" sz="4400" dirty="0">
                <a:solidFill>
                  <a:srgbClr val="660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重新</a:t>
            </a:r>
            <a:r>
              <a:rPr lang="zh-TW" altLang="en-US" sz="4400" dirty="0">
                <a:solidFill>
                  <a:srgbClr val="6600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探索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595003B-070B-A3D0-4C49-B037BFA58749}"/>
              </a:ext>
            </a:extLst>
          </p:cNvPr>
          <p:cNvSpPr txBox="1"/>
          <p:nvPr/>
        </p:nvSpPr>
        <p:spPr>
          <a:xfrm>
            <a:off x="4129698" y="940021"/>
            <a:ext cx="156511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zh-TW" altLang="en-US" sz="8000" dirty="0">
                <a:solidFill>
                  <a:srgbClr val="000099"/>
                </a:solidFill>
              </a:rPr>
              <a:t>中研院經典人文學刊</a:t>
            </a:r>
            <a:r>
              <a:rPr lang="en-US" altLang="zh-TW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】</a:t>
            </a:r>
            <a:endParaRPr lang="zh-TW" altLang="en-US" sz="8000" dirty="0">
              <a:solidFill>
                <a:srgbClr val="000099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FBEA22E-5C0E-7781-8B14-19CB5C4918AD}"/>
              </a:ext>
            </a:extLst>
          </p:cNvPr>
          <p:cNvSpPr txBox="1"/>
          <p:nvPr/>
        </p:nvSpPr>
        <p:spPr>
          <a:xfrm>
            <a:off x="6092456" y="6534835"/>
            <a:ext cx="121849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TW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64AF1111-943E-BD41-A909-480ED878C3C5}"/>
              </a:ext>
            </a:extLst>
          </p:cNvPr>
          <p:cNvSpPr txBox="1"/>
          <p:nvPr/>
        </p:nvSpPr>
        <p:spPr>
          <a:xfrm>
            <a:off x="4450891" y="8933631"/>
            <a:ext cx="5443870" cy="423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歷史語⾔研究所集刊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近代史研究所集刊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近代中國婦⼥史研究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口述歷史期刊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近代中國史研究通訊</a:t>
            </a:r>
            <a:endParaRPr lang="en-US" altLang="zh-TW" sz="4000" dirty="0">
              <a:solidFill>
                <a:schemeClr val="tx2"/>
              </a:solidFill>
            </a:endParaRPr>
          </a:p>
          <a:p>
            <a:endParaRPr lang="zh-TW" altLang="en-US" dirty="0">
              <a:solidFill>
                <a:schemeClr val="tx2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63CE9B40-D44B-1678-FBFD-3F2AE76449B7}"/>
              </a:ext>
            </a:extLst>
          </p:cNvPr>
          <p:cNvSpPr txBox="1"/>
          <p:nvPr/>
        </p:nvSpPr>
        <p:spPr>
          <a:xfrm>
            <a:off x="16955243" y="8980367"/>
            <a:ext cx="524185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食貨⽉刊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2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鵝湖學誌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2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鵝湖⽉刊</a:t>
            </a:r>
          </a:p>
          <a:p>
            <a:pPr>
              <a:spcBef>
                <a:spcPts val="2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民俗曲藝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C7522723-9656-F929-ABA3-604A73459A9D}"/>
              </a:ext>
            </a:extLst>
          </p:cNvPr>
          <p:cNvSpPr txBox="1"/>
          <p:nvPr/>
        </p:nvSpPr>
        <p:spPr>
          <a:xfrm>
            <a:off x="10911517" y="8933630"/>
            <a:ext cx="5241850" cy="423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中國⽂哲研究集刊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臺灣⼈類學刊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臺灣史研究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漢學研究</a:t>
            </a:r>
            <a:endParaRPr lang="en-US" altLang="zh-TW" sz="4000" dirty="0">
              <a:solidFill>
                <a:schemeClr val="tx2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zh-TW" sz="4000" b="1" dirty="0">
                <a:solidFill>
                  <a:srgbClr val="000099"/>
                </a:solidFill>
              </a:rPr>
              <a:t>•</a:t>
            </a:r>
            <a:r>
              <a:rPr lang="zh-TW" altLang="en-US" sz="4000" dirty="0">
                <a:solidFill>
                  <a:schemeClr val="tx2"/>
                </a:solidFill>
              </a:rPr>
              <a:t>思與⾔</a:t>
            </a:r>
            <a:endParaRPr lang="en-US" altLang="zh-TW" sz="4000" dirty="0">
              <a:solidFill>
                <a:schemeClr val="tx2"/>
              </a:solidFill>
            </a:endParaRPr>
          </a:p>
          <a:p>
            <a:endParaRPr lang="zh-TW" altLang="en-US" dirty="0">
              <a:solidFill>
                <a:schemeClr val="tx2"/>
              </a:solidFill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6259AA63-24E7-B9E0-E1BC-6494713E9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4068" r="4817"/>
          <a:stretch/>
        </p:blipFill>
        <p:spPr>
          <a:xfrm>
            <a:off x="4601966" y="2537427"/>
            <a:ext cx="14749290" cy="464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88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84A9D-25E5-B732-6363-03FD65CB9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字方塊 11">
            <a:extLst>
              <a:ext uri="{FF2B5EF4-FFF2-40B4-BE49-F238E27FC236}">
                <a16:creationId xmlns:a16="http://schemas.microsoft.com/office/drawing/2014/main" id="{26E8E95C-6284-E36E-EA4E-8DE5A00B5FFF}"/>
              </a:ext>
            </a:extLst>
          </p:cNvPr>
          <p:cNvSpPr txBox="1"/>
          <p:nvPr/>
        </p:nvSpPr>
        <p:spPr>
          <a:xfrm>
            <a:off x="3785191" y="5640714"/>
            <a:ext cx="17667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chemeClr val="tx2"/>
                </a:solidFill>
              </a:rPr>
              <a:t>     </a:t>
            </a:r>
            <a:endParaRPr lang="zh-TW" altLang="en-US" sz="4000" dirty="0">
              <a:solidFill>
                <a:srgbClr val="000099"/>
              </a:solidFill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313DBA0-BB04-6838-25E7-AA05F889CB98}"/>
              </a:ext>
            </a:extLst>
          </p:cNvPr>
          <p:cNvSpPr txBox="1"/>
          <p:nvPr/>
        </p:nvSpPr>
        <p:spPr>
          <a:xfrm>
            <a:off x="4061637" y="1048435"/>
            <a:ext cx="164192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zh-TW" altLang="en-US" sz="8000" dirty="0">
                <a:solidFill>
                  <a:srgbClr val="000099"/>
                </a:solidFill>
              </a:rPr>
              <a:t>中研院經典人文學刊</a:t>
            </a:r>
            <a:r>
              <a:rPr lang="en-US" altLang="zh-TW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】</a:t>
            </a:r>
            <a:endParaRPr lang="zh-TW" altLang="en-US" sz="8000" dirty="0">
              <a:solidFill>
                <a:srgbClr val="000099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D1B60F9-BC9C-674D-40AD-0D8B9CDD4833}"/>
              </a:ext>
            </a:extLst>
          </p:cNvPr>
          <p:cNvSpPr txBox="1"/>
          <p:nvPr/>
        </p:nvSpPr>
        <p:spPr>
          <a:xfrm>
            <a:off x="4281216" y="7317573"/>
            <a:ext cx="159800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4C29D31-57CD-B368-0E66-823450AB4B21}"/>
              </a:ext>
            </a:extLst>
          </p:cNvPr>
          <p:cNvSpPr txBox="1"/>
          <p:nvPr/>
        </p:nvSpPr>
        <p:spPr>
          <a:xfrm>
            <a:off x="4463901" y="7660362"/>
            <a:ext cx="15687618" cy="421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46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˙</a:t>
            </a:r>
            <a:r>
              <a:rPr lang="zh-TW" altLang="en-US" sz="4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從靜態經典到 </a:t>
            </a:r>
            <a:r>
              <a:rPr lang="en-US" altLang="zh-TW" sz="4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AI </a:t>
            </a:r>
            <a:r>
              <a:rPr lang="zh-TW" altLang="en-US" sz="4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探索，百年臺灣漢學與世界重新對話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46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˙</a:t>
            </a:r>
            <a:r>
              <a:rPr lang="zh-TW" altLang="en-US" sz="4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多語搜尋 </a:t>
            </a:r>
            <a:r>
              <a:rPr lang="en-US" altLang="zh-TW" sz="4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× </a:t>
            </a:r>
            <a:r>
              <a:rPr lang="zh-TW" altLang="en-US" sz="4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文本翻譯，非華文學者也能深入原創漢學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46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˙</a:t>
            </a:r>
            <a:r>
              <a:rPr lang="zh-TW" altLang="en-US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跨刊</a:t>
            </a:r>
            <a:r>
              <a:rPr lang="en-US" altLang="zh-TW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﹅</a:t>
            </a:r>
            <a:r>
              <a:rPr lang="zh-TW" altLang="en-US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跨年</a:t>
            </a:r>
            <a:r>
              <a:rPr lang="en-US" altLang="zh-TW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﹅</a:t>
            </a:r>
            <a:r>
              <a:rPr lang="zh-TW" altLang="en-US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跨國追溯知識脈絡，兼容多文化研究路徑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4600" dirty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˙</a:t>
            </a:r>
            <a:r>
              <a:rPr lang="en-US" altLang="zh-TW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30%</a:t>
            </a:r>
            <a:r>
              <a:rPr lang="zh-TW" altLang="en-US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珍稀內容獨家收錄，</a:t>
            </a:r>
            <a:r>
              <a:rPr lang="en-US" altLang="zh-TW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史語所集刊</a:t>
            </a:r>
            <a:r>
              <a:rPr lang="en-US" altLang="zh-TW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4600" dirty="0">
                <a:solidFill>
                  <a:schemeClr val="tx2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等高難度文本重建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FC4CA31-7359-BB1A-361C-C5514CB0054A}"/>
              </a:ext>
            </a:extLst>
          </p:cNvPr>
          <p:cNvSpPr txBox="1"/>
          <p:nvPr/>
        </p:nvSpPr>
        <p:spPr>
          <a:xfrm>
            <a:off x="4573691" y="11771353"/>
            <a:ext cx="8793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chemeClr val="tx2"/>
                </a:solidFill>
              </a:rPr>
              <a:t>      </a:t>
            </a:r>
            <a:endParaRPr lang="zh-TW" altLang="en-US" dirty="0">
              <a:solidFill>
                <a:schemeClr val="tx2"/>
              </a:solidFill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F57D2CB7-5784-8FF1-0465-647B67227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691" y="2868168"/>
            <a:ext cx="15468039" cy="430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30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D80D0-E1C9-B599-F59E-1AED70245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BC23A607-6406-0C38-0501-A273CDC1CB8A}"/>
              </a:ext>
            </a:extLst>
          </p:cNvPr>
          <p:cNvSpPr txBox="1"/>
          <p:nvPr/>
        </p:nvSpPr>
        <p:spPr>
          <a:xfrm>
            <a:off x="4233036" y="9609229"/>
            <a:ext cx="4230480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0"/>
              </a:spcBef>
            </a:pPr>
            <a:r>
              <a:rPr lang="zh-TW" altLang="en-US" sz="4400" dirty="0">
                <a:solidFill>
                  <a:srgbClr val="000099"/>
                </a:solidFill>
              </a:rPr>
              <a:t>●</a:t>
            </a:r>
            <a:r>
              <a:rPr lang="zh-TW" altLang="en-US" sz="4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故宮文物月刊</a:t>
            </a:r>
            <a:endParaRPr lang="en-US" altLang="zh-TW" sz="4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  <a:p>
            <a:pPr>
              <a:spcBef>
                <a:spcPts val="1500"/>
              </a:spcBef>
            </a:pPr>
            <a:r>
              <a:rPr lang="zh-TW" altLang="en-US" sz="4400" dirty="0">
                <a:solidFill>
                  <a:srgbClr val="000099"/>
                </a:solidFill>
              </a:rPr>
              <a:t>●</a:t>
            </a:r>
            <a:r>
              <a:rPr lang="zh-TW" altLang="en-US" sz="4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故宮研究季刊</a:t>
            </a:r>
            <a:endParaRPr lang="en-US" altLang="zh-TW" sz="4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  <a:p>
            <a:pPr>
              <a:spcBef>
                <a:spcPts val="1500"/>
              </a:spcBef>
            </a:pPr>
            <a:r>
              <a:rPr lang="zh-TW" altLang="en-US" sz="4400" dirty="0">
                <a:solidFill>
                  <a:srgbClr val="000099"/>
                </a:solidFill>
              </a:rPr>
              <a:t>●</a:t>
            </a:r>
            <a:r>
              <a:rPr lang="zh-TW" altLang="en-US" sz="4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故宮英文年刊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90B6C185-FAF8-9DFF-C5C6-4F627EA18997}"/>
              </a:ext>
            </a:extLst>
          </p:cNvPr>
          <p:cNvSpPr txBox="1"/>
          <p:nvPr/>
        </p:nvSpPr>
        <p:spPr>
          <a:xfrm>
            <a:off x="15182572" y="9589327"/>
            <a:ext cx="5298317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zh-TW" altLang="en-US" sz="4000" b="1" dirty="0">
                <a:solidFill>
                  <a:srgbClr val="96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＊</a:t>
            </a:r>
            <a:r>
              <a:rPr lang="en-US" altLang="zh-TW" sz="4000" dirty="0">
                <a:solidFill>
                  <a:schemeClr val="tx2"/>
                </a:solidFill>
                <a:latin typeface="+mj-lt"/>
                <a:ea typeface="PMingLiU" panose="02020500000000000000" pitchFamily="18" charset="-120"/>
              </a:rPr>
              <a:t>AI </a:t>
            </a:r>
            <a:r>
              <a:rPr lang="zh-TW" altLang="en-US" sz="4000" dirty="0">
                <a:solidFill>
                  <a:schemeClr val="tx2">
                    <a:lumMod val="95000"/>
                    <a:lumOff val="5000"/>
                  </a:schemeClr>
                </a:solidFill>
                <a:latin typeface="+mn-lt"/>
                <a:ea typeface="微軟正黑體" panose="020B0604030504040204" pitchFamily="34" charset="-120"/>
              </a:rPr>
              <a:t>智慧全文搜尋</a:t>
            </a:r>
            <a:endParaRPr lang="en-US" altLang="zh-TW" sz="4000" dirty="0">
              <a:solidFill>
                <a:schemeClr val="tx2">
                  <a:lumMod val="95000"/>
                  <a:lumOff val="5000"/>
                </a:schemeClr>
              </a:solidFill>
              <a:latin typeface="+mn-lt"/>
              <a:ea typeface="微軟正黑體" panose="020B0604030504040204" pitchFamily="34" charset="-120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zh-TW" altLang="en-US" sz="4000" b="1" dirty="0">
                <a:solidFill>
                  <a:srgbClr val="96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＊</a:t>
            </a:r>
            <a:r>
              <a:rPr lang="zh-TW" altLang="en-US" sz="4000" dirty="0">
                <a:solidFill>
                  <a:schemeClr val="tx2">
                    <a:lumMod val="95000"/>
                    <a:lumOff val="5000"/>
                  </a:schemeClr>
                </a:solidFill>
                <a:latin typeface="+mn-ea"/>
              </a:rPr>
              <a:t>多語搜尋 </a:t>
            </a:r>
            <a:r>
              <a:rPr lang="en-US" altLang="zh-TW" sz="4000" dirty="0">
                <a:solidFill>
                  <a:schemeClr val="tx2">
                    <a:lumMod val="95000"/>
                    <a:lumOff val="5000"/>
                  </a:schemeClr>
                </a:solidFill>
                <a:latin typeface="+mn-ea"/>
              </a:rPr>
              <a:t>x </a:t>
            </a:r>
            <a:r>
              <a:rPr lang="zh-TW" altLang="en-US" sz="4000" dirty="0">
                <a:solidFill>
                  <a:schemeClr val="tx2">
                    <a:lumMod val="95000"/>
                    <a:lumOff val="5000"/>
                  </a:schemeClr>
                </a:solidFill>
                <a:latin typeface="+mn-ea"/>
              </a:rPr>
              <a:t>文本翻譯</a:t>
            </a:r>
            <a:endParaRPr lang="en-US" altLang="zh-TW" sz="4000" dirty="0">
              <a:solidFill>
                <a:schemeClr val="tx2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spcBef>
                <a:spcPts val="700"/>
              </a:spcBef>
              <a:spcAft>
                <a:spcPts val="700"/>
              </a:spcAft>
            </a:pPr>
            <a:r>
              <a:rPr lang="zh-TW" altLang="en-US" sz="4000" b="1" dirty="0">
                <a:solidFill>
                  <a:srgbClr val="96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＊</a:t>
            </a:r>
            <a:r>
              <a:rPr lang="zh-TW" altLang="en-US" sz="4000" dirty="0">
                <a:solidFill>
                  <a:schemeClr val="tx2">
                    <a:lumMod val="95000"/>
                    <a:lumOff val="5000"/>
                  </a:schemeClr>
                </a:solidFill>
                <a:latin typeface="+mn-ea"/>
              </a:rPr>
              <a:t>以圖找圖 </a:t>
            </a:r>
            <a:r>
              <a:rPr lang="en-US" altLang="zh-TW" sz="4000" dirty="0">
                <a:solidFill>
                  <a:schemeClr val="tx2">
                    <a:lumMod val="95000"/>
                    <a:lumOff val="5000"/>
                  </a:schemeClr>
                </a:solidFill>
                <a:latin typeface="+mn-ea"/>
              </a:rPr>
              <a:t>x </a:t>
            </a:r>
            <a:r>
              <a:rPr lang="en-US" altLang="zh-TW" sz="4000" b="1" dirty="0">
                <a:solidFill>
                  <a:schemeClr val="tx2">
                    <a:lumMod val="95000"/>
                    <a:lumOff val="5000"/>
                  </a:schemeClr>
                </a:solidFill>
                <a:latin typeface="+mn-ea"/>
              </a:rPr>
              <a:t>AI</a:t>
            </a:r>
            <a:r>
              <a:rPr lang="zh-TW" altLang="en-US" sz="4000" dirty="0">
                <a:solidFill>
                  <a:schemeClr val="tx2">
                    <a:lumMod val="95000"/>
                    <a:lumOff val="5000"/>
                  </a:schemeClr>
                </a:solidFill>
                <a:latin typeface="+mn-ea"/>
              </a:rPr>
              <a:t>上色</a:t>
            </a:r>
            <a:endParaRPr lang="en-US" altLang="zh-TW" sz="4000" dirty="0">
              <a:solidFill>
                <a:schemeClr val="tx2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A0B58C56-7EE4-011C-D8B1-B605A183680D}"/>
              </a:ext>
            </a:extLst>
          </p:cNvPr>
          <p:cNvSpPr txBox="1"/>
          <p:nvPr/>
        </p:nvSpPr>
        <p:spPr>
          <a:xfrm>
            <a:off x="3976936" y="6858000"/>
            <a:ext cx="16588654" cy="1910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TW" sz="4000" dirty="0">
                <a:solidFill>
                  <a:schemeClr val="tx2"/>
                </a:solidFill>
              </a:rPr>
              <a:t>     </a:t>
            </a:r>
            <a:r>
              <a:rPr lang="zh-TW" altLang="zh-TW" sz="4000" dirty="0">
                <a:solidFill>
                  <a:schemeClr val="tx2"/>
                </a:solidFill>
                <a:latin typeface="+mj-ea"/>
                <a:ea typeface="+mj-ea"/>
              </a:rPr>
              <a:t>1966年至今｜1萬篇文</a:t>
            </a:r>
            <a:r>
              <a:rPr lang="zh-TW" altLang="en-US" sz="4000" dirty="0">
                <a:solidFill>
                  <a:schemeClr val="tx2"/>
                </a:solidFill>
                <a:latin typeface="+mj-ea"/>
                <a:ea typeface="+mj-ea"/>
              </a:rPr>
              <a:t>章</a:t>
            </a:r>
            <a:r>
              <a:rPr lang="zh-TW" altLang="zh-TW" sz="4000" dirty="0">
                <a:solidFill>
                  <a:schemeClr val="tx2"/>
                </a:solidFill>
                <a:latin typeface="+mj-ea"/>
                <a:ea typeface="+mj-ea"/>
              </a:rPr>
              <a:t>｜35萬張圖｜1.8萬則詞條｜652部影片</a:t>
            </a:r>
            <a:endParaRPr lang="en-US" altLang="zh-TW" sz="4000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zh-TW" sz="6000" b="1" dirty="0">
                <a:solidFill>
                  <a:srgbClr val="800080"/>
                </a:solidFill>
              </a:rPr>
              <a:t>AI</a:t>
            </a:r>
            <a:r>
              <a:rPr lang="zh-TW" altLang="en-US" sz="6000" b="1" dirty="0">
                <a:solidFill>
                  <a:srgbClr val="800080"/>
                </a:solidFill>
              </a:rPr>
              <a:t> </a:t>
            </a:r>
            <a:r>
              <a:rPr lang="zh-TW" altLang="en-US" sz="5400" dirty="0">
                <a:solidFill>
                  <a:srgbClr val="800080"/>
                </a:solidFill>
              </a:rPr>
              <a:t>串起跨越時空的知識關聯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525D091-B25B-CADC-B3D4-5EC6D170FDC8}"/>
              </a:ext>
            </a:extLst>
          </p:cNvPr>
          <p:cNvSpPr txBox="1"/>
          <p:nvPr/>
        </p:nvSpPr>
        <p:spPr>
          <a:xfrm>
            <a:off x="9794364" y="12113339"/>
            <a:ext cx="330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dirty="0">
                <a:solidFill>
                  <a:srgbClr val="800000"/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(</a:t>
            </a:r>
            <a:r>
              <a:rPr lang="zh-TW" altLang="en-US" sz="3200" dirty="0">
                <a:solidFill>
                  <a:srgbClr val="800000"/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＊獨家內容</a:t>
            </a:r>
            <a:r>
              <a:rPr lang="en-US" altLang="zh-TW" sz="3200" dirty="0">
                <a:solidFill>
                  <a:srgbClr val="800000"/>
                </a:solidFill>
                <a:latin typeface="細明體" panose="02020509000000000000" pitchFamily="49" charset="-120"/>
                <a:ea typeface="細明體" panose="02020509000000000000" pitchFamily="49" charset="-120"/>
              </a:rPr>
              <a:t>)</a:t>
            </a:r>
            <a:endParaRPr lang="zh-TW" altLang="en-US" sz="3200" dirty="0">
              <a:solidFill>
                <a:srgbClr val="800000"/>
              </a:solidFill>
              <a:latin typeface="細明體" panose="02020509000000000000" pitchFamily="49" charset="-120"/>
              <a:ea typeface="細明體" panose="02020509000000000000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9F637F2-F98A-AE4E-7B9B-DE02B42F1D93}"/>
              </a:ext>
            </a:extLst>
          </p:cNvPr>
          <p:cNvSpPr txBox="1"/>
          <p:nvPr/>
        </p:nvSpPr>
        <p:spPr>
          <a:xfrm>
            <a:off x="9711081" y="9589327"/>
            <a:ext cx="4019106" cy="2444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7213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●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故宮季刊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  <a:p>
            <a:pPr marL="0" marR="0" lvl="0" indent="0" algn="l" defTabSz="1827213" rtl="0" eaLnBrk="0" fontAlgn="base" latinLnBrk="0" hangingPunct="0"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●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故宮影片庫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95000"/>
                  <a:lumOff val="5000"/>
                </a:scheme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  <a:p>
            <a:pPr marL="0" marR="0" lvl="0" indent="0" algn="l" defTabSz="1827213" rtl="0" eaLnBrk="0" fontAlgn="base" latinLnBrk="0" hangingPunct="0">
              <a:spcBef>
                <a:spcPts val="1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●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95000"/>
                    <a:lumOff val="5000"/>
                  </a:schemeClr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t>故宮文物詞庫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0A910E13-9A70-B038-82B8-D5BE5540D497}"/>
              </a:ext>
            </a:extLst>
          </p:cNvPr>
          <p:cNvSpPr txBox="1"/>
          <p:nvPr/>
        </p:nvSpPr>
        <p:spPr>
          <a:xfrm>
            <a:off x="4061637" y="1048435"/>
            <a:ext cx="164192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zh-TW" altLang="en-US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</a:t>
            </a:r>
            <a:r>
              <a:rPr lang="zh-TW" altLang="en-US" sz="8000" dirty="0">
                <a:solidFill>
                  <a:srgbClr val="000099"/>
                </a:solidFill>
              </a:rPr>
              <a:t>故 宮 期 刊 知 識 庫 </a:t>
            </a:r>
            <a:r>
              <a:rPr lang="en-US" altLang="zh-TW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】</a:t>
            </a:r>
            <a:endParaRPr lang="zh-TW" altLang="en-US" sz="8000" dirty="0">
              <a:solidFill>
                <a:srgbClr val="000099"/>
              </a:solidFill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10194EA0-6372-45BB-B4D9-420383D85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475" y="2659466"/>
            <a:ext cx="16588654" cy="400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44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BC071F-23F7-494A-8B7A-CBB1D03E5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0FF0710-22B1-049E-2100-5C2E8A77D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03873EF-A8DD-8626-1090-C851AFFF90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22</a:t>
            </a:fld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568918B-4E9D-CF8E-E571-06D567E1C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1400" t="18238" r="22747" b="5014"/>
          <a:stretch/>
        </p:blipFill>
        <p:spPr>
          <a:xfrm>
            <a:off x="3104708" y="979781"/>
            <a:ext cx="17075888" cy="1208795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D8447B0-1701-581E-8A8E-26464A484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3107" t="35583" r="44454" b="26741"/>
          <a:stretch/>
        </p:blipFill>
        <p:spPr>
          <a:xfrm>
            <a:off x="10164726" y="1069130"/>
            <a:ext cx="4338083" cy="6720849"/>
          </a:xfrm>
          <a:prstGeom prst="rect">
            <a:avLst/>
          </a:prstGeom>
        </p:spPr>
      </p:pic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CCB98CB6-3FFD-7969-88BF-AD5B54D97AE7}"/>
              </a:ext>
            </a:extLst>
          </p:cNvPr>
          <p:cNvCxnSpPr>
            <a:cxnSpLocks/>
          </p:cNvCxnSpPr>
          <p:nvPr/>
        </p:nvCxnSpPr>
        <p:spPr>
          <a:xfrm>
            <a:off x="13801060" y="6485860"/>
            <a:ext cx="1180860" cy="1481971"/>
          </a:xfrm>
          <a:prstGeom prst="straightConnector1">
            <a:avLst/>
          </a:prstGeom>
          <a:ln w="152400">
            <a:solidFill>
              <a:srgbClr val="86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DE5730B7-81F3-1E12-60E2-A39B6DC834DD}"/>
              </a:ext>
            </a:extLst>
          </p:cNvPr>
          <p:cNvSpPr/>
          <p:nvPr/>
        </p:nvSpPr>
        <p:spPr>
          <a:xfrm>
            <a:off x="4284922" y="1552353"/>
            <a:ext cx="4699591" cy="1385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>
                <a:solidFill>
                  <a:srgbClr val="99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zh-TW" altLang="en-US" sz="5400" b="1" dirty="0">
                <a:solidFill>
                  <a:srgbClr val="990000"/>
                </a:solidFill>
                <a:latin typeface="+mj-ea"/>
                <a:ea typeface="+mj-ea"/>
              </a:rPr>
              <a:t>以圖找圖</a:t>
            </a:r>
            <a:r>
              <a:rPr lang="en-US" altLang="zh-TW" sz="5400" b="1" dirty="0">
                <a:solidFill>
                  <a:srgbClr val="99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】</a:t>
            </a:r>
            <a:endParaRPr lang="zh-TW" altLang="en-US" sz="5400" b="1" dirty="0">
              <a:solidFill>
                <a:srgbClr val="99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3767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DB8BF0-EFA5-A87C-A143-1458D37BA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0B19257-AB70-FE77-F828-8D1A62C33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1AC269-08F7-9CA6-3A28-E19966C565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23</a:t>
            </a:fld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16E23A8-6D92-7983-95A3-2DDC048E1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8839" t="18672" r="29576" b="10434"/>
          <a:stretch/>
        </p:blipFill>
        <p:spPr>
          <a:xfrm>
            <a:off x="3763925" y="1105786"/>
            <a:ext cx="15778716" cy="1197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075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E035576-56DC-FFD1-7234-A0E46EE85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1E6B365-B4EE-853C-B84C-11A6FC6EB6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C757EB1-D176-8D9C-4290-D8CB6032B7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24</a:t>
            </a:fld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79D0BD0-6140-3835-CFB3-4DB1B936E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1723" t="33772" r="20486" b="7313"/>
          <a:stretch/>
        </p:blipFill>
        <p:spPr>
          <a:xfrm>
            <a:off x="5044982" y="1285188"/>
            <a:ext cx="14114888" cy="1078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0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F5A28A-6800-8E5F-3B30-F61580DA9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0BDA88-7212-D842-7868-CC0E85912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E5BB33B-D38E-99E5-D1F5-38B9EDE09C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fld id="{00000000-1234-1234-1234-123412341234}" type="slidenum">
              <a:rPr lang="en-US" altLang="zh-TW" smtClean="0"/>
              <a:pPr>
                <a:spcAft>
                  <a:spcPts val="0"/>
                </a:spcAft>
              </a:pPr>
              <a:t>25</a:t>
            </a:fld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85C70D7-B12C-BC7A-AAC2-FEEC4BECC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1490" t="19303" r="10371" b="8553"/>
          <a:stretch/>
        </p:blipFill>
        <p:spPr>
          <a:xfrm>
            <a:off x="2977116" y="1120596"/>
            <a:ext cx="18776637" cy="109494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筆跡 8">
                <a:extLst>
                  <a:ext uri="{FF2B5EF4-FFF2-40B4-BE49-F238E27FC236}">
                    <a16:creationId xmlns:a16="http://schemas.microsoft.com/office/drawing/2014/main" id="{E3F4CA8A-5D33-01E2-8882-1FDF640FFF8F}"/>
                  </a:ext>
                </a:extLst>
              </p14:cNvPr>
              <p14:cNvContentPartPr/>
              <p14:nvPr/>
            </p14:nvContentPartPr>
            <p14:xfrm>
              <a:off x="19862129" y="11674499"/>
              <a:ext cx="360" cy="360"/>
            </p14:xfrm>
          </p:contentPart>
        </mc:Choice>
        <mc:Fallback xmlns="">
          <p:pic>
            <p:nvPicPr>
              <p:cNvPr id="9" name="筆跡 8">
                <a:extLst>
                  <a:ext uri="{FF2B5EF4-FFF2-40B4-BE49-F238E27FC236}">
                    <a16:creationId xmlns:a16="http://schemas.microsoft.com/office/drawing/2014/main" id="{E3F4CA8A-5D33-01E2-8882-1FDF640FFF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808129" y="11566499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E34E8241-1F22-1826-B0DE-B0EBA6B489FF}"/>
              </a:ext>
            </a:extLst>
          </p:cNvPr>
          <p:cNvSpPr/>
          <p:nvPr/>
        </p:nvSpPr>
        <p:spPr>
          <a:xfrm>
            <a:off x="18777098" y="10823943"/>
            <a:ext cx="3274828" cy="1015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5376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3BD49-95DE-3CE0-64B3-0913FACAE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204DF8-3A8B-9A0B-2E73-9B53F3E7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62C180B-90C0-F1FD-09E3-A5BC0A0C5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8E77EB9-761A-9670-95F5-D204042CF5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1827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altLang="zh-TW" sz="36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pPr marL="0" marR="0" lvl="0" indent="0" algn="r" defTabSz="1827213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F7F21D9-AFE6-9F53-0110-1B3CBE94A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19164" t="24222" r="14207" b="7189"/>
          <a:stretch/>
        </p:blipFill>
        <p:spPr>
          <a:xfrm>
            <a:off x="4763387" y="1003075"/>
            <a:ext cx="14093161" cy="705576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EAFE964-3435-7445-0821-306482D98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13932" t="38163" r="14862" b="5451"/>
          <a:stretch/>
        </p:blipFill>
        <p:spPr>
          <a:xfrm>
            <a:off x="4763387" y="6693194"/>
            <a:ext cx="14093163" cy="580034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16B265E7-F063-D406-6EE9-6B77A7B9A9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9281" t="22493" r="14863" b="69879"/>
          <a:stretch/>
        </p:blipFill>
        <p:spPr>
          <a:xfrm>
            <a:off x="5521100" y="5908511"/>
            <a:ext cx="13107141" cy="949489"/>
          </a:xfrm>
          <a:prstGeom prst="rect">
            <a:avLst/>
          </a:prstGeom>
        </p:spPr>
      </p:pic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73E5AAB4-D996-4125-1DA0-06BA62573C20}"/>
              </a:ext>
            </a:extLst>
          </p:cNvPr>
          <p:cNvCxnSpPr>
            <a:cxnSpLocks/>
          </p:cNvCxnSpPr>
          <p:nvPr/>
        </p:nvCxnSpPr>
        <p:spPr>
          <a:xfrm>
            <a:off x="13737265" y="4678326"/>
            <a:ext cx="2147777" cy="1230185"/>
          </a:xfrm>
          <a:prstGeom prst="straightConnector1">
            <a:avLst/>
          </a:prstGeom>
          <a:ln w="123825">
            <a:solidFill>
              <a:srgbClr val="86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8DDB8AF1-A63C-2930-1F0D-A08780B70E8F}"/>
              </a:ext>
            </a:extLst>
          </p:cNvPr>
          <p:cNvSpPr/>
          <p:nvPr/>
        </p:nvSpPr>
        <p:spPr>
          <a:xfrm>
            <a:off x="17012093" y="2488019"/>
            <a:ext cx="1844455" cy="1339702"/>
          </a:xfrm>
          <a:prstGeom prst="rect">
            <a:avLst/>
          </a:prstGeom>
          <a:solidFill>
            <a:srgbClr val="FFF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57BCA23-B298-FCF5-3558-DB6C257E052C}"/>
              </a:ext>
            </a:extLst>
          </p:cNvPr>
          <p:cNvSpPr/>
          <p:nvPr/>
        </p:nvSpPr>
        <p:spPr>
          <a:xfrm>
            <a:off x="13508958" y="5001553"/>
            <a:ext cx="701749" cy="906958"/>
          </a:xfrm>
          <a:prstGeom prst="rect">
            <a:avLst/>
          </a:prstGeom>
          <a:solidFill>
            <a:srgbClr val="FFF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C2FDC35-348D-C535-D2DB-9D8F2423FF77}"/>
              </a:ext>
            </a:extLst>
          </p:cNvPr>
          <p:cNvSpPr/>
          <p:nvPr/>
        </p:nvSpPr>
        <p:spPr>
          <a:xfrm>
            <a:off x="5797547" y="2061864"/>
            <a:ext cx="3707960" cy="1130167"/>
          </a:xfrm>
          <a:prstGeom prst="rect">
            <a:avLst/>
          </a:prstGeom>
          <a:noFill/>
          <a:ln w="101600"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>
                <a:solidFill>
                  <a:srgbClr val="990000"/>
                </a:solidFill>
                <a:latin typeface="+mj-lt"/>
              </a:rPr>
              <a:t>AI</a:t>
            </a:r>
            <a:r>
              <a:rPr lang="zh-TW" altLang="en-US" sz="5400" b="1" dirty="0">
                <a:solidFill>
                  <a:srgbClr val="990000"/>
                </a:solidFill>
                <a:latin typeface="+mj-lt"/>
              </a:rPr>
              <a:t>上色</a:t>
            </a:r>
          </a:p>
        </p:txBody>
      </p:sp>
    </p:spTree>
    <p:extLst>
      <p:ext uri="{BB962C8B-B14F-4D97-AF65-F5344CB8AC3E}">
        <p14:creationId xmlns:p14="http://schemas.microsoft.com/office/powerpoint/2010/main" val="439360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0"/>
          <p:cNvSpPr txBox="1"/>
          <p:nvPr/>
        </p:nvSpPr>
        <p:spPr>
          <a:xfrm>
            <a:off x="3615070" y="990178"/>
            <a:ext cx="17200034" cy="1323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2" tIns="45688" rIns="91402" bIns="45688" anchor="t" anchorCtr="0">
            <a:spAutoFit/>
          </a:bodyPr>
          <a:lstStyle/>
          <a:p>
            <a:pPr algn="ctr" defTabSz="914171">
              <a:buClr>
                <a:srgbClr val="000000"/>
              </a:buClr>
              <a:defRPr/>
            </a:pPr>
            <a:r>
              <a:rPr lang="en-US" altLang="zh-TW" sz="7998" kern="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【</a:t>
            </a:r>
            <a:r>
              <a:rPr lang="zh-TW" altLang="en-US" sz="7998" kern="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故宮文物詞庫</a:t>
            </a:r>
            <a:r>
              <a:rPr lang="en-US" altLang="zh-TW" sz="7998" kern="0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】</a:t>
            </a:r>
            <a:endParaRPr lang="zh-TW" altLang="en-US" sz="7998" kern="0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  <p:pic>
        <p:nvPicPr>
          <p:cNvPr id="287" name="Google Shape;287;p60"/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607" t="6381" r="9592"/>
          <a:stretch/>
        </p:blipFill>
        <p:spPr>
          <a:xfrm>
            <a:off x="4218025" y="2565896"/>
            <a:ext cx="15941601" cy="10159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726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4"/>
          <p:cNvSpPr txBox="1"/>
          <p:nvPr/>
        </p:nvSpPr>
        <p:spPr>
          <a:xfrm>
            <a:off x="3833311" y="441181"/>
            <a:ext cx="14405332" cy="132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2" tIns="45688" rIns="91402" bIns="45688" anchor="t" anchorCtr="0">
            <a:spAutoFit/>
          </a:bodyPr>
          <a:lstStyle/>
          <a:p>
            <a:pPr algn="ctr" defTabSz="914171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sz="8000" kern="0" dirty="0">
                <a:solidFill>
                  <a:srgbClr val="00009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al"/>
                <a:sym typeface="Arial"/>
              </a:rPr>
              <a:t>【</a:t>
            </a:r>
            <a:r>
              <a:rPr lang="en-US" sz="8000" kern="0" dirty="0" err="1">
                <a:solidFill>
                  <a:srgbClr val="000099"/>
                </a:solidFill>
                <a:latin typeface="Arial"/>
                <a:cs typeface="Arial"/>
                <a:sym typeface="Arial"/>
              </a:rPr>
              <a:t>故宮影片庫</a:t>
            </a:r>
            <a:r>
              <a:rPr lang="en-US" sz="8000" kern="0" dirty="0">
                <a:solidFill>
                  <a:srgbClr val="000099"/>
                </a:solidFill>
                <a:latin typeface="Poiret One" panose="00000500000000000000" pitchFamily="2" charset="0"/>
                <a:cs typeface="Arial"/>
                <a:sym typeface="Arial"/>
              </a:rPr>
              <a:t>】</a:t>
            </a:r>
            <a:r>
              <a:rPr lang="en-US" sz="8000" kern="0" dirty="0">
                <a:solidFill>
                  <a:srgbClr val="000099"/>
                </a:solidFill>
                <a:latin typeface="Arial"/>
                <a:cs typeface="Arial"/>
                <a:sym typeface="Arial"/>
              </a:rPr>
              <a:t> - </a:t>
            </a:r>
            <a:r>
              <a:rPr lang="en-US" sz="8000" kern="0" dirty="0" err="1">
                <a:solidFill>
                  <a:srgbClr val="000099"/>
                </a:solidFill>
                <a:latin typeface="Arial"/>
                <a:cs typeface="Arial"/>
                <a:sym typeface="Arial"/>
              </a:rPr>
              <a:t>Youtube</a:t>
            </a:r>
            <a:endParaRPr sz="8000" kern="0" dirty="0">
              <a:solidFill>
                <a:srgbClr val="000099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19" name="Google Shape;319;p64"/>
          <p:cNvGrpSpPr/>
          <p:nvPr/>
        </p:nvGrpSpPr>
        <p:grpSpPr>
          <a:xfrm>
            <a:off x="15556892" y="14600941"/>
            <a:ext cx="578981" cy="574314"/>
            <a:chOff x="10710863" y="6980238"/>
            <a:chExt cx="401700" cy="398462"/>
          </a:xfrm>
        </p:grpSpPr>
        <p:cxnSp>
          <p:nvCxnSpPr>
            <p:cNvPr id="320" name="Google Shape;320;p64"/>
            <p:cNvCxnSpPr/>
            <p:nvPr/>
          </p:nvCxnSpPr>
          <p:spPr>
            <a:xfrm>
              <a:off x="10825163" y="7178675"/>
              <a:ext cx="179400" cy="3300"/>
            </a:xfrm>
            <a:prstGeom prst="straightConnector1">
              <a:avLst/>
            </a:prstGeom>
            <a:noFill/>
            <a:ln w="342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1" name="Google Shape;321;p64"/>
            <p:cNvCxnSpPr/>
            <p:nvPr/>
          </p:nvCxnSpPr>
          <p:spPr>
            <a:xfrm>
              <a:off x="10917238" y="7088188"/>
              <a:ext cx="1500" cy="179400"/>
            </a:xfrm>
            <a:prstGeom prst="straightConnector1">
              <a:avLst/>
            </a:prstGeom>
            <a:noFill/>
            <a:ln w="342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22" name="Google Shape;322;p64"/>
            <p:cNvSpPr/>
            <p:nvPr/>
          </p:nvSpPr>
          <p:spPr>
            <a:xfrm>
              <a:off x="10710863" y="6980238"/>
              <a:ext cx="401637" cy="398462"/>
            </a:xfrm>
            <a:custGeom>
              <a:avLst/>
              <a:gdLst/>
              <a:ahLst/>
              <a:cxnLst/>
              <a:rect l="l" t="t" r="r" b="b"/>
              <a:pathLst>
                <a:path w="606" h="598" extrusionOk="0">
                  <a:moveTo>
                    <a:pt x="605" y="299"/>
                  </a:moveTo>
                  <a:lnTo>
                    <a:pt x="605" y="299"/>
                  </a:lnTo>
                  <a:cubicBezTo>
                    <a:pt x="605" y="463"/>
                    <a:pt x="471" y="597"/>
                    <a:pt x="306" y="597"/>
                  </a:cubicBezTo>
                  <a:cubicBezTo>
                    <a:pt x="135" y="597"/>
                    <a:pt x="0" y="463"/>
                    <a:pt x="0" y="299"/>
                  </a:cubicBezTo>
                  <a:cubicBezTo>
                    <a:pt x="0" y="134"/>
                    <a:pt x="135" y="0"/>
                    <a:pt x="306" y="0"/>
                  </a:cubicBezTo>
                  <a:cubicBezTo>
                    <a:pt x="471" y="0"/>
                    <a:pt x="605" y="134"/>
                    <a:pt x="605" y="299"/>
                  </a:cubicBezTo>
                </a:path>
              </a:pathLst>
            </a:custGeom>
            <a:noFill/>
            <a:ln w="342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02" tIns="45688" rIns="91402" bIns="45688" anchor="ctr" anchorCtr="0">
              <a:noAutofit/>
            </a:bodyPr>
            <a:lstStyle/>
            <a:p>
              <a:pPr defTabSz="914171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3599" ker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3" name="Google Shape;323;p64"/>
            <p:cNvCxnSpPr/>
            <p:nvPr/>
          </p:nvCxnSpPr>
          <p:spPr>
            <a:xfrm>
              <a:off x="11053763" y="7316788"/>
              <a:ext cx="58800" cy="58800"/>
            </a:xfrm>
            <a:prstGeom prst="straightConnector1">
              <a:avLst/>
            </a:prstGeom>
            <a:noFill/>
            <a:ln w="342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4" name="Google Shape;324;p64"/>
          <p:cNvSpPr txBox="1"/>
          <p:nvPr/>
        </p:nvSpPr>
        <p:spPr>
          <a:xfrm>
            <a:off x="19337677" y="5853284"/>
            <a:ext cx="4399554" cy="1107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2" tIns="45688" rIns="91402" bIns="45688" anchor="t" anchorCtr="0">
            <a:spAutoFit/>
          </a:bodyPr>
          <a:lstStyle/>
          <a:p>
            <a:pPr algn="ctr" defTabSz="914171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sz="6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12</a:t>
            </a:r>
            <a:r>
              <a:rPr lang="en-US" sz="5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大系列</a:t>
            </a:r>
            <a:endParaRPr sz="5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64"/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7800"/>
          <a:stretch/>
        </p:blipFill>
        <p:spPr>
          <a:xfrm>
            <a:off x="2936973" y="2170540"/>
            <a:ext cx="16961142" cy="1025775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64"/>
          <p:cNvSpPr txBox="1"/>
          <p:nvPr/>
        </p:nvSpPr>
        <p:spPr>
          <a:xfrm>
            <a:off x="19608257" y="8834759"/>
            <a:ext cx="4399552" cy="1200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2" tIns="45688" rIns="91402" bIns="45688" anchor="t" anchorCtr="0">
            <a:spAutoFit/>
          </a:bodyPr>
          <a:lstStyle/>
          <a:p>
            <a:pPr algn="ctr" defTabSz="914171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altLang="zh-TW" sz="7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652</a:t>
            </a:r>
            <a:r>
              <a:rPr lang="en-US" sz="5399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部影片</a:t>
            </a:r>
            <a:endParaRPr sz="5399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417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46493-6C2B-5D33-C8CA-6030C8660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5D6A3A-7DC0-6870-C7DC-CB4FC7675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412" y="680431"/>
            <a:ext cx="13981762" cy="1382285"/>
          </a:xfrm>
        </p:spPr>
        <p:txBody>
          <a:bodyPr/>
          <a:lstStyle/>
          <a:p>
            <a:pPr algn="ctr">
              <a:spcBef>
                <a:spcPts val="2000"/>
              </a:spcBef>
            </a:pPr>
            <a:br>
              <a:rPr lang="en-US" altLang="zh-TW" sz="8800" dirty="0">
                <a:solidFill>
                  <a:srgbClr val="000099"/>
                </a:solidFill>
              </a:rPr>
            </a:br>
            <a:r>
              <a:rPr lang="en-US" altLang="zh-TW" sz="8800" dirty="0">
                <a:solidFill>
                  <a:srgbClr val="000099"/>
                </a:solidFill>
              </a:rPr>
              <a:t>  </a:t>
            </a:r>
            <a:r>
              <a:rPr lang="en-US" altLang="zh-TW" sz="8000" dirty="0">
                <a:solidFill>
                  <a:srgbClr val="000099"/>
                </a:solidFill>
              </a:rPr>
              <a:t>【 </a:t>
            </a:r>
            <a:r>
              <a:rPr lang="zh-TW" altLang="en-US" sz="8000" dirty="0">
                <a:solidFill>
                  <a:srgbClr val="000099"/>
                </a:solidFill>
              </a:rPr>
              <a:t>雄 獅 美 術 知 識 庫 </a:t>
            </a:r>
            <a:r>
              <a:rPr lang="en-US" altLang="zh-TW" sz="8000" dirty="0">
                <a:solidFill>
                  <a:srgbClr val="000099"/>
                </a:solidFill>
              </a:rPr>
              <a:t>】</a:t>
            </a:r>
            <a:br>
              <a:rPr lang="en-US" altLang="zh-TW" sz="8000" dirty="0">
                <a:solidFill>
                  <a:srgbClr val="000099"/>
                </a:solidFill>
              </a:rPr>
            </a:br>
            <a:endParaRPr lang="zh-TW" altLang="en-US" sz="8000" dirty="0">
              <a:solidFill>
                <a:srgbClr val="000099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4EA6BDC-5BAD-BD2D-819D-D2CECF720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25433" y="7642706"/>
            <a:ext cx="16799441" cy="3542746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u"/>
            </a:pPr>
            <a:endParaRPr lang="en-US" altLang="zh-TW" dirty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2000"/>
              </a:spcAft>
            </a:pPr>
            <a:r>
              <a:rPr lang="zh-TW" altLang="en-US" sz="8798" dirty="0"/>
              <a:t>                   </a:t>
            </a:r>
            <a:r>
              <a:rPr lang="zh-TW" altLang="en-US" sz="7700" dirty="0">
                <a:solidFill>
                  <a:srgbClr val="000066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                                                                    </a:t>
            </a:r>
            <a:endParaRPr lang="en-US" altLang="zh-TW" sz="7700" dirty="0">
              <a:solidFill>
                <a:srgbClr val="000066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7700" dirty="0">
                <a:solidFill>
                  <a:srgbClr val="000066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                                                                          </a:t>
            </a:r>
            <a:endParaRPr lang="en-US" altLang="zh-TW" sz="7700" dirty="0">
              <a:solidFill>
                <a:srgbClr val="000066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endParaRPr lang="en-US" altLang="zh-TW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76614CF9-9742-E3CA-CAAD-49C9985558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90" t="67336" r="68483" b="8730"/>
          <a:stretch/>
        </p:blipFill>
        <p:spPr>
          <a:xfrm>
            <a:off x="12525153" y="2509312"/>
            <a:ext cx="7816326" cy="4722036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19342242-458B-1A6B-5ABE-5981112B3D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989"/>
          <a:stretch/>
        </p:blipFill>
        <p:spPr>
          <a:xfrm>
            <a:off x="4509849" y="2474074"/>
            <a:ext cx="8015304" cy="4686797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658431BE-51D8-7260-E056-0AEC1B1E03A1}"/>
              </a:ext>
            </a:extLst>
          </p:cNvPr>
          <p:cNvSpPr/>
          <p:nvPr/>
        </p:nvSpPr>
        <p:spPr>
          <a:xfrm>
            <a:off x="291472" y="213766"/>
            <a:ext cx="23847700" cy="132222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7198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7E5DFA8-5053-0A1C-5271-71A522484E03}"/>
              </a:ext>
            </a:extLst>
          </p:cNvPr>
          <p:cNvSpPr txBox="1"/>
          <p:nvPr/>
        </p:nvSpPr>
        <p:spPr>
          <a:xfrm>
            <a:off x="4970252" y="7398713"/>
            <a:ext cx="15371227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solidFill>
                  <a:schemeClr val="tx2"/>
                </a:solidFill>
                <a:latin typeface="+mj-ea"/>
                <a:ea typeface="+mj-ea"/>
              </a:rPr>
              <a:t>1971-1996</a:t>
            </a:r>
            <a:r>
              <a:rPr lang="zh-TW" altLang="en-US" dirty="0">
                <a:solidFill>
                  <a:schemeClr val="tx2"/>
                </a:solidFill>
                <a:latin typeface="+mj-ea"/>
                <a:ea typeface="+mj-ea"/>
              </a:rPr>
              <a:t>年｜</a:t>
            </a:r>
            <a:r>
              <a:rPr lang="en-US" altLang="zh-TW" dirty="0">
                <a:solidFill>
                  <a:schemeClr val="tx2"/>
                </a:solidFill>
                <a:latin typeface="+mj-ea"/>
                <a:ea typeface="+mj-ea"/>
              </a:rPr>
              <a:t>3.3</a:t>
            </a:r>
            <a:r>
              <a:rPr lang="zh-TW" altLang="en-US" dirty="0">
                <a:solidFill>
                  <a:schemeClr val="tx2"/>
                </a:solidFill>
                <a:latin typeface="+mj-ea"/>
                <a:ea typeface="+mj-ea"/>
              </a:rPr>
              <a:t>萬篇文章｜</a:t>
            </a:r>
            <a:r>
              <a:rPr lang="en-US" altLang="zh-TW" dirty="0">
                <a:solidFill>
                  <a:schemeClr val="tx2"/>
                </a:solidFill>
                <a:latin typeface="+mj-ea"/>
                <a:ea typeface="+mj-ea"/>
              </a:rPr>
              <a:t>6.8</a:t>
            </a:r>
            <a:r>
              <a:rPr lang="zh-TW" altLang="en-US" dirty="0">
                <a:solidFill>
                  <a:schemeClr val="tx2"/>
                </a:solidFill>
                <a:latin typeface="+mj-ea"/>
                <a:ea typeface="+mj-ea"/>
              </a:rPr>
              <a:t>萬張圖｜</a:t>
            </a:r>
            <a:r>
              <a:rPr lang="en-US" altLang="zh-TW" dirty="0">
                <a:solidFill>
                  <a:schemeClr val="tx2"/>
                </a:solidFill>
                <a:latin typeface="+mj-ea"/>
                <a:ea typeface="+mj-ea"/>
              </a:rPr>
              <a:t>1.2</a:t>
            </a:r>
            <a:r>
              <a:rPr lang="zh-TW" altLang="en-US" dirty="0">
                <a:solidFill>
                  <a:schemeClr val="tx2"/>
                </a:solidFill>
                <a:latin typeface="+mj-ea"/>
                <a:ea typeface="+mj-ea"/>
              </a:rPr>
              <a:t>萬則詞條｜</a:t>
            </a:r>
            <a:r>
              <a:rPr lang="en-US" altLang="zh-TW" dirty="0">
                <a:solidFill>
                  <a:schemeClr val="tx2"/>
                </a:solidFill>
                <a:latin typeface="+mj-ea"/>
                <a:ea typeface="+mj-ea"/>
              </a:rPr>
              <a:t>1</a:t>
            </a:r>
            <a:r>
              <a:rPr lang="zh-TW" altLang="en-US" dirty="0">
                <a:solidFill>
                  <a:schemeClr val="tx2"/>
                </a:solidFill>
                <a:latin typeface="+mj-ea"/>
                <a:ea typeface="+mj-ea"/>
              </a:rPr>
              <a:t>萬頁畫廊廣告</a:t>
            </a:r>
          </a:p>
          <a:p>
            <a:pPr algn="ctr">
              <a:spcBef>
                <a:spcPts val="3000"/>
              </a:spcBef>
            </a:pPr>
            <a:r>
              <a:rPr lang="zh-TW" altLang="en-US" sz="6000" dirty="0">
                <a:solidFill>
                  <a:srgbClr val="8000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串聯中西，</a:t>
            </a:r>
            <a:r>
              <a:rPr lang="en-US" altLang="zh-TW" sz="6000" dirty="0">
                <a:solidFill>
                  <a:srgbClr val="8000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6000" dirty="0">
                <a:solidFill>
                  <a:srgbClr val="8000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重構藝術新境界</a:t>
            </a:r>
            <a:endParaRPr lang="en-US" altLang="zh-TW" sz="6000" dirty="0">
              <a:solidFill>
                <a:srgbClr val="80008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Bef>
                <a:spcPts val="3000"/>
              </a:spcBef>
              <a:spcAft>
                <a:spcPts val="3000"/>
              </a:spcAft>
            </a:pPr>
            <a:r>
              <a:rPr lang="en-US" altLang="zh-TW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AI</a:t>
            </a:r>
            <a:r>
              <a:rPr lang="zh-TW" altLang="en-US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智慧搜尋 </a:t>
            </a:r>
            <a:r>
              <a:rPr lang="en-US" altLang="zh-TW" sz="4400" dirty="0">
                <a:solidFill>
                  <a:srgbClr val="002570"/>
                </a:solidFill>
                <a:latin typeface="+mj-ea"/>
                <a:ea typeface="+mj-ea"/>
              </a:rPr>
              <a:t>x</a:t>
            </a:r>
            <a:r>
              <a:rPr lang="en-US" altLang="zh-TW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AI</a:t>
            </a:r>
            <a:r>
              <a:rPr lang="zh-TW" altLang="en-US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上色 </a:t>
            </a:r>
            <a:r>
              <a:rPr lang="en-US" altLang="zh-TW" sz="4400" dirty="0">
                <a:solidFill>
                  <a:srgbClr val="002570"/>
                </a:solidFill>
                <a:latin typeface="+mj-ea"/>
                <a:ea typeface="+mj-ea"/>
              </a:rPr>
              <a:t>x</a:t>
            </a:r>
            <a:r>
              <a:rPr lang="en-US" altLang="zh-TW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</a:t>
            </a:r>
            <a:r>
              <a:rPr lang="zh-TW" altLang="en-US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搜圖 </a:t>
            </a:r>
            <a:r>
              <a:rPr lang="en-US" altLang="zh-TW" sz="4400" dirty="0">
                <a:solidFill>
                  <a:srgbClr val="002570"/>
                </a:solidFill>
                <a:latin typeface="+mj-ea"/>
                <a:ea typeface="+mj-ea"/>
              </a:rPr>
              <a:t>x</a:t>
            </a:r>
            <a:r>
              <a:rPr lang="en-US" altLang="zh-TW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</a:t>
            </a:r>
            <a:r>
              <a:rPr lang="zh-TW" altLang="en-US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多語搜尋 </a:t>
            </a:r>
            <a:r>
              <a:rPr lang="en-US" altLang="zh-TW" sz="4400" dirty="0">
                <a:solidFill>
                  <a:srgbClr val="002570"/>
                </a:solidFill>
                <a:latin typeface="+mj-ea"/>
                <a:ea typeface="+mj-ea"/>
              </a:rPr>
              <a:t>x</a:t>
            </a:r>
            <a:r>
              <a:rPr lang="en-US" altLang="zh-TW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</a:t>
            </a:r>
            <a:r>
              <a:rPr lang="zh-TW" altLang="en-US" sz="4400" dirty="0">
                <a:solidFill>
                  <a:srgbClr val="00257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文本翻譯</a:t>
            </a:r>
            <a:endParaRPr lang="en-US" altLang="zh-TW" sz="4400" dirty="0">
              <a:solidFill>
                <a:srgbClr val="00257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>
              <a:spcBef>
                <a:spcPts val="3000"/>
              </a:spcBef>
            </a:pPr>
            <a:r>
              <a:rPr lang="zh-TW" altLang="en-US" sz="4400" dirty="0">
                <a:solidFill>
                  <a:schemeClr val="tx2"/>
                </a:solidFill>
              </a:rPr>
              <a:t>                     </a:t>
            </a:r>
            <a:r>
              <a:rPr lang="zh-TW" altLang="en-US" sz="4400" dirty="0">
                <a:solidFill>
                  <a:srgbClr val="000099"/>
                </a:solidFill>
              </a:rPr>
              <a:t>●</a:t>
            </a:r>
            <a:r>
              <a:rPr lang="zh-TW" altLang="en-US" sz="4400" dirty="0">
                <a:solidFill>
                  <a:schemeClr val="tx2"/>
                </a:solidFill>
              </a:rPr>
              <a:t>雄獅美術月刊     </a:t>
            </a:r>
            <a:r>
              <a:rPr lang="zh-TW" altLang="en-US" sz="4400" dirty="0">
                <a:solidFill>
                  <a:srgbClr val="000099"/>
                </a:solidFill>
              </a:rPr>
              <a:t> ●</a:t>
            </a:r>
            <a:r>
              <a:rPr lang="zh-TW" altLang="en-US" sz="4400" dirty="0">
                <a:solidFill>
                  <a:schemeClr val="tx2"/>
                </a:solidFill>
              </a:rPr>
              <a:t>台灣美術年鑑</a:t>
            </a:r>
            <a:endParaRPr lang="en-US" altLang="zh-TW" sz="4400" dirty="0">
              <a:solidFill>
                <a:schemeClr val="tx2"/>
              </a:solidFill>
            </a:endParaRPr>
          </a:p>
          <a:p>
            <a:pPr>
              <a:spcBef>
                <a:spcPts val="3000"/>
              </a:spcBef>
            </a:pPr>
            <a:r>
              <a:rPr lang="zh-TW" altLang="en-US" sz="4400" dirty="0">
                <a:solidFill>
                  <a:schemeClr val="tx2"/>
                </a:solidFill>
              </a:rPr>
              <a:t>	        </a:t>
            </a:r>
            <a:r>
              <a:rPr lang="zh-TW" altLang="en-US" sz="4400" dirty="0">
                <a:solidFill>
                  <a:srgbClr val="000099"/>
                </a:solidFill>
              </a:rPr>
              <a:t> ●</a:t>
            </a:r>
            <a:r>
              <a:rPr lang="zh-TW" altLang="en-US" sz="4400" dirty="0">
                <a:solidFill>
                  <a:schemeClr val="tx2"/>
                </a:solidFill>
              </a:rPr>
              <a:t>中國美術辭典      </a:t>
            </a:r>
            <a:r>
              <a:rPr lang="zh-TW" altLang="en-US" sz="4400" dirty="0">
                <a:solidFill>
                  <a:srgbClr val="000099"/>
                </a:solidFill>
              </a:rPr>
              <a:t>●</a:t>
            </a:r>
            <a:r>
              <a:rPr lang="zh-TW" altLang="en-US" sz="4400" dirty="0">
                <a:solidFill>
                  <a:schemeClr val="tx2"/>
                </a:solidFill>
              </a:rPr>
              <a:t>西洋美術辭典	</a:t>
            </a:r>
          </a:p>
          <a:p>
            <a:pPr algn="ctr">
              <a:spcBef>
                <a:spcPts val="3000"/>
              </a:spcBef>
            </a:pPr>
            <a:endParaRPr lang="zh-TW" altLang="en-US" sz="6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52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5"/>
          <p:cNvSpPr txBox="1"/>
          <p:nvPr/>
        </p:nvSpPr>
        <p:spPr>
          <a:xfrm>
            <a:off x="2053174" y="7310725"/>
            <a:ext cx="6336463" cy="459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02" tIns="91376" rIns="182802" bIns="91376" anchor="t" anchorCtr="0">
            <a:spAutoFit/>
          </a:bodyPr>
          <a:lstStyle/>
          <a:p>
            <a:pPr algn="just" defTabSz="1828343" eaLnBrk="1" fontAlgn="auto" hangingPunct="1">
              <a:lnSpc>
                <a:spcPts val="5999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000"/>
              <a:defRPr/>
            </a:pPr>
            <a:r>
              <a:rPr lang="zh-TW" altLang="en-US" sz="3999" b="1" kern="0" dirty="0">
                <a:solidFill>
                  <a:srgbClr val="00009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「臺灣前輩美術家專輯」  </a:t>
            </a:r>
            <a:endParaRPr lang="en-US" altLang="zh-TW" sz="3999" b="1" kern="0" dirty="0">
              <a:solidFill>
                <a:srgbClr val="00009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algn="just" defTabSz="1828343" eaLnBrk="1" fontAlgn="auto" hangingPunct="1">
              <a:lnSpc>
                <a:spcPts val="5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defRPr/>
            </a:pPr>
            <a:r>
              <a:rPr lang="en-US" altLang="zh-TW" sz="3999" kern="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altLang="en-US" sz="3999" kern="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保存獨家史料立典範：</a:t>
            </a:r>
            <a:endParaRPr lang="en-US" altLang="zh-TW" sz="3999" kern="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algn="just" defTabSz="1828343" eaLnBrk="1" fontAlgn="auto" hangingPunct="1">
              <a:lnSpc>
                <a:spcPts val="5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defRPr/>
            </a:pPr>
            <a:r>
              <a:rPr lang="en-US" altLang="zh-TW" sz="3999" kern="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altLang="en-US" sz="3999" kern="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陳進、郭雪湖、顏水龍、 黃土水、 陳澄波、 李石樵、洪瑞麟 、 李梅樹等</a:t>
            </a:r>
            <a:endParaRPr sz="3999" kern="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09" name="Google Shape;309;p15"/>
          <p:cNvSpPr txBox="1"/>
          <p:nvPr/>
        </p:nvSpPr>
        <p:spPr>
          <a:xfrm>
            <a:off x="15679551" y="7641672"/>
            <a:ext cx="5546525" cy="341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02" tIns="91376" rIns="182802" bIns="91376" anchor="t" anchorCtr="0">
            <a:spAutoFit/>
          </a:bodyPr>
          <a:lstStyle/>
          <a:p>
            <a:pPr algn="just" defTabSz="1828343" eaLnBrk="1" fontAlgn="auto" hangingPunct="1">
              <a:lnSpc>
                <a:spcPts val="5999"/>
              </a:lnSpc>
              <a:spcAft>
                <a:spcPts val="0"/>
              </a:spcAft>
              <a:buClr>
                <a:srgbClr val="000000"/>
              </a:buClr>
              <a:buSzPts val="2000"/>
              <a:defRPr/>
            </a:pPr>
            <a:r>
              <a:rPr lang="zh-TW" altLang="en-US" sz="3999" b="1" kern="0" dirty="0">
                <a:solidFill>
                  <a:srgbClr val="00009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藝術擴及人文關懷</a:t>
            </a:r>
            <a:r>
              <a:rPr lang="en-US" altLang="zh-TW" sz="3999" kern="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</a:p>
          <a:p>
            <a:pPr algn="just" defTabSz="1828343" eaLnBrk="1" fontAlgn="auto" hangingPunct="1">
              <a:lnSpc>
                <a:spcPts val="5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defRPr/>
            </a:pPr>
            <a:r>
              <a:rPr lang="zh-TW" altLang="en-US" sz="3999" kern="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蔣勳、王墨林、鍾肇政</a:t>
            </a:r>
            <a:endParaRPr lang="en-US" altLang="zh-TW" sz="3999" kern="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algn="just" defTabSz="1828343" eaLnBrk="1" fontAlgn="auto" hangingPunct="1">
              <a:lnSpc>
                <a:spcPts val="5999"/>
              </a:lnSpc>
              <a:spcAft>
                <a:spcPts val="0"/>
              </a:spcAft>
              <a:buClr>
                <a:srgbClr val="000000"/>
              </a:buClr>
              <a:buSzPts val="2000"/>
              <a:defRPr/>
            </a:pPr>
            <a:r>
              <a:rPr lang="zh-TW" altLang="en-US" sz="3999" kern="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、王拓等文學藝術家等</a:t>
            </a:r>
            <a:endParaRPr lang="en-US" altLang="zh-TW" sz="3999" kern="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algn="just" defTabSz="1828343" eaLnBrk="1" fontAlgn="auto" hangingPunct="1">
              <a:lnSpc>
                <a:spcPts val="5999"/>
              </a:lnSpc>
              <a:spcAft>
                <a:spcPts val="0"/>
              </a:spcAft>
              <a:buClr>
                <a:srgbClr val="000000"/>
              </a:buClr>
              <a:buSzPts val="2000"/>
              <a:defRPr/>
            </a:pPr>
            <a:r>
              <a:rPr lang="zh-TW" altLang="en-US" sz="3999" kern="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皆曾投稿雄獅</a:t>
            </a:r>
            <a:endParaRPr sz="3999" kern="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06" name="Google Shape;306;p15" descr="一張含有 文字, 地圖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9533" y="1422409"/>
            <a:ext cx="4064125" cy="56291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66E1542-34EA-AC88-2203-52C5A2EDCA64}"/>
              </a:ext>
            </a:extLst>
          </p:cNvPr>
          <p:cNvSpPr txBox="1"/>
          <p:nvPr/>
        </p:nvSpPr>
        <p:spPr>
          <a:xfrm>
            <a:off x="9758202" y="7707074"/>
            <a:ext cx="4552782" cy="3864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828343" eaLnBrk="1" fontAlgn="auto" hangingPunct="1">
              <a:lnSpc>
                <a:spcPts val="5999"/>
              </a:lnSpc>
              <a:spcBef>
                <a:spcPts val="2399"/>
              </a:spcBef>
              <a:spcAft>
                <a:spcPts val="0"/>
              </a:spcAft>
              <a:buClr>
                <a:srgbClr val="000000"/>
              </a:buClr>
              <a:buSzPts val="2000"/>
              <a:defRPr/>
            </a:pPr>
            <a:r>
              <a:rPr lang="zh-TW" altLang="en-US" sz="3999" b="1" kern="0" dirty="0">
                <a:solidFill>
                  <a:srgbClr val="00009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新人獎發掘新人</a:t>
            </a:r>
            <a:r>
              <a:rPr lang="zh-TW" altLang="en-US" sz="3999" kern="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：鄭在東、梅丁衍、王為河（臺南藝術大學建築藝術研究所所長）等人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9B3F418-5432-9265-2959-E7C74DDDA6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39186" t="40952" r="43393" b="16508"/>
          <a:stretch/>
        </p:blipFill>
        <p:spPr>
          <a:xfrm>
            <a:off x="12299552" y="1458015"/>
            <a:ext cx="4166927" cy="555790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68DAEB6-5E55-9A05-1765-107D44E7D0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7768" t="33968" r="24811" b="23492"/>
          <a:stretch/>
        </p:blipFill>
        <p:spPr>
          <a:xfrm>
            <a:off x="17059148" y="1489203"/>
            <a:ext cx="4166927" cy="549552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6D46B4F8-AFF3-AB3F-2F24-F7FE856C94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0447" t="36190" r="62460" b="20794"/>
          <a:stretch/>
        </p:blipFill>
        <p:spPr>
          <a:xfrm>
            <a:off x="7318142" y="1458016"/>
            <a:ext cx="4166927" cy="565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22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DA25FDD-085E-5B32-ABD5-8BDD29F32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40AAA76-08EB-7007-B47F-3C4B21B2C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D8922FE-1FDE-0B91-FAD5-E898F239BAA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318AF21-5772-382F-EC70-5B642486F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14667" r="2241" b="5594"/>
          <a:stretch/>
        </p:blipFill>
        <p:spPr>
          <a:xfrm>
            <a:off x="546397" y="388485"/>
            <a:ext cx="23347904" cy="1274781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25E09B4-AE2D-2BEE-F4F3-6C354A54D9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94958" y="7025361"/>
            <a:ext cx="5192859" cy="453549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2362E13-134C-180D-DA9A-48883F34DD85}"/>
              </a:ext>
            </a:extLst>
          </p:cNvPr>
          <p:cNvSpPr/>
          <p:nvPr/>
        </p:nvSpPr>
        <p:spPr>
          <a:xfrm>
            <a:off x="18731914" y="7031521"/>
            <a:ext cx="5255905" cy="4665377"/>
          </a:xfrm>
          <a:prstGeom prst="rect">
            <a:avLst/>
          </a:prstGeom>
          <a:noFill/>
          <a:ln w="666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343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 sz="3599">
              <a:solidFill>
                <a:srgbClr val="FFFFFF"/>
              </a:solidFill>
              <a:latin typeface="Arial"/>
              <a:ea typeface="新細明體" panose="02020500000000000000" pitchFamily="18" charset="-120"/>
            </a:endParaRPr>
          </a:p>
        </p:txBody>
      </p:sp>
      <p:sp>
        <p:nvSpPr>
          <p:cNvPr id="9" name="箭號: 向下 8">
            <a:extLst>
              <a:ext uri="{FF2B5EF4-FFF2-40B4-BE49-F238E27FC236}">
                <a16:creationId xmlns:a16="http://schemas.microsoft.com/office/drawing/2014/main" id="{2466347D-F917-C3B6-A046-CAEAAFFC5B2E}"/>
              </a:ext>
            </a:extLst>
          </p:cNvPr>
          <p:cNvSpPr/>
          <p:nvPr/>
        </p:nvSpPr>
        <p:spPr>
          <a:xfrm>
            <a:off x="21225367" y="5505730"/>
            <a:ext cx="840609" cy="147170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343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 sz="3599">
              <a:solidFill>
                <a:srgbClr val="FFFFFF"/>
              </a:solidFill>
              <a:latin typeface="Arial"/>
              <a:ea typeface="新細明體" panose="02020500000000000000" pitchFamily="18" charset="-12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DB1431CE-7C8B-D00B-D61B-C3630B6E0B2D}"/>
              </a:ext>
            </a:extLst>
          </p:cNvPr>
          <p:cNvSpPr/>
          <p:nvPr/>
        </p:nvSpPr>
        <p:spPr>
          <a:xfrm>
            <a:off x="19754302" y="10346394"/>
            <a:ext cx="3952962" cy="945684"/>
          </a:xfrm>
          <a:prstGeom prst="roundRect">
            <a:avLst/>
          </a:prstGeom>
          <a:solidFill>
            <a:srgbClr val="FEF8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34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4399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4399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種閱讀版面</a:t>
            </a:r>
          </a:p>
        </p:txBody>
      </p:sp>
    </p:spTree>
    <p:extLst>
      <p:ext uri="{BB962C8B-B14F-4D97-AF65-F5344CB8AC3E}">
        <p14:creationId xmlns:p14="http://schemas.microsoft.com/office/powerpoint/2010/main" val="3701822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6CD9A1-609A-9F1D-BCFE-EAB5233EA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963" y="2013394"/>
            <a:ext cx="21025723" cy="2005936"/>
          </a:xfrm>
        </p:spPr>
        <p:txBody>
          <a:bodyPr/>
          <a:lstStyle/>
          <a:p>
            <a:r>
              <a:rPr lang="zh-TW" altLang="en-US" b="1" dirty="0">
                <a:solidFill>
                  <a:srgbClr val="003399"/>
                </a:solidFill>
              </a:rPr>
              <a:t>      </a:t>
            </a:r>
            <a:r>
              <a:rPr lang="zh-TW" altLang="en-US" sz="4800" b="1" dirty="0">
                <a:solidFill>
                  <a:srgbClr val="003399"/>
                </a:solidFill>
              </a:rPr>
              <a:t>原黑白圖                                       上色</a:t>
            </a:r>
            <a:r>
              <a:rPr lang="en-US" altLang="zh-TW" sz="4800" b="1" dirty="0">
                <a:solidFill>
                  <a:srgbClr val="003399"/>
                </a:solidFill>
              </a:rPr>
              <a:t>30</a:t>
            </a:r>
            <a:r>
              <a:rPr lang="zh-TW" altLang="en-US" sz="4800" b="1" dirty="0">
                <a:solidFill>
                  <a:srgbClr val="003399"/>
                </a:solidFill>
              </a:rPr>
              <a:t>秒                                    上色</a:t>
            </a:r>
            <a:r>
              <a:rPr lang="en-US" altLang="zh-TW" sz="4800" b="1" dirty="0">
                <a:solidFill>
                  <a:srgbClr val="003399"/>
                </a:solidFill>
              </a:rPr>
              <a:t>60</a:t>
            </a:r>
            <a:r>
              <a:rPr lang="zh-TW" altLang="en-US" sz="4800" b="1" dirty="0">
                <a:solidFill>
                  <a:srgbClr val="003399"/>
                </a:solidFill>
              </a:rPr>
              <a:t>秒</a:t>
            </a:r>
          </a:p>
        </p:txBody>
      </p:sp>
      <p:pic>
        <p:nvPicPr>
          <p:cNvPr id="9" name="內容版面配置區 8" descr="一張含有 服裝, 戶外, 男人, 人員 的圖片&#10;&#10;自動產生的描述">
            <a:extLst>
              <a:ext uri="{FF2B5EF4-FFF2-40B4-BE49-F238E27FC236}">
                <a16:creationId xmlns:a16="http://schemas.microsoft.com/office/drawing/2014/main" id="{4B09DF0F-8B2F-8B71-F722-8161E5B46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13"/>
          <a:stretch/>
        </p:blipFill>
        <p:spPr>
          <a:xfrm>
            <a:off x="1998007" y="3727922"/>
            <a:ext cx="5213367" cy="8771270"/>
          </a:xfrm>
        </p:spPr>
      </p:pic>
      <p:pic>
        <p:nvPicPr>
          <p:cNvPr id="11" name="內容版面配置區 8" descr="一張含有 服裝, 戶外, 男人, 人員 的圖片&#10;&#10;自動產生的描述">
            <a:extLst>
              <a:ext uri="{FF2B5EF4-FFF2-40B4-BE49-F238E27FC236}">
                <a16:creationId xmlns:a16="http://schemas.microsoft.com/office/drawing/2014/main" id="{CC4FB584-00D1-8ABB-AE5F-096184BBDB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5" r="32749"/>
          <a:stretch/>
        </p:blipFill>
        <p:spPr>
          <a:xfrm>
            <a:off x="9752262" y="3745511"/>
            <a:ext cx="5213367" cy="878698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C38FC535-75A3-6E3D-A4C2-F7453CEBA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2394" y="3745511"/>
            <a:ext cx="5146738" cy="8765907"/>
          </a:xfrm>
          <a:prstGeom prst="rect">
            <a:avLst/>
          </a:prstGeom>
        </p:spPr>
      </p:pic>
      <p:sp>
        <p:nvSpPr>
          <p:cNvPr id="13" name="箭號: 向右 12">
            <a:extLst>
              <a:ext uri="{FF2B5EF4-FFF2-40B4-BE49-F238E27FC236}">
                <a16:creationId xmlns:a16="http://schemas.microsoft.com/office/drawing/2014/main" id="{468FBFE3-AE26-745C-1551-E077E6370AFD}"/>
              </a:ext>
            </a:extLst>
          </p:cNvPr>
          <p:cNvSpPr/>
          <p:nvPr/>
        </p:nvSpPr>
        <p:spPr>
          <a:xfrm>
            <a:off x="7682137" y="6858000"/>
            <a:ext cx="1640625" cy="1193209"/>
          </a:xfrm>
          <a:prstGeom prst="rightArrow">
            <a:avLst>
              <a:gd name="adj1" fmla="val 73189"/>
              <a:gd name="adj2" fmla="val 5869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343" eaLnBrk="1" fontAlgn="auto" hangingPunct="1">
              <a:spcBef>
                <a:spcPts val="0"/>
              </a:spcBef>
              <a:spcAft>
                <a:spcPts val="0"/>
              </a:spcAft>
            </a:pPr>
            <a:endParaRPr lang="zh-TW" altLang="en-US" sz="3599">
              <a:solidFill>
                <a:prstClr val="white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71F5AF3-DDC5-CC12-454E-22616905B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81478" y="6858000"/>
            <a:ext cx="1682204" cy="125555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1AB9807-9E1C-035E-8E0F-D5DD44FAA08D}"/>
              </a:ext>
            </a:extLst>
          </p:cNvPr>
          <p:cNvSpPr/>
          <p:nvPr/>
        </p:nvSpPr>
        <p:spPr>
          <a:xfrm>
            <a:off x="9582140" y="917940"/>
            <a:ext cx="5213367" cy="1130167"/>
          </a:xfrm>
          <a:prstGeom prst="rect">
            <a:avLst/>
          </a:prstGeom>
          <a:noFill/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6800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【AI</a:t>
            </a:r>
            <a:r>
              <a:rPr lang="zh-TW" altLang="en-US" sz="6800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上色</a:t>
            </a:r>
            <a:r>
              <a:rPr lang="en-US" altLang="zh-TW" sz="6800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en-US" sz="6800" dirty="0">
              <a:solidFill>
                <a:srgbClr val="99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49011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8D32D0-5772-7F96-2A78-92AFE171F07C}"/>
              </a:ext>
            </a:extLst>
          </p:cNvPr>
          <p:cNvSpPr>
            <a:spLocks/>
          </p:cNvSpPr>
          <p:nvPr/>
        </p:nvSpPr>
        <p:spPr>
          <a:xfrm>
            <a:off x="1197952" y="3332510"/>
            <a:ext cx="9633098" cy="9202502"/>
          </a:xfrm>
          <a:prstGeom prst="rect">
            <a:avLst/>
          </a:prstGeom>
        </p:spPr>
        <p:txBody>
          <a:bodyPr vert="horz" lIns="182832" tIns="91416" rIns="182832" bIns="91416" rtlCol="0">
            <a:normAutofit/>
          </a:bodyPr>
          <a:lstStyle/>
          <a:p>
            <a:pPr algn="ctr" defTabSz="1572375">
              <a:lnSpc>
                <a:spcPct val="120000"/>
              </a:lnSpc>
              <a:spcAft>
                <a:spcPts val="1200"/>
              </a:spcAft>
            </a:pPr>
            <a:r>
              <a:rPr lang="en-US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(1949-1992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年創刊</a:t>
            </a:r>
            <a:r>
              <a:rPr lang="en-US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algn="ctr" defTabSz="1572375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TW" altLang="en-US" sz="60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見證港臺威權時代反對運動</a:t>
            </a:r>
            <a:endParaRPr lang="en-US" altLang="zh-TW" sz="6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defTabSz="1572375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endParaRPr lang="en-US" altLang="zh-TW" sz="4000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US" altLang="zh-TW" sz="4000" dirty="0">
                <a:solidFill>
                  <a:srgbClr val="000099"/>
                </a:solidFill>
              </a:rPr>
              <a:t>•</a:t>
            </a:r>
            <a:r>
              <a:rPr lang="zh-TW" altLang="en-US" sz="4000" dirty="0"/>
              <a:t>從兩蔣威權到民主過渡</a:t>
            </a:r>
            <a:r>
              <a:rPr lang="en-US" altLang="zh-TW" sz="4000" dirty="0"/>
              <a:t>, </a:t>
            </a:r>
            <a:r>
              <a:rPr lang="zh-TW" altLang="en-US" sz="4000" dirty="0"/>
              <a:t>代代接棒</a:t>
            </a:r>
            <a:endParaRPr lang="en-US" altLang="zh-TW" sz="4000" dirty="0"/>
          </a:p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US" altLang="zh-TW" sz="4000" dirty="0">
                <a:solidFill>
                  <a:srgbClr val="000099"/>
                </a:solidFill>
              </a:rPr>
              <a:t>•</a:t>
            </a:r>
            <a:r>
              <a:rPr lang="zh-TW" altLang="en-US" sz="4000" dirty="0"/>
              <a:t>不同世代下</a:t>
            </a:r>
            <a:r>
              <a:rPr lang="en-US" altLang="zh-TW" sz="4000" dirty="0"/>
              <a:t>, </a:t>
            </a:r>
            <a:r>
              <a:rPr lang="zh-TW" altLang="en-US" sz="4000" dirty="0"/>
              <a:t>具里程碑意義的民意論壇</a:t>
            </a:r>
            <a:endParaRPr lang="en-US" altLang="zh-TW" sz="4000" dirty="0"/>
          </a:p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US" altLang="zh-TW" sz="4000" dirty="0">
                <a:solidFill>
                  <a:srgbClr val="000099"/>
                </a:solidFill>
              </a:rPr>
              <a:t>•</a:t>
            </a:r>
            <a:r>
              <a:rPr lang="zh-TW" altLang="en-US" sz="4000" dirty="0"/>
              <a:t>國學大師</a:t>
            </a:r>
            <a:r>
              <a:rPr lang="en-US" altLang="zh-TW" sz="4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﹅</a:t>
            </a:r>
            <a:r>
              <a:rPr lang="zh-TW" altLang="en-US" sz="4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社科名筆</a:t>
            </a:r>
            <a:r>
              <a:rPr lang="en-US" altLang="zh-TW" sz="4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, </a:t>
            </a:r>
            <a:r>
              <a:rPr lang="zh-TW" altLang="en-US" sz="40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風雲際會</a:t>
            </a:r>
            <a:endParaRPr lang="en-US" altLang="zh-TW" sz="4000" dirty="0"/>
          </a:p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en-US" altLang="zh-TW" sz="4000" dirty="0">
                <a:solidFill>
                  <a:srgbClr val="000099"/>
                </a:solidFill>
              </a:rPr>
              <a:t>•</a:t>
            </a:r>
            <a:r>
              <a:rPr lang="zh-TW" altLang="en-US" sz="4000" dirty="0"/>
              <a:t>獨家絕刊經典</a:t>
            </a:r>
            <a:r>
              <a:rPr lang="en-US" altLang="zh-TW" sz="4000" dirty="0"/>
              <a:t>, </a:t>
            </a:r>
            <a:r>
              <a:rPr lang="zh-TW" altLang="en-US" sz="4000" dirty="0"/>
              <a:t>啟蒙臺灣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1572375">
              <a:spcAft>
                <a:spcPts val="1200"/>
              </a:spcAft>
            </a:pPr>
            <a:endParaRPr lang="en-US" altLang="zh-TW" sz="2579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C4EFA8C1-0D92-4902-8D68-A0C3C4FC96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46" r="2" b="2"/>
          <a:stretch/>
        </p:blipFill>
        <p:spPr>
          <a:xfrm>
            <a:off x="10831050" y="915967"/>
            <a:ext cx="11920105" cy="11884086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9F52865C-4ED0-4166-1BBC-720E0559939A}"/>
              </a:ext>
            </a:extLst>
          </p:cNvPr>
          <p:cNvSpPr txBox="1"/>
          <p:nvPr/>
        </p:nvSpPr>
        <p:spPr>
          <a:xfrm>
            <a:off x="549366" y="1867141"/>
            <a:ext cx="109302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zh-TW" altLang="en-US" sz="8000" b="1" dirty="0">
                <a:solidFill>
                  <a:srgbClr val="000099"/>
                </a:solidFill>
                <a:latin typeface="新細明體" panose="02020500000000000000" pitchFamily="18" charset="-120"/>
              </a:rPr>
              <a:t>臺灣經典民論雜誌</a:t>
            </a:r>
            <a:r>
              <a:rPr lang="en-US" altLang="zh-TW" sz="8000" b="1" dirty="0">
                <a:solidFill>
                  <a:srgbClr val="000099"/>
                </a:solidFill>
                <a:latin typeface="新細明體" panose="02020500000000000000" pitchFamily="18" charset="-120"/>
              </a:rPr>
              <a:t>】</a:t>
            </a:r>
            <a:endParaRPr lang="zh-TW" altLang="en-US" sz="80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9744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文字, 人的臉孔, 人員, 紙製品 的圖片&#10;&#10;自動產生的描述">
            <a:extLst>
              <a:ext uri="{FF2B5EF4-FFF2-40B4-BE49-F238E27FC236}">
                <a16:creationId xmlns:a16="http://schemas.microsoft.com/office/drawing/2014/main" id="{2C7CA104-F4C4-491D-A337-F0822BDEDC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r="11111" b="4582"/>
          <a:stretch/>
        </p:blipFill>
        <p:spPr>
          <a:xfrm>
            <a:off x="13194168" y="2098713"/>
            <a:ext cx="9984157" cy="10717358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AC126B0-16F6-44FD-9646-38327869B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325" y="10467701"/>
            <a:ext cx="10602815" cy="1504042"/>
          </a:xfrm>
        </p:spPr>
        <p:txBody>
          <a:bodyPr vert="horz" lIns="182832" tIns="91416" rIns="182832" bIns="91416" rtlCol="0" anchor="b">
            <a:normAutofit/>
          </a:bodyPr>
          <a:lstStyle/>
          <a:p>
            <a:r>
              <a:rPr lang="zh-TW" altLang="en-US" sz="719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不同世代學運</a:t>
            </a: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4B375F4A-E9A6-50C2-4847-75213A3D9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327" y="12116803"/>
            <a:ext cx="13859028" cy="699268"/>
          </a:xfrm>
        </p:spPr>
        <p:txBody>
          <a:bodyPr vert="horz" lIns="182832" tIns="91416" rIns="182832" bIns="91416" rtlCol="0" anchor="t">
            <a:normAutofit/>
          </a:bodyPr>
          <a:lstStyle/>
          <a:p>
            <a:pPr marL="0" indent="0">
              <a:buNone/>
            </a:pPr>
            <a:r>
              <a:rPr lang="zh-TW" altLang="en-US" sz="299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這些刊物堪稱</a:t>
            </a:r>
            <a:r>
              <a:rPr lang="zh-TW" altLang="en-US" sz="2999" dirty="0"/>
              <a:t>臺灣民主的</a:t>
            </a:r>
            <a:r>
              <a:rPr lang="en-US" altLang="zh-TW" sz="2999" dirty="0"/>
              <a:t>DNA</a:t>
            </a:r>
            <a:r>
              <a:rPr lang="zh-TW" altLang="en-US" sz="2999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，</a:t>
            </a:r>
            <a:r>
              <a:rPr lang="zh-TW" altLang="en-US" sz="299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因為這些前輩的努力，才有現今的民主台灣</a:t>
            </a:r>
            <a:endParaRPr lang="en-US" sz="2999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內容版面配置區 3" descr="一張含有 室內, 大廳, 音樂廳, 會議 的圖片&#10;&#10;自動產生的描述">
            <a:extLst>
              <a:ext uri="{FF2B5EF4-FFF2-40B4-BE49-F238E27FC236}">
                <a16:creationId xmlns:a16="http://schemas.microsoft.com/office/drawing/2014/main" id="{6FC058D7-FE2F-4B27-A537-04D473733A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52" r="1219" b="-1"/>
          <a:stretch/>
        </p:blipFill>
        <p:spPr>
          <a:xfrm>
            <a:off x="-10773" y="1806"/>
            <a:ext cx="12335823" cy="10314993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AD9B7378-449A-7E10-9C96-F4DA51CB156D}"/>
              </a:ext>
            </a:extLst>
          </p:cNvPr>
          <p:cNvSpPr txBox="1"/>
          <p:nvPr/>
        </p:nvSpPr>
        <p:spPr>
          <a:xfrm>
            <a:off x="13948673" y="480589"/>
            <a:ext cx="8607502" cy="1076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6398" b="1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zh-TW" altLang="en-US" sz="6398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臺灣民主的</a:t>
            </a:r>
            <a:r>
              <a:rPr lang="en-US" altLang="zh-TW" sz="6398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DNA</a:t>
            </a:r>
            <a:r>
              <a:rPr lang="en-US" altLang="zh-TW" sz="6398" b="1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】</a:t>
            </a:r>
            <a:endParaRPr lang="zh-TW" altLang="en-US" sz="6398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70564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70D78-3656-8310-4F4B-94EB16CD9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BA8B4894-058E-62C5-99C7-35A104796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0039" b="52676"/>
          <a:stretch/>
        </p:blipFill>
        <p:spPr>
          <a:xfrm>
            <a:off x="935926" y="79526"/>
            <a:ext cx="21765758" cy="3972253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2123502-0D15-8F55-DDA8-AC3A2E9E9FC9}"/>
              </a:ext>
            </a:extLst>
          </p:cNvPr>
          <p:cNvSpPr txBox="1"/>
          <p:nvPr/>
        </p:nvSpPr>
        <p:spPr>
          <a:xfrm>
            <a:off x="6099855" y="6488764"/>
            <a:ext cx="12199706" cy="861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999" b="1" kern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</a:t>
            </a:r>
            <a:endParaRPr lang="zh-TW" altLang="en-US" sz="7198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60B8DD3-EC40-57EA-024B-87501E41E77B}"/>
              </a:ext>
            </a:extLst>
          </p:cNvPr>
          <p:cNvSpPr txBox="1"/>
          <p:nvPr/>
        </p:nvSpPr>
        <p:spPr>
          <a:xfrm>
            <a:off x="6099855" y="6488765"/>
            <a:ext cx="12199706" cy="64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599" b="1" kern="0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 ，</a:t>
            </a:r>
            <a:endParaRPr lang="zh-TW" altLang="en-US" sz="7198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6B1A271-518D-9F7B-C982-0C8854C349FC}"/>
              </a:ext>
            </a:extLst>
          </p:cNvPr>
          <p:cNvSpPr txBox="1"/>
          <p:nvPr/>
        </p:nvSpPr>
        <p:spPr>
          <a:xfrm>
            <a:off x="6099855" y="6488764"/>
            <a:ext cx="12199706" cy="1200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7198" dirty="0"/>
              <a:t>，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DCA8DA1-B903-B74A-256B-A955719A48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2679" t="9842" r="33750" b="7936"/>
          <a:stretch/>
        </p:blipFill>
        <p:spPr>
          <a:xfrm>
            <a:off x="3715731" y="4732049"/>
            <a:ext cx="5519588" cy="7604113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26B01003-1E7D-EC6E-2133-F57F6805C9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6907" y="4484385"/>
            <a:ext cx="5680926" cy="7617026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E864099A-1DE2-732C-DEF9-E7062ED56E9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33548" t="8254" r="34286" b="9931"/>
          <a:stretch/>
        </p:blipFill>
        <p:spPr>
          <a:xfrm>
            <a:off x="9307059" y="4730135"/>
            <a:ext cx="5378109" cy="739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671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CC598C-ACF1-F24D-EB9C-A2A8ED4A2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203" y="1005565"/>
            <a:ext cx="10644657" cy="3285084"/>
          </a:xfrm>
        </p:spPr>
        <p:txBody>
          <a:bodyPr anchor="b">
            <a:normAutofit/>
          </a:bodyPr>
          <a:lstStyle/>
          <a:p>
            <a:r>
              <a:rPr lang="en-US" altLang="zh-TW" sz="7998" b="1" dirty="0">
                <a:solidFill>
                  <a:srgbClr val="00009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【</a:t>
            </a:r>
            <a:r>
              <a:rPr lang="zh-TW" altLang="en-US" sz="7998" b="1" dirty="0">
                <a:solidFill>
                  <a:srgbClr val="000099"/>
                </a:solidFill>
                <a:latin typeface="Lato" panose="020F0502020204030203" pitchFamily="34" charset="0"/>
                <a:ea typeface="PMingLiU" panose="02020500000000000000" pitchFamily="18" charset="-120"/>
                <a:cs typeface="Lato" panose="020F0502020204030203" pitchFamily="34" charset="0"/>
              </a:rPr>
              <a:t>傳記文學全文資料庫</a:t>
            </a:r>
            <a:r>
              <a:rPr lang="en-US" altLang="zh-TW" sz="7998" b="1" dirty="0">
                <a:solidFill>
                  <a:srgbClr val="00009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】</a:t>
            </a:r>
            <a:endParaRPr lang="zh-TW" altLang="en-US" sz="7998" b="1" dirty="0">
              <a:solidFill>
                <a:srgbClr val="000099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74FB77F-EFF6-B73A-B4EB-E113EB6D4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9251" y="4812322"/>
            <a:ext cx="10627610" cy="7068325"/>
          </a:xfrm>
        </p:spPr>
        <p:txBody>
          <a:bodyPr anchor="t">
            <a:normAutofit/>
          </a:bodyPr>
          <a:lstStyle/>
          <a:p>
            <a:pPr>
              <a:spcBef>
                <a:spcPts val="5999"/>
              </a:spcBef>
              <a:buClr>
                <a:srgbClr val="000099"/>
              </a:buClr>
              <a:buFont typeface="Wingdings" panose="05000000000000000000" pitchFamily="2" charset="2"/>
              <a:buChar char="l"/>
            </a:pPr>
            <a:r>
              <a:rPr lang="en-US" altLang="zh-TW" sz="3999" dirty="0"/>
              <a:t>1962</a:t>
            </a:r>
            <a:r>
              <a:rPr lang="zh-TW" altLang="en-US" sz="3999" dirty="0"/>
              <a:t>～今， </a:t>
            </a:r>
            <a:r>
              <a:rPr lang="en-US" altLang="zh-TW" sz="3999" dirty="0"/>
              <a:t>772</a:t>
            </a:r>
            <a:r>
              <a:rPr lang="zh-TW" altLang="en-US" sz="3999" dirty="0"/>
              <a:t>期</a:t>
            </a:r>
            <a:r>
              <a:rPr lang="en-US" altLang="zh-TW" sz="3999" dirty="0"/>
              <a:t>+</a:t>
            </a:r>
            <a:r>
              <a:rPr lang="zh-TW" altLang="en-US" sz="3999" dirty="0"/>
              <a:t>， </a:t>
            </a:r>
            <a:r>
              <a:rPr lang="en-US" altLang="zh-TW" sz="3999" dirty="0"/>
              <a:t>15000</a:t>
            </a:r>
            <a:r>
              <a:rPr lang="zh-TW" altLang="en-US" sz="3999" dirty="0"/>
              <a:t>篇， </a:t>
            </a:r>
            <a:r>
              <a:rPr lang="en-US" altLang="zh-TW" sz="3999" dirty="0"/>
              <a:t>1.3</a:t>
            </a:r>
            <a:r>
              <a:rPr lang="zh-TW" altLang="en-US" sz="3999" dirty="0"/>
              <a:t>億字</a:t>
            </a:r>
            <a:endParaRPr lang="en-US" altLang="zh-TW" sz="3999" dirty="0"/>
          </a:p>
          <a:p>
            <a:pPr>
              <a:spcBef>
                <a:spcPts val="5999"/>
              </a:spcBef>
              <a:buClr>
                <a:srgbClr val="000099"/>
              </a:buClr>
              <a:buFont typeface="Wingdings" panose="05000000000000000000" pitchFamily="2" charset="2"/>
              <a:buChar char="l"/>
            </a:pPr>
            <a:r>
              <a:rPr lang="zh-TW" altLang="en-US" sz="3999" dirty="0"/>
              <a:t>與官修國史並立，彌補正史不足</a:t>
            </a:r>
          </a:p>
          <a:p>
            <a:pPr>
              <a:spcBef>
                <a:spcPts val="5999"/>
              </a:spcBef>
              <a:buClr>
                <a:srgbClr val="000099"/>
              </a:buClr>
              <a:buFont typeface="Wingdings" panose="05000000000000000000" pitchFamily="2" charset="2"/>
              <a:buChar char="l"/>
            </a:pPr>
            <a:r>
              <a:rPr lang="zh-TW" altLang="en-US" sz="3999" dirty="0"/>
              <a:t>民國史長城，獨家必備史料庫</a:t>
            </a:r>
            <a:endParaRPr lang="en-US" altLang="zh-TW" sz="3999" dirty="0"/>
          </a:p>
          <a:p>
            <a:pPr>
              <a:spcBef>
                <a:spcPts val="5999"/>
              </a:spcBef>
              <a:buClr>
                <a:srgbClr val="000099"/>
              </a:buClr>
              <a:buFont typeface="Wingdings" panose="05000000000000000000" pitchFamily="2" charset="2"/>
              <a:buChar char="l"/>
            </a:pPr>
            <a:r>
              <a:rPr lang="zh-TW" altLang="en-US" sz="3999" dirty="0"/>
              <a:t>完整收錄原始版面，唯一的內文全文檢索版</a:t>
            </a:r>
          </a:p>
          <a:p>
            <a:pPr>
              <a:buFont typeface="Wingdings" panose="05000000000000000000" pitchFamily="2" charset="2"/>
              <a:buChar char="u"/>
            </a:pPr>
            <a:endParaRPr lang="zh-TW" altLang="en-US" sz="3999" dirty="0"/>
          </a:p>
        </p:txBody>
      </p:sp>
      <p:pic>
        <p:nvPicPr>
          <p:cNvPr id="5" name="圖片 4" descr="一張含有 文字, 報紙, 人的臉孔, 螢幕擷取畫面 的圖片&#10;&#10;自動產生的描述">
            <a:extLst>
              <a:ext uri="{FF2B5EF4-FFF2-40B4-BE49-F238E27FC236}">
                <a16:creationId xmlns:a16="http://schemas.microsoft.com/office/drawing/2014/main" id="{0C90B5F3-516E-4600-962F-3AEBDB379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3335" y="1819476"/>
            <a:ext cx="8188715" cy="1014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734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090AC-F738-95B8-BFCE-7AE3CE607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D23F00-5A9B-F5D7-5C18-E55F5D8CF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964" y="1000124"/>
            <a:ext cx="21025723" cy="1955727"/>
          </a:xfrm>
        </p:spPr>
        <p:txBody>
          <a:bodyPr>
            <a:normAutofit/>
          </a:bodyPr>
          <a:lstStyle/>
          <a:p>
            <a:pPr algn="ctr">
              <a:spcBef>
                <a:spcPts val="3000"/>
              </a:spcBef>
            </a:pPr>
            <a:r>
              <a:rPr lang="en-US" altLang="zh-TW" sz="98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  </a:t>
            </a:r>
            <a:r>
              <a:rPr lang="en-US" altLang="zh-TW" sz="8000" dirty="0">
                <a:solidFill>
                  <a:srgbClr val="000099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zh-TW" altLang="en-US" sz="8000" b="1" dirty="0">
                <a:solidFill>
                  <a:srgbClr val="000099"/>
                </a:solidFill>
              </a:rPr>
              <a:t>大陸雜誌全文資料庫</a:t>
            </a:r>
            <a:r>
              <a:rPr lang="en-US" altLang="zh-TW" sz="8000" dirty="0">
                <a:solidFill>
                  <a:srgbClr val="000099"/>
                </a:solidFill>
              </a:rPr>
              <a:t>】</a:t>
            </a:r>
            <a:endParaRPr lang="zh-TW" altLang="en-US" sz="8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547967-1D9E-31F9-35D7-C762D46D2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5963" y="3125971"/>
            <a:ext cx="21779459" cy="101859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6000" dirty="0">
                <a:solidFill>
                  <a:srgbClr val="76001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1950</a:t>
            </a:r>
            <a:r>
              <a:rPr lang="zh-TW" altLang="en-US" sz="6000" dirty="0">
                <a:solidFill>
                  <a:srgbClr val="76001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年後，全球漢學大家雲集地</a:t>
            </a:r>
            <a:endParaRPr lang="en-US" altLang="zh-TW" sz="6000" dirty="0">
              <a:solidFill>
                <a:srgbClr val="76001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endParaRPr lang="en-US" altLang="zh-TW" sz="1000" dirty="0">
              <a:solidFill>
                <a:srgbClr val="76001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000" dirty="0"/>
              <a:t>（</a:t>
            </a:r>
            <a:r>
              <a:rPr lang="en-US" altLang="zh-TW" sz="4000" dirty="0"/>
              <a:t>1950</a:t>
            </a:r>
            <a:r>
              <a:rPr lang="zh-TW" altLang="en-US" sz="4000" dirty="0"/>
              <a:t>～</a:t>
            </a:r>
            <a:r>
              <a:rPr lang="en-US" altLang="zh-TW" sz="4000" dirty="0"/>
              <a:t>2002</a:t>
            </a:r>
            <a:r>
              <a:rPr lang="zh-TW" altLang="en-US" sz="4000" dirty="0"/>
              <a:t>）</a:t>
            </a:r>
            <a:r>
              <a:rPr lang="en-US" altLang="zh-TW" sz="4000" dirty="0"/>
              <a:t>7,012</a:t>
            </a:r>
            <a:r>
              <a:rPr lang="zh-TW" altLang="en-US" sz="4000" dirty="0"/>
              <a:t>篇．</a:t>
            </a:r>
            <a:r>
              <a:rPr lang="en-US" altLang="zh-TW" sz="4000" dirty="0"/>
              <a:t>6,200</a:t>
            </a:r>
            <a:r>
              <a:rPr lang="zh-TW" altLang="en-US" sz="4000" dirty="0"/>
              <a:t>萬字．</a:t>
            </a:r>
            <a:r>
              <a:rPr lang="en-US" altLang="zh-TW" sz="4000" dirty="0"/>
              <a:t>867</a:t>
            </a:r>
            <a:r>
              <a:rPr lang="zh-TW" altLang="en-US" sz="4000" dirty="0"/>
              <a:t>期．</a:t>
            </a:r>
            <a:r>
              <a:rPr lang="en-US" altLang="zh-TW" sz="4000" dirty="0"/>
              <a:t>1,400</a:t>
            </a:r>
            <a:r>
              <a:rPr lang="zh-TW" altLang="en-US" sz="4000" dirty="0"/>
              <a:t>位作者</a:t>
            </a:r>
            <a:endParaRPr lang="en-US" altLang="zh-TW" sz="4000" dirty="0"/>
          </a:p>
          <a:p>
            <a:pPr marL="0" indent="0" algn="ctr">
              <a:buNone/>
            </a:pPr>
            <a:endParaRPr lang="en-US" altLang="zh-TW" dirty="0"/>
          </a:p>
          <a:p>
            <a:pPr>
              <a:buNone/>
            </a:pPr>
            <a:r>
              <a:rPr lang="en-US" altLang="zh-TW" sz="4400" dirty="0"/>
              <a:t>                                                                                  </a:t>
            </a:r>
            <a:r>
              <a:rPr lang="zh-TW" altLang="en-US" sz="4400" dirty="0"/>
              <a:t>  </a:t>
            </a:r>
            <a:r>
              <a:rPr lang="en-US" altLang="zh-TW" sz="4400" kern="1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•</a:t>
            </a:r>
            <a:r>
              <a:rPr lang="zh-TW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中研院院士群創辦</a:t>
            </a:r>
          </a:p>
          <a:p>
            <a:pPr>
              <a:spcBef>
                <a:spcPts val="3000"/>
              </a:spcBef>
              <a:buNone/>
            </a:pPr>
            <a:r>
              <a:rPr lang="en-US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                                                                              </a:t>
            </a:r>
            <a:r>
              <a:rPr lang="zh-TW" altLang="en-US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4400" kern="1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•</a:t>
            </a:r>
            <a:r>
              <a:rPr lang="zh-TW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廣羅當代國學名師學思脈絡、時代議題</a:t>
            </a:r>
          </a:p>
          <a:p>
            <a:pPr>
              <a:spcBef>
                <a:spcPts val="3000"/>
              </a:spcBef>
              <a:buNone/>
            </a:pPr>
            <a:r>
              <a:rPr lang="en-US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r>
              <a:rPr lang="en-US" altLang="zh-TW" sz="4400" kern="1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•</a:t>
            </a:r>
            <a:r>
              <a:rPr lang="zh-TW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蘊載半世紀全球漢學鴻儒研究成果</a:t>
            </a:r>
          </a:p>
          <a:p>
            <a:pPr>
              <a:spcBef>
                <a:spcPts val="3000"/>
              </a:spcBef>
              <a:buNone/>
            </a:pPr>
            <a:r>
              <a:rPr lang="en-US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r>
              <a:rPr lang="en-US" altLang="zh-TW" sz="4400" kern="1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•</a:t>
            </a:r>
            <a:r>
              <a:rPr lang="zh-TW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文史哲藝法政社經</a:t>
            </a:r>
            <a:r>
              <a:rPr lang="zh-TW" altLang="en-US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農</a:t>
            </a:r>
            <a:r>
              <a:rPr lang="zh-TW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等人文社科領域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altLang="en-US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                                                                              </a:t>
            </a:r>
            <a:r>
              <a:rPr lang="en-US" altLang="zh-TW" sz="4400" kern="10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•</a:t>
            </a:r>
            <a:r>
              <a:rPr lang="zh-TW" altLang="zh-TW" sz="44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獨家經典，獨家收藏，獨家內文全文檢索</a:t>
            </a: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17B45CE-C128-BDF2-221D-F0FA7CE97F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964" y="5407098"/>
            <a:ext cx="3707625" cy="5319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D8AED3C5-D79B-B19F-21B4-FC5609B31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147" y="5704810"/>
            <a:ext cx="4600902" cy="608817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B3F92836-730C-9898-DEA2-0047AA1965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6740" y="6241016"/>
            <a:ext cx="4502085" cy="608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345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090AC-F738-95B8-BFCE-7AE3CE607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D23F00-5A9B-F5D7-5C18-E55F5D8CF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964" y="1000124"/>
            <a:ext cx="21025723" cy="1955727"/>
          </a:xfrm>
        </p:spPr>
        <p:txBody>
          <a:bodyPr>
            <a:normAutofit/>
          </a:bodyPr>
          <a:lstStyle/>
          <a:p>
            <a:pPr algn="ctr">
              <a:spcBef>
                <a:spcPts val="3000"/>
              </a:spcBef>
            </a:pPr>
            <a:r>
              <a:rPr lang="en-US" altLang="zh-TW" sz="8000" b="1" dirty="0">
                <a:solidFill>
                  <a:srgbClr val="000099"/>
                </a:solidFill>
                <a:latin typeface="+mj-ea"/>
              </a:rPr>
              <a:t>【</a:t>
            </a:r>
            <a:r>
              <a:rPr lang="zh-TW" altLang="en-US" sz="8000" b="1" dirty="0">
                <a:solidFill>
                  <a:srgbClr val="000099"/>
                </a:solidFill>
                <a:latin typeface="+mj-ea"/>
                <a:cs typeface="Lato" panose="020F0502020204030203" pitchFamily="34" charset="0"/>
              </a:rPr>
              <a:t>近代中國全文資料庫</a:t>
            </a:r>
            <a:r>
              <a:rPr lang="en-US" altLang="zh-TW" sz="8000" b="1" dirty="0">
                <a:solidFill>
                  <a:srgbClr val="000099"/>
                </a:solidFill>
                <a:latin typeface="+mj-ea"/>
                <a:cs typeface="Lato" panose="020F0502020204030203" pitchFamily="34" charset="0"/>
              </a:rPr>
              <a:t>】</a:t>
            </a:r>
            <a:endParaRPr lang="zh-TW" altLang="en-US" sz="8000" b="1" dirty="0">
              <a:solidFill>
                <a:srgbClr val="A50021"/>
              </a:solidFill>
              <a:latin typeface="+mj-ea"/>
              <a:cs typeface="Lato" panose="020F0502020204030203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547967-1D9E-31F9-35D7-C762D46D2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172" y="3125971"/>
            <a:ext cx="22073191" cy="101859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600" dirty="0">
                <a:solidFill>
                  <a:srgbClr val="99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揭露國民黨第一手權威史料</a:t>
            </a:r>
            <a:endParaRPr lang="en-US" altLang="zh-TW" sz="6600" dirty="0">
              <a:solidFill>
                <a:srgbClr val="99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spcBef>
                <a:spcPts val="4000"/>
              </a:spcBef>
              <a:buNone/>
            </a:pPr>
            <a:r>
              <a:rPr lang="en-US" altLang="zh-TW" sz="4800" dirty="0"/>
              <a:t>1977–2005, 1-163 </a:t>
            </a:r>
            <a:r>
              <a:rPr lang="zh-TW" altLang="en-US" sz="4800" dirty="0"/>
              <a:t>期</a:t>
            </a:r>
            <a:r>
              <a:rPr lang="en-US" altLang="zh-TW" sz="4800" dirty="0"/>
              <a:t>, 4,902 </a:t>
            </a:r>
            <a:r>
              <a:rPr lang="zh-TW" altLang="en-US" sz="4800" dirty="0"/>
              <a:t>篇</a:t>
            </a:r>
            <a:r>
              <a:rPr lang="en-US" altLang="zh-TW" sz="4800" dirty="0"/>
              <a:t>, </a:t>
            </a:r>
            <a:r>
              <a:rPr lang="zh-TW" altLang="en-US" sz="4800" dirty="0"/>
              <a:t>完整無缺</a:t>
            </a:r>
            <a:endParaRPr lang="en-US" altLang="zh-TW" sz="4400" dirty="0"/>
          </a:p>
          <a:p>
            <a:pPr>
              <a:spcBef>
                <a:spcPts val="8000"/>
              </a:spcBef>
              <a:buNone/>
            </a:pPr>
            <a:r>
              <a:rPr lang="en-US" altLang="zh-TW" sz="4400" dirty="0">
                <a:solidFill>
                  <a:srgbClr val="002060"/>
                </a:solidFill>
                <a:latin typeface="+mj-ea"/>
                <a:ea typeface="+mj-ea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zh-TW" altLang="en-US" sz="4400" dirty="0">
                <a:solidFill>
                  <a:srgbClr val="002060"/>
                </a:solidFill>
                <a:latin typeface="+mj-ea"/>
                <a:ea typeface="+mj-ea"/>
                <a:cs typeface="Times New Roman" panose="02020603050405020304" pitchFamily="18" charset="0"/>
              </a:rPr>
              <a:t>         </a:t>
            </a:r>
            <a:r>
              <a:rPr lang="en-US" altLang="zh-TW" sz="4400" dirty="0">
                <a:solidFill>
                  <a:srgbClr val="A50021"/>
                </a:solidFill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TW" sz="6000" b="1" kern="100" dirty="0">
                <a:solidFill>
                  <a:srgbClr val="000099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中國國民黨黨史會創辦</a:t>
            </a:r>
            <a:endParaRPr lang="zh-TW" altLang="zh-TW" sz="4400" kern="100" dirty="0">
              <a:solidFill>
                <a:srgbClr val="002060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TW" sz="4400" kern="100" dirty="0">
                <a:solidFill>
                  <a:srgbClr val="00206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lang="zh-TW" altLang="en-US" sz="4400" kern="100" dirty="0">
                <a:solidFill>
                  <a:srgbClr val="00206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   </a:t>
            </a:r>
            <a:r>
              <a:rPr lang="en-US" altLang="zh-TW" sz="4400" kern="100" dirty="0">
                <a:solidFill>
                  <a:srgbClr val="00206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r>
              <a:rPr lang="zh-TW" altLang="en-US" sz="4400" kern="100" dirty="0">
                <a:solidFill>
                  <a:srgbClr val="00206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    </a:t>
            </a:r>
            <a:r>
              <a:rPr lang="en-US" altLang="zh-TW" sz="4400" kern="100" dirty="0">
                <a:solidFill>
                  <a:srgbClr val="00206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zh-TW" sz="6000" kern="100" dirty="0">
                <a:solidFill>
                  <a:srgbClr val="000099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百年民國史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革命文獻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口述歷史</a:t>
            </a:r>
            <a:endParaRPr lang="en-US" altLang="zh-TW" sz="44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60000">
              <a:buNone/>
            </a:pPr>
            <a:r>
              <a:rPr lang="en-US" altLang="zh-TW" sz="6000" b="1" kern="100" dirty="0">
                <a:solidFill>
                  <a:srgbClr val="000099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en-US" altLang="zh-TW" sz="2000" kern="100" dirty="0">
                <a:solidFill>
                  <a:srgbClr val="DCE5F4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1   </a:t>
            </a:r>
            <a:r>
              <a:rPr lang="en-US" altLang="zh-TW" sz="6000" b="1" kern="100" dirty="0">
                <a:solidFill>
                  <a:srgbClr val="000099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結合獨家檔案與歷史研究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圖片全採掃描</a:t>
            </a:r>
            <a:endParaRPr lang="zh-TW" altLang="zh-TW" sz="4400" kern="100" dirty="0">
              <a:solidFill>
                <a:srgbClr val="002060"/>
              </a:solidFill>
              <a:effectLst/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TW" sz="4400" kern="100" dirty="0">
                <a:solidFill>
                  <a:srgbClr val="00206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zh-TW" altLang="en-US" sz="4400" kern="100" dirty="0">
                <a:solidFill>
                  <a:srgbClr val="002060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          </a:t>
            </a:r>
            <a:r>
              <a:rPr lang="en-US" altLang="zh-TW" sz="6000" b="1" kern="100" dirty="0">
                <a:solidFill>
                  <a:srgbClr val="000099"/>
                </a:solidFill>
                <a:effectLst/>
                <a:latin typeface="+mj-ea"/>
                <a:ea typeface="+mj-ea"/>
                <a:cs typeface="Times New Roman" panose="02020603050405020304" pitchFamily="18" charset="0"/>
              </a:rPr>
              <a:t>•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國民黨黨史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革命先烈傳記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歷任總理論著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  </a:t>
            </a:r>
            <a:endParaRPr lang="en-US" altLang="zh-TW" sz="44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                                                                               中山思想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 手稿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照片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墨跡書畫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函電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令狀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</a:t>
            </a:r>
          </a:p>
          <a:p>
            <a:pPr>
              <a:buNone/>
            </a:pP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                                                                          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     公牘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年譜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 回憶錄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日記</a:t>
            </a:r>
            <a:r>
              <a:rPr lang="en-US" altLang="zh-TW" sz="4400" dirty="0">
                <a:latin typeface="+mj-ea"/>
                <a:ea typeface="+mj-ea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+mj-ea"/>
                <a:ea typeface="+mj-ea"/>
                <a:cs typeface="Times New Roman" panose="02020603050405020304" pitchFamily="18" charset="0"/>
              </a:rPr>
              <a:t>詩文</a:t>
            </a:r>
            <a:r>
              <a:rPr lang="zh-TW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集</a:t>
            </a:r>
            <a:r>
              <a:rPr lang="en-US" altLang="zh-TW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TW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紀念文物</a:t>
            </a: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endParaRPr lang="zh-TW" altLang="en-US" dirty="0"/>
          </a:p>
        </p:txBody>
      </p:sp>
      <p:pic>
        <p:nvPicPr>
          <p:cNvPr id="4" name="圖片 3" descr="一張含有 文字, 螢幕擷取畫面, 多媒體軟體, 軟體 的圖片&#10;&#10;AI 產生的內容可能不正確。">
            <a:extLst>
              <a:ext uri="{FF2B5EF4-FFF2-40B4-BE49-F238E27FC236}">
                <a16:creationId xmlns:a16="http://schemas.microsoft.com/office/drawing/2014/main" id="{09563D44-BE3D-1B15-6F50-D42B8F14E2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48672" t="24592" r="25410" b="9959"/>
          <a:stretch>
            <a:fillRect/>
          </a:stretch>
        </p:blipFill>
        <p:spPr bwMode="auto">
          <a:xfrm>
            <a:off x="1417044" y="5839661"/>
            <a:ext cx="3578028" cy="4750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750CF69-651C-D810-03C8-A75DB3859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5072" y="6858000"/>
            <a:ext cx="3578028" cy="453928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5ED9273A-B979-F03E-90F2-2435EA0F588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3100" y="8214845"/>
            <a:ext cx="3380081" cy="42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351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3198C18-2119-6A4C-9026-AF0BDCA9CCCD}"/>
              </a:ext>
            </a:extLst>
          </p:cNvPr>
          <p:cNvSpPr/>
          <p:nvPr/>
        </p:nvSpPr>
        <p:spPr>
          <a:xfrm>
            <a:off x="12188824" y="6858000"/>
            <a:ext cx="12188826" cy="6858000"/>
          </a:xfrm>
          <a:prstGeom prst="rect">
            <a:avLst/>
          </a:prstGeom>
          <a:solidFill>
            <a:schemeClr val="tx1">
              <a:lumMod val="20000"/>
              <a:lumOff val="8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endParaRPr lang="en-US" altLang="zh-CN" sz="4800">
              <a:solidFill>
                <a:srgbClr val="FFFFFF"/>
              </a:solidFill>
              <a:latin typeface="Montserrat Light"/>
              <a:ea typeface="宋体" panose="02010600030101010101" pitchFamily="2" charset="-122"/>
            </a:endParaRPr>
          </a:p>
        </p:txBody>
      </p:sp>
      <p:sp>
        <p:nvSpPr>
          <p:cNvPr id="61442" name="TextBox 16">
            <a:extLst>
              <a:ext uri="{FF2B5EF4-FFF2-40B4-BE49-F238E27FC236}">
                <a16:creationId xmlns:a16="http://schemas.microsoft.com/office/drawing/2014/main" id="{B5877839-D06F-334A-AB83-03CE00129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4177" y="2563735"/>
            <a:ext cx="9740806" cy="353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TW" altLang="en-US" sz="32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包括</a:t>
            </a:r>
            <a:r>
              <a:rPr lang="en-US" altLang="zh-TW" sz="32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:</a:t>
            </a:r>
            <a:r>
              <a:rPr lang="zh-TW" altLang="en-US" sz="32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中國地方志、中國金石總錄、古今圖書集成等，</a:t>
            </a:r>
            <a:endParaRPr lang="en-US" altLang="zh-TW" sz="32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TW" altLang="en-US" sz="32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各具獨家內容與特色，出版者包括臺灣、中國大陸、</a:t>
            </a:r>
            <a:endParaRPr lang="en-US" altLang="zh-TW" sz="32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TW" altLang="en-US" sz="32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美國，呈現數位科技下，中華民族五千年古文化的博</a:t>
            </a:r>
            <a:endParaRPr lang="en-US" altLang="zh-TW" sz="32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TW" altLang="en-US" sz="32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大精深、浩瀚之美。</a:t>
            </a:r>
            <a:endParaRPr lang="en-US" altLang="zh-CN" sz="32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eaLnBrk="1" hangingPunct="1">
              <a:lnSpc>
                <a:spcPct val="150000"/>
              </a:lnSpc>
            </a:pPr>
            <a:endParaRPr lang="en-US" altLang="zh-CN" sz="2400" dirty="0">
              <a:solidFill>
                <a:schemeClr val="tx2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64E732AF-7F9B-B347-AC00-60E844FD9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760" y="8885452"/>
            <a:ext cx="9805496" cy="38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TW" altLang="en-US" sz="2800" dirty="0"/>
              <a:t>臺灣，擁有五千年中華文化潤澤的人文底蘊，又地處亞太平洋區塊的樞紐位置，早已是「國際漢學」、「當代中國研究」社群中關鍵的一環；臺灣多元社會、海納百川的學術氛圍，更為世界各國探究華人文化與中國社會不可或缺的通路；取道臺灣，就能逕登漢學堂奧。本系列以臺灣最動人的人文學為核心，呈現臺灣學人的開放觀點，以及優秀學術社群的豐美成果。</a:t>
            </a:r>
            <a:endParaRPr lang="en-US" altLang="zh-CN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D86353-D028-CA4D-80F3-58CE0EEA0AA1}"/>
              </a:ext>
            </a:extLst>
          </p:cNvPr>
          <p:cNvGrpSpPr/>
          <p:nvPr/>
        </p:nvGrpSpPr>
        <p:grpSpPr>
          <a:xfrm>
            <a:off x="2784085" y="7713447"/>
            <a:ext cx="4470745" cy="1048318"/>
            <a:chOff x="1067516" y="7704732"/>
            <a:chExt cx="4470745" cy="1048318"/>
          </a:xfrm>
        </p:grpSpPr>
        <p:sp>
          <p:nvSpPr>
            <p:cNvPr id="61445" name="TextBox 21">
              <a:extLst>
                <a:ext uri="{FF2B5EF4-FFF2-40B4-BE49-F238E27FC236}">
                  <a16:creationId xmlns:a16="http://schemas.microsoft.com/office/drawing/2014/main" id="{BA56920F-CD03-EB41-98D8-1A4D45554E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5829" y="7737387"/>
              <a:ext cx="326243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eaLnBrk="1" hangingPunct="1"/>
              <a:r>
                <a:rPr lang="zh-TW" altLang="en-US" sz="6000" b="1" dirty="0">
                  <a:solidFill>
                    <a:schemeClr val="tx1">
                      <a:lumMod val="50000"/>
                    </a:schemeClr>
                  </a:solidFill>
                  <a:latin typeface="Montserrat Semi"/>
                </a:rPr>
                <a:t>人文臺灣</a:t>
              </a:r>
              <a:endParaRPr lang="en-US" altLang="zh-CN" sz="6000" b="1" dirty="0">
                <a:solidFill>
                  <a:schemeClr val="tx1">
                    <a:lumMod val="50000"/>
                  </a:schemeClr>
                </a:solidFill>
                <a:latin typeface="Montserrat Semi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896D463-5B8C-DF45-91BE-5EB50DF475E3}"/>
                </a:ext>
              </a:extLst>
            </p:cNvPr>
            <p:cNvGrpSpPr/>
            <p:nvPr/>
          </p:nvGrpSpPr>
          <p:grpSpPr>
            <a:xfrm>
              <a:off x="1067516" y="7704732"/>
              <a:ext cx="1016328" cy="1015662"/>
              <a:chOff x="16785002" y="6293626"/>
              <a:chExt cx="2420937" cy="241935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DA56E06-8A19-714A-8D09-0DF21CF80C98}"/>
                  </a:ext>
                </a:extLst>
              </p:cNvPr>
              <p:cNvSpPr/>
              <p:nvPr/>
            </p:nvSpPr>
            <p:spPr>
              <a:xfrm>
                <a:off x="16785002" y="6293626"/>
                <a:ext cx="2420937" cy="2419350"/>
              </a:xfrm>
              <a:prstGeom prst="ellipse">
                <a:avLst/>
              </a:prstGeom>
              <a:solidFill>
                <a:schemeClr val="bg2"/>
              </a:solidFill>
              <a:ln w="571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zh-CN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" name="Shape 2613">
                <a:extLst>
                  <a:ext uri="{FF2B5EF4-FFF2-40B4-BE49-F238E27FC236}">
                    <a16:creationId xmlns:a16="http://schemas.microsoft.com/office/drawing/2014/main" id="{950AD8DF-C920-2746-B7B0-9EB0DA3B08FA}"/>
                  </a:ext>
                </a:extLst>
              </p:cNvPr>
              <p:cNvSpPr/>
              <p:nvPr/>
            </p:nvSpPr>
            <p:spPr>
              <a:xfrm>
                <a:off x="17391426" y="6985794"/>
                <a:ext cx="1208087" cy="1208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1964"/>
                    </a:moveTo>
                    <a:lnTo>
                      <a:pt x="10800" y="1964"/>
                    </a:lnTo>
                    <a:cubicBezTo>
                      <a:pt x="8836" y="1964"/>
                      <a:pt x="8836" y="0"/>
                      <a:pt x="6873" y="0"/>
                    </a:cubicBez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5709"/>
                    </a:lnTo>
                    <a:cubicBezTo>
                      <a:pt x="0" y="16794"/>
                      <a:pt x="879" y="17673"/>
                      <a:pt x="1964" y="17673"/>
                    </a:cubicBezTo>
                    <a:lnTo>
                      <a:pt x="6599" y="17673"/>
                    </a:lnTo>
                    <a:cubicBezTo>
                      <a:pt x="6257" y="17372"/>
                      <a:pt x="5941" y="17046"/>
                      <a:pt x="5656" y="16691"/>
                    </a:cubicBezTo>
                    <a:lnTo>
                      <a:pt x="1964" y="16691"/>
                    </a:lnTo>
                    <a:cubicBezTo>
                      <a:pt x="1422" y="16691"/>
                      <a:pt x="982" y="16252"/>
                      <a:pt x="982" y="15709"/>
                    </a:cubicBezTo>
                    <a:lnTo>
                      <a:pt x="982" y="5891"/>
                    </a:lnTo>
                    <a:lnTo>
                      <a:pt x="6599" y="5891"/>
                    </a:lnTo>
                    <a:cubicBezTo>
                      <a:pt x="7023" y="5517"/>
                      <a:pt x="7484" y="5185"/>
                      <a:pt x="7982" y="4909"/>
                    </a:cubicBezTo>
                    <a:lnTo>
                      <a:pt x="982" y="4909"/>
                    </a:ln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6873" y="982"/>
                    </a:lnTo>
                    <a:cubicBezTo>
                      <a:pt x="8345" y="982"/>
                      <a:pt x="8345" y="2946"/>
                      <a:pt x="10800" y="2946"/>
                    </a:cubicBezTo>
                    <a:lnTo>
                      <a:pt x="19636" y="2946"/>
                    </a:lnTo>
                    <a:cubicBezTo>
                      <a:pt x="20178" y="2946"/>
                      <a:pt x="20618" y="3385"/>
                      <a:pt x="20618" y="3927"/>
                    </a:cubicBezTo>
                    <a:lnTo>
                      <a:pt x="20618" y="4909"/>
                    </a:lnTo>
                    <a:lnTo>
                      <a:pt x="15582" y="4909"/>
                    </a:lnTo>
                    <a:cubicBezTo>
                      <a:pt x="16080" y="5185"/>
                      <a:pt x="16541" y="5517"/>
                      <a:pt x="16965" y="5891"/>
                    </a:cubicBezTo>
                    <a:lnTo>
                      <a:pt x="20618" y="5891"/>
                    </a:lnTo>
                    <a:lnTo>
                      <a:pt x="20618" y="15709"/>
                    </a:lnTo>
                    <a:cubicBezTo>
                      <a:pt x="20618" y="16252"/>
                      <a:pt x="20178" y="16691"/>
                      <a:pt x="19636" y="16691"/>
                    </a:cubicBezTo>
                    <a:lnTo>
                      <a:pt x="18766" y="16691"/>
                    </a:lnTo>
                    <a:lnTo>
                      <a:pt x="19738" y="17663"/>
                    </a:lnTo>
                    <a:cubicBezTo>
                      <a:pt x="20774" y="17609"/>
                      <a:pt x="21600" y="16759"/>
                      <a:pt x="21600" y="15709"/>
                    </a:cubicBezTo>
                    <a:lnTo>
                      <a:pt x="21600" y="3927"/>
                    </a:lnTo>
                    <a:cubicBezTo>
                      <a:pt x="21600" y="2843"/>
                      <a:pt x="20721" y="1964"/>
                      <a:pt x="19636" y="1964"/>
                    </a:cubicBezTo>
                    <a:moveTo>
                      <a:pt x="11782" y="17673"/>
                    </a:moveTo>
                    <a:cubicBezTo>
                      <a:pt x="8529" y="17673"/>
                      <a:pt x="5891" y="15036"/>
                      <a:pt x="5891" y="11782"/>
                    </a:cubicBezTo>
                    <a:cubicBezTo>
                      <a:pt x="5891" y="8529"/>
                      <a:pt x="8529" y="5891"/>
                      <a:pt x="11782" y="5891"/>
                    </a:cubicBezTo>
                    <a:cubicBezTo>
                      <a:pt x="15035" y="5891"/>
                      <a:pt x="17673" y="8529"/>
                      <a:pt x="17673" y="11782"/>
                    </a:cubicBezTo>
                    <a:cubicBezTo>
                      <a:pt x="17673" y="15036"/>
                      <a:pt x="15035" y="17673"/>
                      <a:pt x="11782" y="17673"/>
                    </a:cubicBezTo>
                    <a:moveTo>
                      <a:pt x="16972" y="16278"/>
                    </a:moveTo>
                    <a:cubicBezTo>
                      <a:pt x="18018" y="15072"/>
                      <a:pt x="18655" y="13503"/>
                      <a:pt x="18655" y="11782"/>
                    </a:cubicBezTo>
                    <a:cubicBezTo>
                      <a:pt x="18655" y="7987"/>
                      <a:pt x="15578" y="4910"/>
                      <a:pt x="11782" y="4910"/>
                    </a:cubicBezTo>
                    <a:cubicBezTo>
                      <a:pt x="7986" y="4910"/>
                      <a:pt x="4909" y="7987"/>
                      <a:pt x="4909" y="11782"/>
                    </a:cubicBezTo>
                    <a:cubicBezTo>
                      <a:pt x="4909" y="15578"/>
                      <a:pt x="7986" y="18655"/>
                      <a:pt x="11782" y="18655"/>
                    </a:cubicBezTo>
                    <a:cubicBezTo>
                      <a:pt x="13503" y="18655"/>
                      <a:pt x="15072" y="18017"/>
                      <a:pt x="16278" y="16972"/>
                    </a:cubicBezTo>
                    <a:lnTo>
                      <a:pt x="16972" y="17666"/>
                    </a:lnTo>
                    <a:cubicBezTo>
                      <a:pt x="16969" y="17668"/>
                      <a:pt x="16967" y="17671"/>
                      <a:pt x="16965" y="17673"/>
                    </a:cubicBezTo>
                    <a:lnTo>
                      <a:pt x="16979" y="17673"/>
                    </a:lnTo>
                    <a:lnTo>
                      <a:pt x="20762" y="21457"/>
                    </a:lnTo>
                    <a:cubicBezTo>
                      <a:pt x="20851" y="21546"/>
                      <a:pt x="20974" y="21600"/>
                      <a:pt x="21109" y="21600"/>
                    </a:cubicBezTo>
                    <a:cubicBezTo>
                      <a:pt x="21380" y="21600"/>
                      <a:pt x="21600" y="21381"/>
                      <a:pt x="21600" y="21109"/>
                    </a:cubicBezTo>
                    <a:cubicBezTo>
                      <a:pt x="21600" y="20974"/>
                      <a:pt x="21545" y="20851"/>
                      <a:pt x="21456" y="20762"/>
                    </a:cubicBezTo>
                    <a:cubicBezTo>
                      <a:pt x="21456" y="20762"/>
                      <a:pt x="16972" y="16278"/>
                      <a:pt x="16972" y="1627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18FECB8-42F0-1644-9F2D-7CD751B06FD7}"/>
              </a:ext>
            </a:extLst>
          </p:cNvPr>
          <p:cNvGrpSpPr/>
          <p:nvPr/>
        </p:nvGrpSpPr>
        <p:grpSpPr>
          <a:xfrm>
            <a:off x="12696274" y="1377951"/>
            <a:ext cx="4481277" cy="1015663"/>
            <a:chOff x="12892216" y="1377951"/>
            <a:chExt cx="4481277" cy="1015663"/>
          </a:xfrm>
        </p:grpSpPr>
        <p:sp>
          <p:nvSpPr>
            <p:cNvPr id="61443" name="TextBox 19">
              <a:extLst>
                <a:ext uri="{FF2B5EF4-FFF2-40B4-BE49-F238E27FC236}">
                  <a16:creationId xmlns:a16="http://schemas.microsoft.com/office/drawing/2014/main" id="{B0B5F5BC-5BEE-AB43-9346-2832BA651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11061" y="1377951"/>
              <a:ext cx="326243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eaLnBrk="1" hangingPunct="1"/>
              <a:r>
                <a:rPr lang="zh-CN" altLang="en-US" sz="6000" b="1" dirty="0">
                  <a:solidFill>
                    <a:srgbClr val="B45A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華文經典</a:t>
              </a:r>
              <a:endParaRPr lang="en-US" altLang="zh-CN" sz="6000" b="1" dirty="0">
                <a:solidFill>
                  <a:srgbClr val="B45A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F3C8E28-8836-A746-B4EE-C0F23AFB0565}"/>
                </a:ext>
              </a:extLst>
            </p:cNvPr>
            <p:cNvGrpSpPr/>
            <p:nvPr/>
          </p:nvGrpSpPr>
          <p:grpSpPr>
            <a:xfrm>
              <a:off x="12892216" y="1377951"/>
              <a:ext cx="960517" cy="960517"/>
              <a:chOff x="10853768" y="6375779"/>
              <a:chExt cx="2419350" cy="241935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1C54BA7-0E51-894A-9D7A-5905E3F34653}"/>
                  </a:ext>
                </a:extLst>
              </p:cNvPr>
              <p:cNvSpPr/>
              <p:nvPr/>
            </p:nvSpPr>
            <p:spPr>
              <a:xfrm>
                <a:off x="10853768" y="6375779"/>
                <a:ext cx="2419350" cy="2419350"/>
              </a:xfrm>
              <a:prstGeom prst="ellipse">
                <a:avLst/>
              </a:prstGeom>
              <a:solidFill>
                <a:schemeClr val="bg2"/>
              </a:solidFill>
              <a:ln w="57150">
                <a:solidFill>
                  <a:srgbClr val="B85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zh-CN">
                  <a:solidFill>
                    <a:srgbClr val="FFFFFF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9" name="Shape 2633">
                <a:extLst>
                  <a:ext uri="{FF2B5EF4-FFF2-40B4-BE49-F238E27FC236}">
                    <a16:creationId xmlns:a16="http://schemas.microsoft.com/office/drawing/2014/main" id="{1192F3A6-6240-9744-BC9C-29D1AB0ACDED}"/>
                  </a:ext>
                </a:extLst>
              </p:cNvPr>
              <p:cNvSpPr/>
              <p:nvPr/>
            </p:nvSpPr>
            <p:spPr>
              <a:xfrm>
                <a:off x="11460192" y="7098203"/>
                <a:ext cx="1208088" cy="1208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144" y="18334"/>
                    </a:moveTo>
                    <a:lnTo>
                      <a:pt x="15583" y="6873"/>
                    </a:lnTo>
                    <a:lnTo>
                      <a:pt x="20168" y="6873"/>
                    </a:lnTo>
                    <a:cubicBezTo>
                      <a:pt x="20168" y="6873"/>
                      <a:pt x="12144" y="18334"/>
                      <a:pt x="12144" y="18334"/>
                    </a:cubicBezTo>
                    <a:close/>
                    <a:moveTo>
                      <a:pt x="10800" y="19403"/>
                    </a:moveTo>
                    <a:lnTo>
                      <a:pt x="7041" y="6873"/>
                    </a:lnTo>
                    <a:lnTo>
                      <a:pt x="14559" y="6873"/>
                    </a:lnTo>
                    <a:cubicBezTo>
                      <a:pt x="14559" y="6873"/>
                      <a:pt x="10800" y="19403"/>
                      <a:pt x="10800" y="19403"/>
                    </a:cubicBezTo>
                    <a:close/>
                    <a:moveTo>
                      <a:pt x="1432" y="6873"/>
                    </a:moveTo>
                    <a:lnTo>
                      <a:pt x="6017" y="6873"/>
                    </a:lnTo>
                    <a:lnTo>
                      <a:pt x="9456" y="18334"/>
                    </a:lnTo>
                    <a:cubicBezTo>
                      <a:pt x="9456" y="18334"/>
                      <a:pt x="1432" y="6873"/>
                      <a:pt x="1432" y="6873"/>
                    </a:cubicBezTo>
                    <a:close/>
                    <a:moveTo>
                      <a:pt x="6578" y="982"/>
                    </a:moveTo>
                    <a:lnTo>
                      <a:pt x="8536" y="982"/>
                    </a:lnTo>
                    <a:lnTo>
                      <a:pt x="6082" y="5891"/>
                    </a:lnTo>
                    <a:lnTo>
                      <a:pt x="1669" y="5891"/>
                    </a:lnTo>
                    <a:cubicBezTo>
                      <a:pt x="1669" y="5891"/>
                      <a:pt x="6578" y="982"/>
                      <a:pt x="6578" y="982"/>
                    </a:cubicBezTo>
                    <a:close/>
                    <a:moveTo>
                      <a:pt x="11973" y="982"/>
                    </a:moveTo>
                    <a:lnTo>
                      <a:pt x="14427" y="5891"/>
                    </a:lnTo>
                    <a:lnTo>
                      <a:pt x="7173" y="5891"/>
                    </a:lnTo>
                    <a:lnTo>
                      <a:pt x="9627" y="982"/>
                    </a:lnTo>
                    <a:cubicBezTo>
                      <a:pt x="9627" y="982"/>
                      <a:pt x="11973" y="982"/>
                      <a:pt x="11973" y="982"/>
                    </a:cubicBezTo>
                    <a:close/>
                    <a:moveTo>
                      <a:pt x="15022" y="982"/>
                    </a:moveTo>
                    <a:lnTo>
                      <a:pt x="19931" y="5891"/>
                    </a:lnTo>
                    <a:lnTo>
                      <a:pt x="15518" y="5891"/>
                    </a:lnTo>
                    <a:lnTo>
                      <a:pt x="13064" y="982"/>
                    </a:lnTo>
                    <a:cubicBezTo>
                      <a:pt x="13064" y="982"/>
                      <a:pt x="15022" y="982"/>
                      <a:pt x="15022" y="982"/>
                    </a:cubicBezTo>
                    <a:close/>
                    <a:moveTo>
                      <a:pt x="21600" y="6382"/>
                    </a:moveTo>
                    <a:cubicBezTo>
                      <a:pt x="21600" y="6272"/>
                      <a:pt x="21557" y="6175"/>
                      <a:pt x="21495" y="6093"/>
                    </a:cubicBezTo>
                    <a:lnTo>
                      <a:pt x="21502" y="6088"/>
                    </a:lnTo>
                    <a:lnTo>
                      <a:pt x="21471" y="6057"/>
                    </a:lnTo>
                    <a:cubicBezTo>
                      <a:pt x="21459" y="6044"/>
                      <a:pt x="21448" y="6032"/>
                      <a:pt x="21434" y="6020"/>
                    </a:cubicBezTo>
                    <a:lnTo>
                      <a:pt x="15611" y="197"/>
                    </a:lnTo>
                    <a:lnTo>
                      <a:pt x="15604" y="201"/>
                    </a:lnTo>
                    <a:cubicBezTo>
                      <a:pt x="15514" y="82"/>
                      <a:pt x="15379" y="0"/>
                      <a:pt x="15218" y="0"/>
                    </a:cubicBezTo>
                    <a:lnTo>
                      <a:pt x="6382" y="0"/>
                    </a:lnTo>
                    <a:cubicBezTo>
                      <a:pt x="6221" y="0"/>
                      <a:pt x="6086" y="82"/>
                      <a:pt x="5996" y="201"/>
                    </a:cubicBezTo>
                    <a:lnTo>
                      <a:pt x="5989" y="197"/>
                    </a:lnTo>
                    <a:lnTo>
                      <a:pt x="166" y="6020"/>
                    </a:lnTo>
                    <a:cubicBezTo>
                      <a:pt x="152" y="6032"/>
                      <a:pt x="141" y="6044"/>
                      <a:pt x="129" y="6057"/>
                    </a:cubicBezTo>
                    <a:lnTo>
                      <a:pt x="98" y="6088"/>
                    </a:lnTo>
                    <a:lnTo>
                      <a:pt x="105" y="6093"/>
                    </a:lnTo>
                    <a:cubicBezTo>
                      <a:pt x="43" y="6175"/>
                      <a:pt x="0" y="6272"/>
                      <a:pt x="0" y="6382"/>
                    </a:cubicBezTo>
                    <a:cubicBezTo>
                      <a:pt x="0" y="6499"/>
                      <a:pt x="46" y="6602"/>
                      <a:pt x="115" y="6686"/>
                    </a:cubicBezTo>
                    <a:lnTo>
                      <a:pt x="109" y="6690"/>
                    </a:lnTo>
                    <a:lnTo>
                      <a:pt x="10418" y="21418"/>
                    </a:lnTo>
                    <a:lnTo>
                      <a:pt x="10424" y="21413"/>
                    </a:lnTo>
                    <a:cubicBezTo>
                      <a:pt x="10514" y="21525"/>
                      <a:pt x="10646" y="21600"/>
                      <a:pt x="10800" y="21600"/>
                    </a:cubicBezTo>
                    <a:cubicBezTo>
                      <a:pt x="10954" y="21600"/>
                      <a:pt x="11086" y="21525"/>
                      <a:pt x="11176" y="21413"/>
                    </a:cubicBezTo>
                    <a:lnTo>
                      <a:pt x="11182" y="21418"/>
                    </a:lnTo>
                    <a:lnTo>
                      <a:pt x="21491" y="6690"/>
                    </a:lnTo>
                    <a:lnTo>
                      <a:pt x="21485" y="6686"/>
                    </a:lnTo>
                    <a:cubicBezTo>
                      <a:pt x="21553" y="6602"/>
                      <a:pt x="21600" y="6499"/>
                      <a:pt x="21600" y="6382"/>
                    </a:cubicBezTo>
                  </a:path>
                </a:pathLst>
              </a:custGeom>
              <a:solidFill>
                <a:schemeClr val="accent2"/>
              </a:solidFill>
              <a:ln w="22225">
                <a:solidFill>
                  <a:srgbClr val="B85C00"/>
                </a:solidFill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Gill Sans"/>
                  <a:sym typeface="Gill Sans"/>
                </a:endParaRPr>
              </a:p>
            </p:txBody>
          </p:sp>
        </p:grpSp>
      </p:grp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03187CC-E356-A047-84F5-E0084DFD0BC7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15" t="-486" r="-17" b="486"/>
          <a:stretch/>
        </p:blipFill>
        <p:spPr>
          <a:xfrm>
            <a:off x="12188825" y="6858000"/>
            <a:ext cx="12188825" cy="6858000"/>
          </a:xfrm>
        </p:spPr>
      </p:pic>
      <p:pic>
        <p:nvPicPr>
          <p:cNvPr id="21" name="PA_photo-1441984344779-4716bd9e6b04.jpg">
            <a:extLst>
              <a:ext uri="{FF2B5EF4-FFF2-40B4-BE49-F238E27FC236}">
                <a16:creationId xmlns:a16="http://schemas.microsoft.com/office/drawing/2014/main" id="{B372F700-496A-E54D-BBA8-0FC8454133E0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4" b="10324"/>
          <a:stretch/>
        </p:blipFill>
        <p:spPr>
          <a:xfrm>
            <a:off x="-95655" y="54377"/>
            <a:ext cx="12252325" cy="68691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89C50E8-D701-D845-A135-CDC7260A5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543" y="2901986"/>
            <a:ext cx="9743228" cy="2243895"/>
          </a:xfrm>
          <a:prstGeom prst="rect">
            <a:avLst/>
          </a:prstGeom>
        </p:spPr>
      </p:pic>
      <p:pic>
        <p:nvPicPr>
          <p:cNvPr id="29" name="Picture Placeholder 8">
            <a:extLst>
              <a:ext uri="{FF2B5EF4-FFF2-40B4-BE49-F238E27FC236}">
                <a16:creationId xmlns:a16="http://schemas.microsoft.com/office/drawing/2014/main" id="{5A22F79E-4007-F945-8B31-DFB449D6A1D4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7" b="3617"/>
          <a:stretch/>
        </p:blipFill>
        <p:spPr>
          <a:xfrm>
            <a:off x="-16078" y="6923489"/>
            <a:ext cx="12188825" cy="6858000"/>
          </a:xfr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D3B517C-84B3-CE42-98E9-A0F8B8C148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14" y="10101411"/>
            <a:ext cx="10342385" cy="23324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9DF83E3-C8CC-4349-B44B-032B91FAE3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501" y="7623059"/>
            <a:ext cx="12498158" cy="641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2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rgbClr val="C8D6ED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16" descr="一張含有 文字 的圖片&#10;&#10;自動產生的描述"/>
          <p:cNvPicPr preferRelativeResize="0"/>
          <p:nvPr/>
        </p:nvPicPr>
        <p:blipFill rotWithShape="1">
          <a:blip r:embed="rId3">
            <a:alphaModFix amt="35000"/>
          </a:blip>
          <a:srcRect l="2697" t="3424" r="1505" b="7848"/>
          <a:stretch/>
        </p:blipFill>
        <p:spPr>
          <a:xfrm>
            <a:off x="1586414" y="1451728"/>
            <a:ext cx="21471657" cy="36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1586414" y="1619014"/>
            <a:ext cx="21471659" cy="327432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02" tIns="91376" rIns="182802" bIns="91376" rtlCol="0" anchor="ctr" anchorCtr="0">
            <a:normAutofit fontScale="90000"/>
          </a:bodyPr>
          <a:lstStyle/>
          <a:p>
            <a:pPr algn="ctr">
              <a:lnSpc>
                <a:spcPts val="12997"/>
              </a:lnSpc>
              <a:spcBef>
                <a:spcPts val="0"/>
              </a:spcBef>
              <a:buClr>
                <a:srgbClr val="262626"/>
              </a:buClr>
              <a:buSzPts val="6000"/>
            </a:pPr>
            <a:br>
              <a:rPr kumimoji="0" lang="en-US" altLang="zh-TW" sz="12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DFKai-SB"/>
                <a:sym typeface="DFKai-SB"/>
              </a:rPr>
            </a:br>
            <a:br>
              <a:rPr kumimoji="0" lang="en-US" altLang="zh-TW" sz="12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DFKai-SB"/>
                <a:sym typeface="DFKai-SB"/>
              </a:rPr>
            </a:br>
            <a:r>
              <a:rPr kumimoji="0" lang="en-US" altLang="zh-TW" sz="1200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MingLiU" panose="02020500000000000000" pitchFamily="18" charset="-120"/>
                <a:ea typeface="PMingLiU" panose="02020500000000000000" pitchFamily="18" charset="-120"/>
                <a:cs typeface="DFKai-SB"/>
                <a:sym typeface="DFKai-SB"/>
              </a:rPr>
              <a:t>【</a:t>
            </a:r>
            <a:r>
              <a:rPr kumimoji="0" lang="zh-TW" altLang="en-US" sz="1200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DFKai-SB"/>
                <a:ea typeface="DFKai-SB"/>
                <a:cs typeface="DFKai-SB"/>
                <a:sym typeface="DFKai-SB"/>
              </a:rPr>
              <a:t>歷代書法碑帖集成</a:t>
            </a:r>
            <a:r>
              <a:rPr kumimoji="0" lang="en-US" altLang="zh-TW" sz="1200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oiret One" panose="00000500000000000000" pitchFamily="2" charset="0"/>
                <a:ea typeface="DFKai-SB"/>
                <a:cs typeface="DFKai-SB"/>
                <a:sym typeface="DFKai-SB"/>
              </a:rPr>
              <a:t>】</a:t>
            </a:r>
            <a:br>
              <a:rPr kumimoji="0" lang="en-US" altLang="zh-TW" sz="1200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oiret One" panose="00000500000000000000" pitchFamily="2" charset="0"/>
                <a:ea typeface="DFKai-SB"/>
                <a:cs typeface="DFKai-SB"/>
                <a:sym typeface="DFKai-SB"/>
              </a:rPr>
            </a:br>
            <a:r>
              <a:rPr kumimoji="0" lang="zh-TW" altLang="en-US" sz="8000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Poiret One" panose="00000500000000000000" pitchFamily="2" charset="0"/>
                <a:ea typeface="DFKai-SB"/>
                <a:cs typeface="DFKai-SB"/>
                <a:sym typeface="DFKai-SB"/>
              </a:rPr>
              <a:t>中國歷代名碑名帖最完整輯錄</a:t>
            </a:r>
            <a:br>
              <a:rPr lang="en-US" altLang="zh-TW" sz="76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</a:br>
            <a:br>
              <a:rPr lang="en-US" altLang="zh-TW" sz="4400" b="1" dirty="0">
                <a:solidFill>
                  <a:srgbClr val="A500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</a:br>
            <a:endParaRPr sz="4400" b="1" dirty="0">
              <a:solidFill>
                <a:srgbClr val="A5002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6" name="Google Shape;316;p16"/>
          <p:cNvSpPr txBox="1">
            <a:spLocks noGrp="1"/>
          </p:cNvSpPr>
          <p:nvPr>
            <p:ph type="body" idx="1"/>
          </p:nvPr>
        </p:nvSpPr>
        <p:spPr>
          <a:xfrm>
            <a:off x="1586413" y="5776338"/>
            <a:ext cx="17104101" cy="62923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02" tIns="91376" rIns="182802" bIns="91376" rtlCol="0" anchor="t" anchorCtr="0"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rgbClr val="000099"/>
              </a:buClr>
              <a:buSzPts val="2500"/>
              <a:buFont typeface="Wingdings" panose="05000000000000000000" pitchFamily="2" charset="2"/>
              <a:buChar char="l"/>
            </a:pP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收錄前秦至清代，</a:t>
            </a:r>
            <a:r>
              <a:rPr lang="en-US" altLang="zh-TW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700</a:t>
            </a: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位書家，</a:t>
            </a:r>
            <a:r>
              <a:rPr lang="en-US" altLang="zh-TW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4,268</a:t>
            </a: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部碑帖</a:t>
            </a:r>
            <a:endParaRPr dirty="0"/>
          </a:p>
          <a:p>
            <a:pPr>
              <a:lnSpc>
                <a:spcPct val="150000"/>
              </a:lnSpc>
              <a:spcBef>
                <a:spcPts val="1800"/>
              </a:spcBef>
              <a:buClr>
                <a:srgbClr val="000099"/>
              </a:buClr>
              <a:buSzPts val="2500"/>
              <a:buFont typeface="Wingdings" panose="05000000000000000000" pitchFamily="2" charset="2"/>
              <a:buChar char="l"/>
            </a:pP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採</a:t>
            </a:r>
            <a:r>
              <a:rPr lang="en-US" altLang="zh-TW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Unicode</a:t>
            </a: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錄字，異體字典內的字都能檢索到</a:t>
            </a:r>
            <a:endParaRPr dirty="0"/>
          </a:p>
          <a:p>
            <a:pPr>
              <a:lnSpc>
                <a:spcPct val="150000"/>
              </a:lnSpc>
              <a:spcBef>
                <a:spcPts val="1800"/>
              </a:spcBef>
              <a:buClr>
                <a:srgbClr val="000099"/>
              </a:buClr>
              <a:buSzPts val="2500"/>
              <a:buFont typeface="Wingdings" panose="05000000000000000000" pitchFamily="2" charset="2"/>
              <a:buChar char="l"/>
            </a:pP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兼具賞析、應用、教學、研究、考據功能</a:t>
            </a:r>
            <a:endParaRPr dirty="0"/>
          </a:p>
          <a:p>
            <a:pPr>
              <a:lnSpc>
                <a:spcPct val="150000"/>
              </a:lnSpc>
              <a:spcBef>
                <a:spcPts val="1800"/>
              </a:spcBef>
              <a:buClr>
                <a:srgbClr val="000099"/>
              </a:buClr>
              <a:buSzPts val="2500"/>
              <a:buFont typeface="Wingdings" panose="05000000000000000000" pitchFamily="2" charset="2"/>
              <a:buChar char="l"/>
            </a:pP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唯一</a:t>
            </a:r>
            <a:r>
              <a:rPr lang="en-US" altLang="zh-TW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整合「</a:t>
            </a:r>
            <a:r>
              <a:rPr lang="zh-TW" altLang="en-US" sz="4999" dirty="0">
                <a:solidFill>
                  <a:srgbClr val="0066C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原版全帖」「單一圖字」「釋文搜尋</a:t>
            </a: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」</a:t>
            </a:r>
            <a:endParaRPr lang="en-US" altLang="zh-TW" sz="4999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000099"/>
              </a:buClr>
              <a:buSzPts val="2500"/>
              <a:buFont typeface="Wingdings" panose="05000000000000000000" pitchFamily="2" charset="2"/>
              <a:buChar char="l"/>
            </a:pPr>
            <a:r>
              <a:rPr lang="en-US" altLang="zh-TW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lang="zh-TW" altLang="en-US" sz="4999" dirty="0">
                <a:latin typeface="Microsoft JhengHei"/>
                <a:ea typeface="Microsoft JhengHei"/>
                <a:cs typeface="Microsoft JhengHei"/>
                <a:sym typeface="Microsoft JhengHei"/>
              </a:rPr>
              <a:t>三大內容的大型書法資料庫</a:t>
            </a:r>
            <a:endParaRPr dirty="0"/>
          </a:p>
        </p:txBody>
      </p:sp>
      <p:pic>
        <p:nvPicPr>
          <p:cNvPr id="318" name="Google Shape;318;p16" descr="一張含有 文字 的圖片&#10;&#10;自動產生的描述"/>
          <p:cNvPicPr preferRelativeResize="0"/>
          <p:nvPr/>
        </p:nvPicPr>
        <p:blipFill rotWithShape="1">
          <a:blip r:embed="rId4">
            <a:alphaModFix/>
          </a:blip>
          <a:srcRect l="765"/>
          <a:stretch/>
        </p:blipFill>
        <p:spPr>
          <a:xfrm>
            <a:off x="17444607" y="5853661"/>
            <a:ext cx="4417711" cy="641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86"/>
            <a:ext cx="24377650" cy="1371242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34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599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57D07AD-8AAD-4487-BAF5-B8BD8A83E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9992" y="1415681"/>
            <a:ext cx="6631203" cy="4593445"/>
          </a:xfrm>
        </p:spPr>
        <p:txBody>
          <a:bodyPr vert="horz" lIns="182832" tIns="91416" rIns="182832" bIns="91416" rtlCol="0" anchor="b">
            <a:normAutofit/>
          </a:bodyPr>
          <a:lstStyle/>
          <a:p>
            <a:r>
              <a:rPr lang="zh-TW" altLang="en-US" sz="6998" dirty="0">
                <a:solidFill>
                  <a:schemeClr val="bg1"/>
                </a:solidFill>
              </a:rPr>
              <a:t>             </a:t>
            </a:r>
            <a:r>
              <a:rPr lang="zh-TW" altLang="en-US" sz="6998" b="1" dirty="0">
                <a:solidFill>
                  <a:srgbClr val="FFFF00"/>
                </a:solidFill>
              </a:rPr>
              <a:t>單字庫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6419964"/>
            <a:ext cx="1952116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2347" y="232112"/>
            <a:ext cx="23872957" cy="1325177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343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599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A69743C8-039E-E0BE-5700-E1BE1430DF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0635" t="24653" r="37857" b="29102"/>
          <a:stretch/>
        </p:blipFill>
        <p:spPr>
          <a:xfrm>
            <a:off x="3282878" y="3997755"/>
            <a:ext cx="5942494" cy="7187096"/>
          </a:xfrm>
          <a:prstGeom prst="rect">
            <a:avLst/>
          </a:prstGeom>
        </p:spPr>
      </p:pic>
      <p:pic>
        <p:nvPicPr>
          <p:cNvPr id="18" name="內容版面配置區 17">
            <a:extLst>
              <a:ext uri="{FF2B5EF4-FFF2-40B4-BE49-F238E27FC236}">
                <a16:creationId xmlns:a16="http://schemas.microsoft.com/office/drawing/2014/main" id="{173638AC-C6A6-8260-F845-99BF791AC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0714" t="21745" r="48740" b="32518"/>
          <a:stretch/>
        </p:blipFill>
        <p:spPr>
          <a:xfrm>
            <a:off x="9225371" y="3997758"/>
            <a:ext cx="6275953" cy="718709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040D82E-2A79-BCEC-6F18-D8E4A720488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152" t="19070" r="67664" b="72518"/>
          <a:stretch/>
        </p:blipFill>
        <p:spPr>
          <a:xfrm>
            <a:off x="2872381" y="740931"/>
            <a:ext cx="13240981" cy="20459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筆跡 9">
                <a:extLst>
                  <a:ext uri="{FF2B5EF4-FFF2-40B4-BE49-F238E27FC236}">
                    <a16:creationId xmlns:a16="http://schemas.microsoft.com/office/drawing/2014/main" id="{FADBAAB0-0478-9AB2-ADA4-23F04312838C}"/>
                  </a:ext>
                </a:extLst>
              </p14:cNvPr>
              <p14:cNvContentPartPr/>
              <p14:nvPr/>
            </p14:nvContentPartPr>
            <p14:xfrm>
              <a:off x="3315594" y="928117"/>
              <a:ext cx="320317" cy="271369"/>
            </p14:xfrm>
          </p:contentPart>
        </mc:Choice>
        <mc:Fallback xmlns="">
          <p:pic>
            <p:nvPicPr>
              <p:cNvPr id="10" name="筆跡 9">
                <a:extLst>
                  <a:ext uri="{FF2B5EF4-FFF2-40B4-BE49-F238E27FC236}">
                    <a16:creationId xmlns:a16="http://schemas.microsoft.com/office/drawing/2014/main" id="{FADBAAB0-0478-9AB2-ADA4-23F04312838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09469" y="921974"/>
                <a:ext cx="332568" cy="2836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筆跡 11">
                <a:extLst>
                  <a:ext uri="{FF2B5EF4-FFF2-40B4-BE49-F238E27FC236}">
                    <a16:creationId xmlns:a16="http://schemas.microsoft.com/office/drawing/2014/main" id="{3BBE5985-21AA-ACB0-668C-2BA810410B15}"/>
                  </a:ext>
                </a:extLst>
              </p14:cNvPr>
              <p14:cNvContentPartPr/>
              <p14:nvPr/>
            </p14:nvContentPartPr>
            <p14:xfrm>
              <a:off x="17716883" y="2765798"/>
              <a:ext cx="720" cy="720"/>
            </p14:xfrm>
          </p:contentPart>
        </mc:Choice>
        <mc:Fallback xmlns="">
          <p:pic>
            <p:nvPicPr>
              <p:cNvPr id="12" name="筆跡 11">
                <a:extLst>
                  <a:ext uri="{FF2B5EF4-FFF2-40B4-BE49-F238E27FC236}">
                    <a16:creationId xmlns:a16="http://schemas.microsoft.com/office/drawing/2014/main" id="{3BBE5985-21AA-ACB0-668C-2BA810410B1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644883" y="2621798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筆跡 13">
                <a:extLst>
                  <a:ext uri="{FF2B5EF4-FFF2-40B4-BE49-F238E27FC236}">
                    <a16:creationId xmlns:a16="http://schemas.microsoft.com/office/drawing/2014/main" id="{6DF58148-B87D-7EE5-65DC-4C39B95CD653}"/>
                  </a:ext>
                </a:extLst>
              </p14:cNvPr>
              <p14:cNvContentPartPr/>
              <p14:nvPr/>
            </p14:nvContentPartPr>
            <p14:xfrm>
              <a:off x="3068698" y="807908"/>
              <a:ext cx="512507" cy="243297"/>
            </p14:xfrm>
          </p:contentPart>
        </mc:Choice>
        <mc:Fallback xmlns="">
          <p:pic>
            <p:nvPicPr>
              <p:cNvPr id="14" name="筆跡 13">
                <a:extLst>
                  <a:ext uri="{FF2B5EF4-FFF2-40B4-BE49-F238E27FC236}">
                    <a16:creationId xmlns:a16="http://schemas.microsoft.com/office/drawing/2014/main" id="{6DF58148-B87D-7EE5-65DC-4C39B95CD65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32682" y="735820"/>
                <a:ext cx="584179" cy="3871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筆跡 14">
                <a:extLst>
                  <a:ext uri="{FF2B5EF4-FFF2-40B4-BE49-F238E27FC236}">
                    <a16:creationId xmlns:a16="http://schemas.microsoft.com/office/drawing/2014/main" id="{EFCD7246-0099-93A3-7088-DCC05E5E49A0}"/>
                  </a:ext>
                </a:extLst>
              </p14:cNvPr>
              <p14:cNvContentPartPr/>
              <p14:nvPr/>
            </p14:nvContentPartPr>
            <p14:xfrm>
              <a:off x="3242173" y="935315"/>
              <a:ext cx="508188" cy="133165"/>
            </p14:xfrm>
          </p:contentPart>
        </mc:Choice>
        <mc:Fallback xmlns="">
          <p:pic>
            <p:nvPicPr>
              <p:cNvPr id="15" name="筆跡 14">
                <a:extLst>
                  <a:ext uri="{FF2B5EF4-FFF2-40B4-BE49-F238E27FC236}">
                    <a16:creationId xmlns:a16="http://schemas.microsoft.com/office/drawing/2014/main" id="{EFCD7246-0099-93A3-7088-DCC05E5E49A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06157" y="862746"/>
                <a:ext cx="579860" cy="2779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7" name="筆跡 16">
                <a:extLst>
                  <a:ext uri="{FF2B5EF4-FFF2-40B4-BE49-F238E27FC236}">
                    <a16:creationId xmlns:a16="http://schemas.microsoft.com/office/drawing/2014/main" id="{B855B8B8-BC7B-973C-5301-B93D44471632}"/>
                  </a:ext>
                </a:extLst>
              </p14:cNvPr>
              <p14:cNvContentPartPr/>
              <p14:nvPr/>
            </p14:nvContentPartPr>
            <p14:xfrm>
              <a:off x="4806326" y="763280"/>
              <a:ext cx="369984" cy="479395"/>
            </p14:xfrm>
          </p:contentPart>
        </mc:Choice>
        <mc:Fallback xmlns="">
          <p:pic>
            <p:nvPicPr>
              <p:cNvPr id="17" name="筆跡 16">
                <a:extLst>
                  <a:ext uri="{FF2B5EF4-FFF2-40B4-BE49-F238E27FC236}">
                    <a16:creationId xmlns:a16="http://schemas.microsoft.com/office/drawing/2014/main" id="{B855B8B8-BC7B-973C-5301-B93D4447163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70300" y="691245"/>
                <a:ext cx="441675" cy="6231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9" name="筆跡 18">
                <a:extLst>
                  <a:ext uri="{FF2B5EF4-FFF2-40B4-BE49-F238E27FC236}">
                    <a16:creationId xmlns:a16="http://schemas.microsoft.com/office/drawing/2014/main" id="{EEBD5D53-39E4-11F7-3D01-1396C1ECBDA8}"/>
                  </a:ext>
                </a:extLst>
              </p14:cNvPr>
              <p14:cNvContentPartPr/>
              <p14:nvPr/>
            </p14:nvContentPartPr>
            <p14:xfrm>
              <a:off x="3550973" y="932435"/>
              <a:ext cx="1128666" cy="124528"/>
            </p14:xfrm>
          </p:contentPart>
        </mc:Choice>
        <mc:Fallback xmlns="">
          <p:pic>
            <p:nvPicPr>
              <p:cNvPr id="19" name="筆跡 18">
                <a:extLst>
                  <a:ext uri="{FF2B5EF4-FFF2-40B4-BE49-F238E27FC236}">
                    <a16:creationId xmlns:a16="http://schemas.microsoft.com/office/drawing/2014/main" id="{EEBD5D53-39E4-11F7-3D01-1396C1ECBDA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514936" y="860245"/>
                <a:ext cx="1200379" cy="2685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0" name="筆跡 19">
                <a:extLst>
                  <a:ext uri="{FF2B5EF4-FFF2-40B4-BE49-F238E27FC236}">
                    <a16:creationId xmlns:a16="http://schemas.microsoft.com/office/drawing/2014/main" id="{2DF28C5A-1CD0-9A42-076E-98A07FE2EF47}"/>
                  </a:ext>
                </a:extLst>
              </p14:cNvPr>
              <p14:cNvContentPartPr/>
              <p14:nvPr/>
            </p14:nvContentPartPr>
            <p14:xfrm>
              <a:off x="2806687" y="1894825"/>
              <a:ext cx="173475" cy="268490"/>
            </p14:xfrm>
          </p:contentPart>
        </mc:Choice>
        <mc:Fallback xmlns="">
          <p:pic>
            <p:nvPicPr>
              <p:cNvPr id="20" name="筆跡 19">
                <a:extLst>
                  <a:ext uri="{FF2B5EF4-FFF2-40B4-BE49-F238E27FC236}">
                    <a16:creationId xmlns:a16="http://schemas.microsoft.com/office/drawing/2014/main" id="{2DF28C5A-1CD0-9A42-076E-98A07FE2EF4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770471" y="1822747"/>
                <a:ext cx="245545" cy="4122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1" name="筆跡 20">
                <a:extLst>
                  <a:ext uri="{FF2B5EF4-FFF2-40B4-BE49-F238E27FC236}">
                    <a16:creationId xmlns:a16="http://schemas.microsoft.com/office/drawing/2014/main" id="{01DDC7A8-F715-D2A7-2D23-E697170B5BD3}"/>
                  </a:ext>
                </a:extLst>
              </p14:cNvPr>
              <p14:cNvContentPartPr/>
              <p14:nvPr/>
            </p14:nvContentPartPr>
            <p14:xfrm>
              <a:off x="4766736" y="1264269"/>
              <a:ext cx="239698" cy="720"/>
            </p14:xfrm>
          </p:contentPart>
        </mc:Choice>
        <mc:Fallback xmlns="">
          <p:pic>
            <p:nvPicPr>
              <p:cNvPr id="21" name="筆跡 20">
                <a:extLst>
                  <a:ext uri="{FF2B5EF4-FFF2-40B4-BE49-F238E27FC236}">
                    <a16:creationId xmlns:a16="http://schemas.microsoft.com/office/drawing/2014/main" id="{01DDC7A8-F715-D2A7-2D23-E697170B5BD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730799" y="1120269"/>
                <a:ext cx="311212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7954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B0B7A8-81EC-D65C-863A-5BC199B2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1927538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9600" dirty="0">
                <a:solidFill>
                  <a:srgbClr val="000099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DFKai-SB"/>
                <a:sym typeface="DFKai-SB"/>
              </a:rPr>
              <a:t>【</a:t>
            </a:r>
            <a:r>
              <a:rPr lang="zh-TW" altLang="en-US" sz="9600" dirty="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標點古今圖書集成</a:t>
            </a:r>
            <a:r>
              <a:rPr lang="en-US" altLang="zh-TW" sz="9600" dirty="0">
                <a:solidFill>
                  <a:srgbClr val="000099"/>
                </a:solidFill>
                <a:latin typeface="Poiret One" panose="00000500000000000000" pitchFamily="2" charset="0"/>
                <a:ea typeface="DFKai-SB"/>
                <a:cs typeface="DFKai-SB"/>
                <a:sym typeface="DFKai-SB"/>
              </a:rPr>
              <a:t>】</a:t>
            </a:r>
            <a:br>
              <a:rPr lang="en-US" altLang="zh-TW" sz="9600" dirty="0">
                <a:solidFill>
                  <a:srgbClr val="000099"/>
                </a:solidFill>
                <a:latin typeface="Poiret One" panose="00000500000000000000" pitchFamily="2" charset="0"/>
                <a:ea typeface="DFKai-SB"/>
                <a:cs typeface="DFKai-SB"/>
                <a:sym typeface="DFKai-SB"/>
              </a:rPr>
            </a:b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F49943C-514F-D091-853E-4FC2F59EB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7619" y="2041100"/>
            <a:ext cx="5494698" cy="578446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AE6D8E0-E792-4F1C-4B11-71CA16D31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2350" y="2041100"/>
            <a:ext cx="8130325" cy="5784463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D2C37D28-AB24-4A6E-824A-C636B40BC98F}"/>
              </a:ext>
            </a:extLst>
          </p:cNvPr>
          <p:cNvSpPr txBox="1"/>
          <p:nvPr/>
        </p:nvSpPr>
        <p:spPr>
          <a:xfrm>
            <a:off x="4648764" y="8021023"/>
            <a:ext cx="15000204" cy="521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0"/>
              </a:spcAft>
              <a:buNone/>
            </a:pPr>
            <a:r>
              <a:rPr lang="zh-TW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上古</a:t>
            </a:r>
            <a:r>
              <a:rPr lang="en-US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~</a:t>
            </a:r>
            <a:r>
              <a:rPr lang="zh-TW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清初｜</a:t>
            </a:r>
            <a:r>
              <a:rPr lang="en-US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6</a:t>
            </a:r>
            <a:r>
              <a:rPr lang="zh-TW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匯編｜</a:t>
            </a:r>
            <a:r>
              <a:rPr lang="en-US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32</a:t>
            </a:r>
            <a:r>
              <a:rPr lang="zh-TW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典｜</a:t>
            </a:r>
            <a:r>
              <a:rPr lang="en-US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6117</a:t>
            </a:r>
            <a:r>
              <a:rPr lang="zh-TW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部｜</a:t>
            </a:r>
            <a:r>
              <a:rPr lang="en-US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1</a:t>
            </a:r>
            <a:r>
              <a:rPr lang="zh-TW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萬卷｜</a:t>
            </a:r>
            <a:r>
              <a:rPr lang="en-US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1.4</a:t>
            </a:r>
            <a:r>
              <a:rPr lang="zh-TW" altLang="zh-TW" sz="3600" kern="100" dirty="0">
                <a:effectLst/>
                <a:uFill>
                  <a:solidFill>
                    <a:srgbClr val="000000"/>
                  </a:solidFill>
                </a:uFill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億字</a:t>
            </a:r>
            <a:endParaRPr lang="zh-TW" altLang="zh-TW" sz="3600" kern="100" dirty="0">
              <a:effectLst/>
              <a:uFill>
                <a:solidFill>
                  <a:srgbClr val="000000"/>
                </a:solidFill>
              </a:u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228600">
              <a:spcBef>
                <a:spcPts val="1000"/>
              </a:spcBef>
              <a:spcAft>
                <a:spcPts val="3000"/>
              </a:spcAft>
              <a:buNone/>
            </a:pPr>
            <a:r>
              <a:rPr lang="en-US" altLang="zh-TW" sz="5400" b="1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Lato Light"/>
                <a:ea typeface="Calibri" panose="020F0502020204030204" pitchFamily="34" charset="0"/>
                <a:cs typeface="新細明體" panose="02020500000000000000" pitchFamily="18" charset="-120"/>
              </a:rPr>
              <a:t>     </a:t>
            </a:r>
            <a:r>
              <a:rPr lang="zh-TW" altLang="zh-TW" sz="5400" b="1" kern="100" dirty="0">
                <a:solidFill>
                  <a:srgbClr val="800000"/>
                </a:solidFill>
                <a:effectLst/>
                <a:uFill>
                  <a:solidFill>
                    <a:srgbClr val="000000"/>
                  </a:solidFill>
                </a:uFill>
                <a:latin typeface="+mj-ea"/>
                <a:ea typeface="+mj-ea"/>
                <a:cs typeface="新細明體" panose="02020500000000000000" pitchFamily="18" charset="-120"/>
              </a:rPr>
              <a:t>數千年中華文明，</a:t>
            </a:r>
            <a:r>
              <a:rPr lang="en-US" altLang="zh-TW" sz="5400" b="1" kern="100" dirty="0">
                <a:solidFill>
                  <a:srgbClr val="800000"/>
                </a:solidFill>
                <a:effectLst/>
                <a:uFill>
                  <a:solidFill>
                    <a:srgbClr val="000000"/>
                  </a:solidFill>
                </a:uFill>
                <a:latin typeface="+mj-ea"/>
                <a:ea typeface="+mj-ea"/>
                <a:cs typeface="新細明體" panose="02020500000000000000" pitchFamily="18" charset="-120"/>
              </a:rPr>
              <a:t>AI</a:t>
            </a:r>
            <a:r>
              <a:rPr lang="zh-TW" altLang="zh-TW" sz="5400" b="1" kern="100" dirty="0">
                <a:solidFill>
                  <a:srgbClr val="800000"/>
                </a:solidFill>
                <a:effectLst/>
                <a:uFill>
                  <a:solidFill>
                    <a:srgbClr val="000000"/>
                  </a:solidFill>
                </a:uFill>
                <a:latin typeface="+mj-ea"/>
                <a:ea typeface="+mj-ea"/>
                <a:cs typeface="新細明體" panose="02020500000000000000" pitchFamily="18" charset="-120"/>
              </a:rPr>
              <a:t>開啟古今中外對話</a:t>
            </a:r>
            <a:endParaRPr lang="zh-TW" altLang="zh-TW" sz="5400" kern="100" dirty="0">
              <a:solidFill>
                <a:srgbClr val="800000"/>
              </a:solidFill>
              <a:effectLst/>
              <a:uFill>
                <a:solidFill>
                  <a:srgbClr val="000000"/>
                </a:solidFill>
              </a:uFill>
              <a:latin typeface="+mj-ea"/>
              <a:ea typeface="+mj-ea"/>
            </a:endParaRPr>
          </a:p>
          <a:p>
            <a:pPr marL="288000">
              <a:spcAft>
                <a:spcPts val="1000"/>
              </a:spcAft>
              <a:buNone/>
            </a:pPr>
            <a:r>
              <a:rPr lang="en-US" altLang="zh-TW" sz="4200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</a:t>
            </a:r>
            <a:r>
              <a:rPr lang="en-US" altLang="zh-TW" sz="4200" b="1" kern="100" dirty="0">
                <a:solidFill>
                  <a:srgbClr val="000099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標楷體" panose="03000509000000000000" pitchFamily="65" charset="-120"/>
                <a:cs typeface="新細明體" panose="02020500000000000000" pitchFamily="18" charset="-120"/>
              </a:rPr>
              <a:t>•</a:t>
            </a:r>
            <a:r>
              <a:rPr lang="zh-TW" altLang="zh-TW" sz="4200" kern="100" dirty="0"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多語搜尋</a:t>
            </a:r>
            <a:r>
              <a:rPr lang="en-US" altLang="zh-TW" sz="4200" kern="100" dirty="0"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× </a:t>
            </a:r>
            <a:r>
              <a:rPr lang="zh-TW" altLang="zh-TW" sz="4200" kern="100" dirty="0"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文本翻譯，非華文學者亦可深入探究</a:t>
            </a:r>
            <a:endParaRPr lang="zh-TW" altLang="zh-TW" sz="4200" kern="100" dirty="0">
              <a:solidFill>
                <a:srgbClr val="002060"/>
              </a:solidFill>
              <a:effectLst/>
              <a:uFill>
                <a:solidFill>
                  <a:srgbClr val="000000"/>
                </a:solidFill>
              </a:u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8000">
              <a:spcAft>
                <a:spcPts val="1000"/>
              </a:spcAft>
              <a:buNone/>
            </a:pPr>
            <a:r>
              <a:rPr lang="en-US" altLang="zh-TW" sz="4200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</a:t>
            </a:r>
            <a:r>
              <a:rPr lang="en-US" altLang="zh-TW" sz="4200" b="1" kern="100" dirty="0">
                <a:solidFill>
                  <a:srgbClr val="000099"/>
                </a:solidFill>
                <a:uFill>
                  <a:solidFill>
                    <a:srgbClr val="000000"/>
                  </a:solidFill>
                </a:uFill>
                <a:ea typeface="標楷體" panose="03000509000000000000" pitchFamily="65" charset="-120"/>
                <a:cs typeface="新細明體" panose="02020500000000000000" pitchFamily="18" charset="-120"/>
              </a:rPr>
              <a:t>•</a:t>
            </a:r>
            <a:r>
              <a:rPr lang="zh-TW" altLang="zh-TW" sz="4200" kern="100" dirty="0"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古籍通往當代論文新路徑</a:t>
            </a:r>
            <a:r>
              <a:rPr lang="zh-TW" altLang="zh-TW" sz="4200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</a:t>
            </a:r>
            <a:r>
              <a:rPr lang="zh-TW" altLang="zh-TW" sz="4200" kern="100" dirty="0"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跨庫探索多語系知識脈絡</a:t>
            </a:r>
            <a:r>
              <a:rPr lang="en-US" altLang="zh-TW" sz="4200" kern="100" dirty="0">
                <a:solidFill>
                  <a:srgbClr val="002060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   </a:t>
            </a:r>
            <a:endParaRPr lang="zh-TW" altLang="zh-TW" sz="4200" kern="100" dirty="0">
              <a:solidFill>
                <a:srgbClr val="002060"/>
              </a:solidFill>
              <a:effectLst/>
              <a:uFill>
                <a:solidFill>
                  <a:srgbClr val="000000"/>
                </a:solidFill>
              </a:u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Aft>
                <a:spcPts val="1000"/>
              </a:spcAft>
              <a:buNone/>
            </a:pPr>
            <a:r>
              <a:rPr lang="en-US" altLang="zh-TW" sz="4200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 </a:t>
            </a:r>
            <a:r>
              <a:rPr lang="en-US" altLang="zh-TW" sz="4200" b="1" kern="100" dirty="0">
                <a:solidFill>
                  <a:srgbClr val="000099"/>
                </a:solidFill>
                <a:uFill>
                  <a:solidFill>
                    <a:srgbClr val="000000"/>
                  </a:solidFill>
                </a:uFill>
                <a:ea typeface="標楷體" panose="03000509000000000000" pitchFamily="65" charset="-120"/>
                <a:cs typeface="新細明體" panose="02020500000000000000" pitchFamily="18" charset="-120"/>
              </a:rPr>
              <a:t>•</a:t>
            </a:r>
            <a:r>
              <a:rPr lang="zh-TW" altLang="zh-TW" sz="4200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全球首創標點數位版，全文人工重打校對</a:t>
            </a:r>
            <a:endParaRPr lang="zh-TW" altLang="zh-TW" sz="4200" kern="100" dirty="0">
              <a:solidFill>
                <a:schemeClr val="tx1"/>
              </a:solidFill>
              <a:effectLst/>
              <a:uFill>
                <a:solidFill>
                  <a:srgbClr val="000000"/>
                </a:solidFill>
              </a:u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Aft>
                <a:spcPts val="1000"/>
              </a:spcAft>
              <a:buNone/>
            </a:pPr>
            <a:r>
              <a:rPr lang="en-US" altLang="zh-TW" sz="4200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 </a:t>
            </a:r>
            <a:r>
              <a:rPr lang="en-US" altLang="zh-TW" sz="4200" b="1" kern="100" dirty="0">
                <a:solidFill>
                  <a:srgbClr val="000099"/>
                </a:solidFill>
                <a:uFill>
                  <a:solidFill>
                    <a:srgbClr val="000000"/>
                  </a:solidFill>
                </a:uFill>
                <a:ea typeface="標楷體" panose="03000509000000000000" pitchFamily="65" charset="-120"/>
                <a:cs typeface="新細明體" panose="02020500000000000000" pitchFamily="18" charset="-120"/>
              </a:rPr>
              <a:t>•</a:t>
            </a:r>
            <a:r>
              <a:rPr lang="zh-TW" altLang="zh-TW" sz="4200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段落級精確檢索，全文 </a:t>
            </a:r>
            <a:r>
              <a:rPr lang="en-US" altLang="zh-TW" sz="4200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× </a:t>
            </a:r>
            <a:r>
              <a:rPr lang="zh-TW" altLang="zh-TW" sz="4200" kern="100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原版影像對照</a:t>
            </a:r>
            <a:endParaRPr lang="zh-TW" altLang="zh-TW" sz="420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64902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556E0C-18BF-7C27-EDD5-7D262B531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latin typeface="+mj-ea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11B8CB6-C9D2-953D-8757-B3214F7DA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marL="0" indent="0" algn="ctr">
              <a:buNone/>
            </a:pPr>
            <a:r>
              <a:rPr lang="zh-TW" altLang="en-US" b="1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全球唯一</a:t>
            </a:r>
            <a:r>
              <a:rPr lang="zh-TW" altLang="en-US" sz="6000" b="1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b="1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原拓全文數位版</a:t>
            </a:r>
            <a:endParaRPr lang="en-US" altLang="zh-TW" b="1" dirty="0">
              <a:solidFill>
                <a:srgbClr val="8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spcBef>
                <a:spcPts val="3000"/>
              </a:spcBef>
              <a:buNone/>
            </a:pPr>
            <a:r>
              <a:rPr lang="en-US" altLang="zh-TW" b="1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88,000</a:t>
            </a:r>
            <a:r>
              <a:rPr lang="zh-TW" altLang="en-US" b="1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種獨家原拓首度面世</a:t>
            </a:r>
            <a:endParaRPr lang="en-US" altLang="zh-TW" b="1" dirty="0">
              <a:solidFill>
                <a:srgbClr val="8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endParaRPr lang="zh-TW" altLang="en-US" dirty="0"/>
          </a:p>
          <a:p>
            <a:pPr marL="0" indent="0">
              <a:spcBef>
                <a:spcPts val="3000"/>
              </a:spcBef>
              <a:buNone/>
            </a:pPr>
            <a:r>
              <a:rPr lang="zh-TW" altLang="en-US" sz="4400" dirty="0"/>
              <a:t>                    </a:t>
            </a:r>
            <a:r>
              <a:rPr lang="zh-TW" altLang="en-US" sz="4400" dirty="0">
                <a:solidFill>
                  <a:srgbClr val="990033"/>
                </a:solidFill>
              </a:rPr>
              <a:t> </a:t>
            </a:r>
            <a:r>
              <a:rPr lang="en-US" altLang="zh-TW" sz="4400" dirty="0">
                <a:solidFill>
                  <a:srgbClr val="800000"/>
                </a:solidFill>
              </a:rPr>
              <a:t>•</a:t>
            </a:r>
            <a:r>
              <a:rPr lang="zh-TW" altLang="en-US" sz="4400" dirty="0"/>
              <a:t>半數以上首次發掘， </a:t>
            </a:r>
            <a:r>
              <a:rPr lang="en-US" altLang="zh-TW" sz="4400" dirty="0"/>
              <a:t>118,758</a:t>
            </a:r>
            <a:r>
              <a:rPr lang="zh-TW" altLang="en-US" sz="4400" dirty="0"/>
              <a:t>幀圖版， </a:t>
            </a:r>
            <a:r>
              <a:rPr lang="en-US" altLang="zh-TW" sz="4400" dirty="0"/>
              <a:t>8,494</a:t>
            </a:r>
            <a:r>
              <a:rPr lang="zh-TW" altLang="en-US" sz="4400" dirty="0"/>
              <a:t>萬字釋文</a:t>
            </a:r>
            <a:endParaRPr lang="en-US" altLang="zh-TW" sz="4400" dirty="0"/>
          </a:p>
          <a:p>
            <a:pPr marL="0" indent="0">
              <a:spcBef>
                <a:spcPts val="3000"/>
              </a:spcBef>
              <a:buNone/>
            </a:pPr>
            <a:r>
              <a:rPr lang="zh-TW" altLang="en-US" sz="4400" dirty="0"/>
              <a:t>                     </a:t>
            </a:r>
            <a:r>
              <a:rPr lang="en-US" altLang="zh-TW" sz="4400" dirty="0">
                <a:solidFill>
                  <a:srgbClr val="800000"/>
                </a:solidFill>
              </a:rPr>
              <a:t>•</a:t>
            </a:r>
            <a:r>
              <a:rPr lang="zh-TW" altLang="en-US" sz="4400" dirty="0">
                <a:solidFill>
                  <a:srgbClr val="990033"/>
                </a:solidFill>
              </a:rPr>
              <a:t> </a:t>
            </a:r>
            <a:r>
              <a:rPr lang="zh-TW" altLang="en-US" sz="4400" dirty="0"/>
              <a:t>先秦～</a:t>
            </a:r>
            <a:r>
              <a:rPr lang="en-US" altLang="zh-TW" sz="4400" dirty="0"/>
              <a:t>21</a:t>
            </a:r>
            <a:r>
              <a:rPr lang="zh-TW" altLang="en-US" sz="4400" dirty="0"/>
              <a:t>世紀初，大陸</a:t>
            </a:r>
            <a:r>
              <a:rPr lang="en-US" altLang="zh-TW" sz="4400" dirty="0"/>
              <a:t>/</a:t>
            </a:r>
            <a:r>
              <a:rPr lang="zh-TW" altLang="en-US" sz="4400" dirty="0"/>
              <a:t>港澳臺</a:t>
            </a:r>
            <a:r>
              <a:rPr lang="en-US" altLang="zh-TW" sz="4400" dirty="0"/>
              <a:t>/</a:t>
            </a:r>
            <a:r>
              <a:rPr lang="zh-TW" altLang="en-US" sz="4400" dirty="0"/>
              <a:t>韓美法瑞典</a:t>
            </a:r>
            <a:r>
              <a:rPr lang="en-US" altLang="zh-TW" sz="4400" dirty="0"/>
              <a:t>/</a:t>
            </a:r>
            <a:r>
              <a:rPr lang="zh-TW" altLang="en-US" sz="4400" dirty="0"/>
              <a:t>東南亞</a:t>
            </a:r>
            <a:r>
              <a:rPr lang="en-US" altLang="zh-TW" sz="4400" dirty="0"/>
              <a:t>/</a:t>
            </a:r>
            <a:r>
              <a:rPr lang="zh-TW" altLang="en-US" sz="4400" dirty="0"/>
              <a:t>南亞海外孤本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3D1B65B-F023-8AE7-CA58-C470CDE59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267" y="833428"/>
            <a:ext cx="12121116" cy="615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320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3A7CC2-CE33-CBC2-E055-3745F5BF3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歷代金石原拓總量最多</a:t>
            </a:r>
            <a:r>
              <a:rPr lang="en-US" altLang="zh-TW" sz="6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6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範圍最廣</a:t>
            </a:r>
            <a:r>
              <a:rPr lang="en-US" altLang="zh-TW" sz="6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6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內容最全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C33C3B3-CE10-FD31-CB90-C62F117DE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                                                                    </a:t>
            </a:r>
            <a:r>
              <a:rPr lang="en-US" altLang="zh-TW" dirty="0">
                <a:solidFill>
                  <a:srgbClr val="000099"/>
                </a:solidFill>
              </a:rPr>
              <a:t>【</a:t>
            </a:r>
            <a:r>
              <a:rPr lang="zh-TW" altLang="en-US" dirty="0">
                <a:solidFill>
                  <a:srgbClr val="000099"/>
                </a:solidFill>
              </a:rPr>
              <a:t>與傳統金石庫最大區別</a:t>
            </a:r>
            <a:r>
              <a:rPr lang="en-US" altLang="zh-TW" dirty="0">
                <a:solidFill>
                  <a:srgbClr val="000099"/>
                </a:solidFill>
              </a:rPr>
              <a:t>】</a:t>
            </a:r>
          </a:p>
          <a:p>
            <a:pPr marL="0" indent="0">
              <a:spcBef>
                <a:spcPts val="6000"/>
              </a:spcBef>
              <a:buNone/>
            </a:pPr>
            <a:r>
              <a:rPr lang="zh-TW" altLang="en-US" sz="4400" dirty="0"/>
              <a:t>                                                                               </a:t>
            </a:r>
            <a:r>
              <a:rPr lang="zh-TW" altLang="en-US" sz="4400" dirty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非依二手文獻，而依地下出土地上遺存等                                                                                       </a:t>
            </a:r>
            <a:endParaRPr lang="en-US" altLang="zh-TW" sz="4400" dirty="0">
              <a:solidFill>
                <a:srgbClr val="0033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</a:t>
            </a:r>
            <a:r>
              <a:rPr lang="zh-TW" altLang="en-US" sz="4400" dirty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第一手文物，展現最原始的拓本，錄文再</a:t>
            </a:r>
            <a:r>
              <a:rPr lang="en-US" altLang="zh-TW" sz="4400" dirty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                                            </a:t>
            </a:r>
          </a:p>
          <a:p>
            <a:pPr marL="0" indent="0">
              <a:buNone/>
            </a:pPr>
            <a:r>
              <a:rPr lang="en-US" altLang="zh-TW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</a:t>
            </a:r>
            <a:r>
              <a:rPr lang="zh-TW" altLang="en-US" sz="4400" dirty="0">
                <a:solidFill>
                  <a:srgbClr val="00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據原拓逐字考證，每字都能檢索得到！</a:t>
            </a:r>
            <a:endParaRPr lang="en-US" altLang="zh-TW" sz="4400" dirty="0">
              <a:solidFill>
                <a:srgbClr val="0033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4400" dirty="0"/>
          </a:p>
          <a:p>
            <a:pPr marL="0" indent="0">
              <a:buNone/>
            </a:pPr>
            <a:r>
              <a:rPr lang="en-US" altLang="zh-TW" sz="4200" dirty="0"/>
              <a:t>                                                                                    </a:t>
            </a:r>
            <a:r>
              <a:rPr lang="en-US" altLang="zh-TW" sz="4200" dirty="0">
                <a:solidFill>
                  <a:srgbClr val="000099"/>
                </a:solidFill>
              </a:rPr>
              <a:t>•</a:t>
            </a:r>
            <a:r>
              <a:rPr lang="zh-TW" altLang="en-US" sz="4200" dirty="0"/>
              <a:t>大大填補元明清至</a:t>
            </a:r>
            <a:r>
              <a:rPr lang="en-US" altLang="zh-TW" sz="4200" dirty="0"/>
              <a:t>21</a:t>
            </a:r>
            <a:r>
              <a:rPr lang="zh-TW" altLang="en-US" sz="4200" dirty="0"/>
              <a:t>世紀金石文獻的空缺</a:t>
            </a:r>
            <a:endParaRPr lang="en-US" altLang="zh-TW" sz="4200" dirty="0"/>
          </a:p>
          <a:p>
            <a:pPr marL="0" indent="0">
              <a:buNone/>
            </a:pPr>
            <a:r>
              <a:rPr lang="en-US" altLang="zh-TW" sz="4200" dirty="0"/>
              <a:t>                                                                                   </a:t>
            </a:r>
            <a:r>
              <a:rPr lang="en-US" altLang="zh-TW" sz="4200" dirty="0">
                <a:solidFill>
                  <a:srgbClr val="000099"/>
                </a:solidFill>
              </a:rPr>
              <a:t> •</a:t>
            </a:r>
            <a:r>
              <a:rPr lang="zh-TW" altLang="en-US" sz="4200" dirty="0"/>
              <a:t>每方金石均含：完整原拓</a:t>
            </a:r>
            <a:r>
              <a:rPr lang="en-US" altLang="zh-TW" sz="4200" dirty="0"/>
              <a:t>,</a:t>
            </a:r>
            <a:r>
              <a:rPr lang="zh-TW" altLang="en-US" sz="4200" dirty="0"/>
              <a:t>全文錄文</a:t>
            </a:r>
            <a:r>
              <a:rPr lang="en-US" altLang="zh-TW" sz="4200" dirty="0"/>
              <a:t>,</a:t>
            </a:r>
            <a:r>
              <a:rPr lang="zh-TW" altLang="en-US" sz="4200" dirty="0"/>
              <a:t>敘錄資料</a:t>
            </a:r>
            <a:endParaRPr lang="en-US" altLang="zh-TW" sz="4200" dirty="0"/>
          </a:p>
          <a:p>
            <a:pPr marL="0" indent="0">
              <a:buNone/>
            </a:pPr>
            <a:r>
              <a:rPr lang="en-US" altLang="zh-TW" sz="4200" dirty="0"/>
              <a:t>                                                                                    </a:t>
            </a:r>
            <a:r>
              <a:rPr lang="en-US" altLang="zh-TW" sz="4200" dirty="0">
                <a:solidFill>
                  <a:srgbClr val="000099"/>
                </a:solidFill>
              </a:rPr>
              <a:t>•</a:t>
            </a:r>
            <a:r>
              <a:rPr lang="zh-TW" altLang="en-US" sz="4200" dirty="0"/>
              <a:t>優拓本、精錄文、簡敘錄，確保學術質量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1B703B6-7D61-D90F-AF96-06BC59317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51942" y="4444629"/>
            <a:ext cx="8253026" cy="657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9611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10AC584-D415-4178-8E5A-4180C625A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88" y="736284"/>
            <a:ext cx="22581262" cy="3004323"/>
          </a:xfrm>
          <a:prstGeom prst="rect">
            <a:avLst/>
          </a:prstGeom>
        </p:spPr>
      </p:pic>
      <p:sp>
        <p:nvSpPr>
          <p:cNvPr id="285" name="Google Shape;285;p13"/>
          <p:cNvSpPr txBox="1">
            <a:spLocks noGrp="1"/>
          </p:cNvSpPr>
          <p:nvPr>
            <p:ph type="body" idx="1"/>
          </p:nvPr>
        </p:nvSpPr>
        <p:spPr>
          <a:xfrm>
            <a:off x="11554898" y="6437804"/>
            <a:ext cx="11061823" cy="52529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02" tIns="182802" rIns="182802" bIns="182802" rtlCol="0" anchor="t" anchorCtr="0">
            <a:noAutofit/>
          </a:bodyPr>
          <a:lstStyle/>
          <a:p>
            <a:pPr marL="228542" indent="0">
              <a:lnSpc>
                <a:spcPts val="5999"/>
              </a:lnSpc>
              <a:spcBef>
                <a:spcPts val="0"/>
              </a:spcBef>
              <a:buSzPts val="1800"/>
              <a:buNone/>
            </a:pPr>
            <a:r>
              <a:rPr lang="en-US" altLang="zh-TW" sz="6000" dirty="0">
                <a:solidFill>
                  <a:srgbClr val="00009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•</a:t>
            </a:r>
            <a:r>
              <a:rPr lang="zh-TW" altLang="en-US" sz="3999" dirty="0">
                <a:latin typeface="Microsoft JhengHei"/>
                <a:ea typeface="Microsoft JhengHei"/>
                <a:cs typeface="Microsoft JhengHei"/>
                <a:sym typeface="Microsoft JhengHei"/>
              </a:rPr>
              <a:t>含臺灣方志、明鄭史料、清代檔案、</a:t>
            </a:r>
            <a:endParaRPr lang="en-US" altLang="zh-TW" sz="3999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8543" indent="0">
              <a:lnSpc>
                <a:spcPts val="5999"/>
              </a:lnSpc>
              <a:spcBef>
                <a:spcPts val="0"/>
              </a:spcBef>
              <a:spcAft>
                <a:spcPts val="2000"/>
              </a:spcAft>
              <a:buSzPts val="1800"/>
              <a:buNone/>
            </a:pPr>
            <a:r>
              <a:rPr lang="zh-TW" altLang="en-US" sz="3999" dirty="0">
                <a:latin typeface="Microsoft JhengHei"/>
                <a:ea typeface="Microsoft JhengHei"/>
                <a:cs typeface="Microsoft JhengHei"/>
                <a:sym typeface="Microsoft JhengHei"/>
              </a:rPr>
              <a:t>   南明史籍、詩文輯錄，有官書</a:t>
            </a:r>
            <a:r>
              <a:rPr lang="zh-TW" altLang="zh-TW" sz="3999" dirty="0"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altLang="en-US" sz="3999" dirty="0">
                <a:latin typeface="Microsoft JhengHei"/>
                <a:ea typeface="Microsoft JhengHei"/>
                <a:cs typeface="Microsoft JhengHei"/>
                <a:sym typeface="Microsoft JhengHei"/>
              </a:rPr>
              <a:t>私家著述</a:t>
            </a:r>
            <a:endParaRPr sz="3999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zh-TW" altLang="en-US" sz="6000" dirty="0"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altLang="zh-TW" sz="6000" dirty="0">
                <a:solidFill>
                  <a:srgbClr val="00009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•</a:t>
            </a:r>
            <a:r>
              <a:rPr lang="zh-TW" altLang="en-US" sz="3999" dirty="0">
                <a:latin typeface="Microsoft JhengHei"/>
                <a:ea typeface="Microsoft JhengHei"/>
                <a:cs typeface="Microsoft JhengHei"/>
                <a:sym typeface="Microsoft JhengHei"/>
              </a:rPr>
              <a:t>鄉土教學</a:t>
            </a:r>
            <a:r>
              <a:rPr lang="zh-TW" altLang="zh-TW" sz="3999" dirty="0"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altLang="en-US" sz="3999" dirty="0">
                <a:latin typeface="Microsoft JhengHei"/>
                <a:ea typeface="Microsoft JhengHei"/>
                <a:cs typeface="Microsoft JhengHei"/>
                <a:sym typeface="Microsoft JhengHei"/>
              </a:rPr>
              <a:t>文史工作室之最佳參考寶庫</a:t>
            </a:r>
            <a:endParaRPr sz="3999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8542" indent="0">
              <a:lnSpc>
                <a:spcPct val="150000"/>
              </a:lnSpc>
              <a:spcBef>
                <a:spcPts val="0"/>
              </a:spcBef>
              <a:buSzPts val="1800"/>
              <a:buNone/>
            </a:pPr>
            <a:r>
              <a:rPr lang="en-US" altLang="zh-TW" sz="6000" dirty="0">
                <a:solidFill>
                  <a:srgbClr val="00009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•</a:t>
            </a:r>
            <a:r>
              <a:rPr lang="zh-TW" altLang="en-US" sz="3999" dirty="0">
                <a:latin typeface="Microsoft JhengHei"/>
                <a:ea typeface="Microsoft JhengHei"/>
                <a:cs typeface="Microsoft JhengHei"/>
                <a:sym typeface="Microsoft JhengHei"/>
              </a:rPr>
              <a:t>全文檢索超快速，全文版面可對照瀏覽</a:t>
            </a:r>
            <a:endParaRPr sz="3999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86" name="Google Shape;286;p13"/>
          <p:cNvSpPr txBox="1"/>
          <p:nvPr/>
        </p:nvSpPr>
        <p:spPr>
          <a:xfrm>
            <a:off x="5435067" y="3937482"/>
            <a:ext cx="13507516" cy="151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02" tIns="182802" rIns="182802" bIns="182802" anchor="t" anchorCtr="0">
            <a:noAutofit/>
          </a:bodyPr>
          <a:lstStyle/>
          <a:p>
            <a:pPr marL="228543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ts val="1800"/>
            </a:pPr>
            <a:r>
              <a:rPr lang="zh-TW" altLang="en-US" sz="6398" b="1" dirty="0">
                <a:solidFill>
                  <a:srgbClr val="86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最知名完整的</a:t>
            </a:r>
            <a:r>
              <a:rPr lang="en-US" altLang="zh-TW" sz="6398" b="1" dirty="0">
                <a:solidFill>
                  <a:srgbClr val="86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lang="zh-TW" altLang="en-US" sz="6398" b="1" dirty="0">
                <a:solidFill>
                  <a:srgbClr val="86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台灣史料大百科</a:t>
            </a:r>
            <a:r>
              <a:rPr lang="en-US" altLang="zh-TW" sz="6398" b="1" dirty="0">
                <a:solidFill>
                  <a:srgbClr val="86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endParaRPr lang="zh-TW" altLang="en-US" sz="6398" b="1" dirty="0">
              <a:solidFill>
                <a:srgbClr val="86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pic>
        <p:nvPicPr>
          <p:cNvPr id="6" name="圖片 5" descr="一張含有 文字, 夜空 的圖片&#10;&#10;自動產生的描述">
            <a:extLst>
              <a:ext uri="{FF2B5EF4-FFF2-40B4-BE49-F238E27FC236}">
                <a16:creationId xmlns:a16="http://schemas.microsoft.com/office/drawing/2014/main" id="{7D25646C-BF31-447C-9081-2AB788B937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6771"/>
          <a:stretch/>
        </p:blipFill>
        <p:spPr>
          <a:xfrm>
            <a:off x="6744425" y="1013788"/>
            <a:ext cx="10888796" cy="2022957"/>
          </a:xfrm>
          <a:prstGeom prst="rect">
            <a:avLst/>
          </a:prstGeom>
        </p:spPr>
      </p:pic>
      <p:pic>
        <p:nvPicPr>
          <p:cNvPr id="4" name="圖片 3" descr="一張含有 文字, 圖畫, 藝術 的圖片&#10;&#10;自動產生的描述">
            <a:extLst>
              <a:ext uri="{FF2B5EF4-FFF2-40B4-BE49-F238E27FC236}">
                <a16:creationId xmlns:a16="http://schemas.microsoft.com/office/drawing/2014/main" id="{FADC2BDA-826F-E49F-0688-FE8FFDEB4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148" y="5976434"/>
            <a:ext cx="7313295" cy="598471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10AC584-D415-4178-8E5A-4180C625A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87" y="715740"/>
            <a:ext cx="23038877" cy="2655092"/>
          </a:xfrm>
          <a:prstGeom prst="rect">
            <a:avLst/>
          </a:prstGeom>
        </p:spPr>
      </p:pic>
      <p:sp>
        <p:nvSpPr>
          <p:cNvPr id="286" name="Google Shape;286;p13"/>
          <p:cNvSpPr txBox="1"/>
          <p:nvPr/>
        </p:nvSpPr>
        <p:spPr>
          <a:xfrm>
            <a:off x="4765969" y="3370831"/>
            <a:ext cx="14688218" cy="145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02" tIns="182802" rIns="182802" bIns="182802" anchor="t" anchorCtr="0">
            <a:noAutofit/>
          </a:bodyPr>
          <a:lstStyle/>
          <a:p>
            <a:pPr algn="ctr" defTabSz="1828343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3199"/>
              </a:spcAft>
              <a:buClr>
                <a:srgbClr val="262626"/>
              </a:buClr>
              <a:buSzPts val="2500"/>
              <a:defRPr/>
            </a:pPr>
            <a:r>
              <a:rPr lang="zh-TW" altLang="en-US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坊間相同取材中，唯一的</a:t>
            </a:r>
            <a:r>
              <a:rPr lang="zh-TW" altLang="en-US" sz="4999" b="1" kern="0" dirty="0">
                <a:solidFill>
                  <a:srgbClr val="860000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全文圖像版</a:t>
            </a:r>
            <a:endParaRPr lang="zh-TW" altLang="en-US" sz="2799" kern="0" dirty="0">
              <a:solidFill>
                <a:srgbClr val="860000"/>
              </a:solidFill>
              <a:highlight>
                <a:srgbClr val="FFFF00"/>
              </a:highlight>
              <a:latin typeface="Arial"/>
              <a:cs typeface="Arial"/>
              <a:sym typeface="Arial"/>
            </a:endParaRPr>
          </a:p>
        </p:txBody>
      </p:sp>
      <p:pic>
        <p:nvPicPr>
          <p:cNvPr id="6" name="圖片 5" descr="一張含有 文字, 夜空 的圖片&#10;&#10;自動產生的描述">
            <a:extLst>
              <a:ext uri="{FF2B5EF4-FFF2-40B4-BE49-F238E27FC236}">
                <a16:creationId xmlns:a16="http://schemas.microsoft.com/office/drawing/2014/main" id="{7D25646C-BF31-447C-9081-2AB788B937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782"/>
          <a:stretch/>
        </p:blipFill>
        <p:spPr>
          <a:xfrm>
            <a:off x="7695414" y="993443"/>
            <a:ext cx="8829328" cy="1736276"/>
          </a:xfrm>
          <a:prstGeom prst="rect">
            <a:avLst/>
          </a:prstGeom>
        </p:spPr>
      </p:pic>
      <p:pic>
        <p:nvPicPr>
          <p:cNvPr id="5" name="圖片 4" descr="一張含有 圖畫, 文字, 地圖, 單色 的圖片&#10;&#10;自動產生的描述">
            <a:extLst>
              <a:ext uri="{FF2B5EF4-FFF2-40B4-BE49-F238E27FC236}">
                <a16:creationId xmlns:a16="http://schemas.microsoft.com/office/drawing/2014/main" id="{E23A57EE-F426-093C-BBBF-4A14851C0B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563" y="4880081"/>
            <a:ext cx="5308979" cy="7776566"/>
          </a:xfrm>
          <a:prstGeom prst="rect">
            <a:avLst/>
          </a:prstGeom>
        </p:spPr>
      </p:pic>
      <p:pic>
        <p:nvPicPr>
          <p:cNvPr id="8" name="圖片 7" descr="一張含有 文字, 圖畫, 樣式 的圖片&#10;&#10;自動產生的描述">
            <a:extLst>
              <a:ext uri="{FF2B5EF4-FFF2-40B4-BE49-F238E27FC236}">
                <a16:creationId xmlns:a16="http://schemas.microsoft.com/office/drawing/2014/main" id="{B4A33629-D8DB-30A9-0E84-2561041B59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42" y="4963046"/>
            <a:ext cx="5275444" cy="7847152"/>
          </a:xfrm>
          <a:prstGeom prst="rect">
            <a:avLst/>
          </a:prstGeom>
        </p:spPr>
      </p:pic>
      <p:pic>
        <p:nvPicPr>
          <p:cNvPr id="14" name="Google Shape;288;p13">
            <a:extLst>
              <a:ext uri="{FF2B5EF4-FFF2-40B4-BE49-F238E27FC236}">
                <a16:creationId xmlns:a16="http://schemas.microsoft.com/office/drawing/2014/main" id="{4765B363-D24C-AAA0-BC63-503A2FBB1A4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b="5170"/>
          <a:stretch/>
        </p:blipFill>
        <p:spPr>
          <a:xfrm>
            <a:off x="11921775" y="4829381"/>
            <a:ext cx="11394496" cy="78118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4224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90BD0082-131F-4B31-B8B4-7679C597C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34" y="769793"/>
            <a:ext cx="22648998" cy="2724296"/>
          </a:xfrm>
          <a:prstGeom prst="rect">
            <a:avLst/>
          </a:prstGeom>
        </p:spPr>
      </p:pic>
      <p:sp>
        <p:nvSpPr>
          <p:cNvPr id="296" name="Google Shape;296;p14"/>
          <p:cNvSpPr txBox="1"/>
          <p:nvPr/>
        </p:nvSpPr>
        <p:spPr>
          <a:xfrm>
            <a:off x="3904659" y="3607211"/>
            <a:ext cx="15813261" cy="98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02" tIns="182802" rIns="182802" bIns="182802" anchor="t" anchorCtr="0">
            <a:noAutofit/>
          </a:bodyPr>
          <a:lstStyle/>
          <a:p>
            <a:pPr algn="ctr" defTabSz="1828343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3199"/>
              </a:spcAft>
              <a:buClr>
                <a:srgbClr val="262626"/>
              </a:buClr>
              <a:buSzPts val="2500"/>
              <a:defRPr/>
            </a:pPr>
            <a:r>
              <a:rPr lang="en-US" altLang="zh-TW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30000</a:t>
            </a:r>
            <a:r>
              <a:rPr lang="zh-TW" altLang="en-US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首台灣詩文，原版</a:t>
            </a:r>
            <a:r>
              <a:rPr lang="en-US" altLang="zh-TW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/</a:t>
            </a:r>
            <a:r>
              <a:rPr lang="zh-TW" altLang="en-US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全文對照，見證日治台灣</a:t>
            </a:r>
            <a:endParaRPr sz="2799" kern="0" dirty="0">
              <a:solidFill>
                <a:srgbClr val="86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7" name="Google Shape;297;p14"/>
          <p:cNvSpPr txBox="1">
            <a:spLocks noGrp="1"/>
          </p:cNvSpPr>
          <p:nvPr>
            <p:ph type="body" idx="1"/>
          </p:nvPr>
        </p:nvSpPr>
        <p:spPr>
          <a:xfrm>
            <a:off x="1785792" y="5044526"/>
            <a:ext cx="10204100" cy="74667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02" tIns="182802" rIns="182802" bIns="182802" rtlCol="0" anchor="t" anchorCtr="0">
            <a:noAutofit/>
          </a:bodyPr>
          <a:lstStyle/>
          <a:p>
            <a:pPr marL="228543" indent="0" algn="just">
              <a:lnSpc>
                <a:spcPct val="211111"/>
              </a:lnSpc>
              <a:spcBef>
                <a:spcPts val="0"/>
              </a:spcBef>
              <a:buSzPts val="1800"/>
              <a:buNone/>
            </a:pPr>
            <a:endParaRPr sz="3599" b="1" dirty="0"/>
          </a:p>
        </p:txBody>
      </p:sp>
      <p:pic>
        <p:nvPicPr>
          <p:cNvPr id="299" name="Google Shape;299;p14" descr="一張含有 文字 的圖片&#10;&#10;自動產生的描述"/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2387762" y="5044526"/>
            <a:ext cx="11041870" cy="74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圖片 3" descr="一張含有 文字, 夜空 的圖片&#10;&#10;自動產生的描述">
            <a:extLst>
              <a:ext uri="{FF2B5EF4-FFF2-40B4-BE49-F238E27FC236}">
                <a16:creationId xmlns:a16="http://schemas.microsoft.com/office/drawing/2014/main" id="{C2B3C0E6-36A6-4617-825E-11E003D04B1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705" r="8555" b="39695"/>
          <a:stretch/>
        </p:blipFill>
        <p:spPr>
          <a:xfrm>
            <a:off x="4590439" y="1204699"/>
            <a:ext cx="14441704" cy="186700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87A7F920-B3AB-F623-B250-8EB99D5223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42" y="5374420"/>
            <a:ext cx="5208355" cy="3661100"/>
          </a:xfrm>
          <a:prstGeom prst="rect">
            <a:avLst/>
          </a:prstGeom>
        </p:spPr>
      </p:pic>
      <p:pic>
        <p:nvPicPr>
          <p:cNvPr id="7" name="圖片 6" descr="一張含有 寫生, 版畫複製, 圖畫 的圖片&#10;&#10;自動產生的描述">
            <a:extLst>
              <a:ext uri="{FF2B5EF4-FFF2-40B4-BE49-F238E27FC236}">
                <a16:creationId xmlns:a16="http://schemas.microsoft.com/office/drawing/2014/main" id="{39AC603A-C165-2065-D7F8-6A4D965BCE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791" y="5374420"/>
            <a:ext cx="5171197" cy="3665659"/>
          </a:xfrm>
          <a:prstGeom prst="rect">
            <a:avLst/>
          </a:prstGeom>
        </p:spPr>
      </p:pic>
      <p:pic>
        <p:nvPicPr>
          <p:cNvPr id="9" name="圖片 8" descr="一張含有 圖畫, 寫生 的圖片&#10;&#10;自動產生的描述">
            <a:extLst>
              <a:ext uri="{FF2B5EF4-FFF2-40B4-BE49-F238E27FC236}">
                <a16:creationId xmlns:a16="http://schemas.microsoft.com/office/drawing/2014/main" id="{5DEB1F2A-011F-B145-70F7-7CF58566FF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754" y="9040078"/>
            <a:ext cx="5045136" cy="3471224"/>
          </a:xfrm>
          <a:prstGeom prst="rect">
            <a:avLst/>
          </a:prstGeom>
        </p:spPr>
      </p:pic>
      <p:pic>
        <p:nvPicPr>
          <p:cNvPr id="11" name="圖片 10" descr="一張含有 花, 植物, 植物學, 圖畫 的圖片&#10;&#10;自動產生的描述">
            <a:extLst>
              <a:ext uri="{FF2B5EF4-FFF2-40B4-BE49-F238E27FC236}">
                <a16:creationId xmlns:a16="http://schemas.microsoft.com/office/drawing/2014/main" id="{9359DBE1-B13D-BED6-CF73-10EF5493F4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333" y="9040078"/>
            <a:ext cx="5210421" cy="347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230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90BD0082-131F-4B31-B8B4-7679C597C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34" y="769793"/>
            <a:ext cx="22648998" cy="2724296"/>
          </a:xfrm>
          <a:prstGeom prst="rect">
            <a:avLst/>
          </a:prstGeom>
        </p:spPr>
      </p:pic>
      <p:sp>
        <p:nvSpPr>
          <p:cNvPr id="296" name="Google Shape;296;p14"/>
          <p:cNvSpPr txBox="1"/>
          <p:nvPr/>
        </p:nvSpPr>
        <p:spPr>
          <a:xfrm>
            <a:off x="1073492" y="3607211"/>
            <a:ext cx="9722325" cy="98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02" tIns="182802" rIns="182802" bIns="182802" anchor="t" anchorCtr="0">
            <a:noAutofit/>
          </a:bodyPr>
          <a:lstStyle/>
          <a:p>
            <a:pPr algn="ctr" defTabSz="1828343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3199"/>
              </a:spcAft>
              <a:buClr>
                <a:srgbClr val="262626"/>
              </a:buClr>
              <a:buSzPts val="2500"/>
              <a:defRPr/>
            </a:pPr>
            <a:r>
              <a:rPr lang="zh-TW" altLang="en-US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大溪檔案</a:t>
            </a:r>
            <a:r>
              <a:rPr lang="en-US" altLang="zh-TW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:</a:t>
            </a:r>
            <a:r>
              <a:rPr lang="zh-TW" altLang="en-US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陳儀</a:t>
            </a:r>
            <a:r>
              <a:rPr lang="en-US" altLang="zh-TW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.</a:t>
            </a:r>
            <a:r>
              <a:rPr lang="zh-TW" altLang="en-US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蔣介石手跡</a:t>
            </a:r>
            <a:endParaRPr sz="2799" kern="0" dirty="0">
              <a:solidFill>
                <a:srgbClr val="86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7" name="Google Shape;297;p14"/>
          <p:cNvSpPr txBox="1">
            <a:spLocks noGrp="1"/>
          </p:cNvSpPr>
          <p:nvPr>
            <p:ph type="body" idx="1"/>
          </p:nvPr>
        </p:nvSpPr>
        <p:spPr>
          <a:xfrm>
            <a:off x="1785792" y="5044526"/>
            <a:ext cx="10204100" cy="74667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02" tIns="182802" rIns="182802" bIns="182802" rtlCol="0" anchor="t" anchorCtr="0">
            <a:noAutofit/>
          </a:bodyPr>
          <a:lstStyle/>
          <a:p>
            <a:pPr marL="228543" indent="0" algn="just">
              <a:lnSpc>
                <a:spcPct val="211111"/>
              </a:lnSpc>
              <a:spcBef>
                <a:spcPts val="0"/>
              </a:spcBef>
              <a:buSzPts val="1800"/>
              <a:buNone/>
            </a:pPr>
            <a:endParaRPr sz="3599" b="1" dirty="0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EDA0E022-1494-5B8D-5F3B-6B6FE15D95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29579" t="15880" r="35871" b="5601"/>
          <a:stretch/>
        </p:blipFill>
        <p:spPr>
          <a:xfrm>
            <a:off x="1073491" y="5044527"/>
            <a:ext cx="5343362" cy="7114501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93DACAA0-EC0E-05D0-4435-5F9BEE7E03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31207" t="20674" r="35955" b="5775"/>
          <a:stretch/>
        </p:blipFill>
        <p:spPr>
          <a:xfrm>
            <a:off x="6528226" y="5101088"/>
            <a:ext cx="4811425" cy="7001376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D833234E-A496-D5F4-295A-E8A175C41CA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44410" t="22388" r="33090" b="26742"/>
          <a:stretch/>
        </p:blipFill>
        <p:spPr>
          <a:xfrm>
            <a:off x="17493820" y="4987964"/>
            <a:ext cx="5484973" cy="7114501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1D848FA2-6481-CECB-867B-63F7AEF56DC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9" t="5220" b="18550"/>
          <a:stretch/>
        </p:blipFill>
        <p:spPr bwMode="auto">
          <a:xfrm>
            <a:off x="11709491" y="5101086"/>
            <a:ext cx="5343362" cy="70579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Google Shape;296;p14">
            <a:extLst>
              <a:ext uri="{FF2B5EF4-FFF2-40B4-BE49-F238E27FC236}">
                <a16:creationId xmlns:a16="http://schemas.microsoft.com/office/drawing/2014/main" id="{FB1396DE-E0AC-234B-A820-099DD96C9E81}"/>
              </a:ext>
            </a:extLst>
          </p:cNvPr>
          <p:cNvSpPr txBox="1"/>
          <p:nvPr/>
        </p:nvSpPr>
        <p:spPr>
          <a:xfrm>
            <a:off x="10513980" y="3522879"/>
            <a:ext cx="12623022" cy="98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02" tIns="182802" rIns="182802" bIns="182802" anchor="t" anchorCtr="0">
            <a:noAutofit/>
          </a:bodyPr>
          <a:lstStyle/>
          <a:p>
            <a:pPr algn="ctr" defTabSz="1828343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3199"/>
              </a:spcAft>
              <a:buClr>
                <a:srgbClr val="262626"/>
              </a:buClr>
              <a:buSzPts val="2500"/>
              <a:defRPr/>
            </a:pPr>
            <a:r>
              <a:rPr lang="zh-TW" altLang="en-US" sz="4999" b="1" kern="0" dirty="0">
                <a:solidFill>
                  <a:srgbClr val="86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中央社密電                     南島志</a:t>
            </a:r>
            <a:r>
              <a:rPr lang="zh-TW" altLang="en-US" sz="4999" b="1" kern="0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</a:t>
            </a:r>
            <a:endParaRPr sz="2799" kern="0" dirty="0">
              <a:solidFill>
                <a:srgbClr val="C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E8FAF05-38A4-2F59-FD4A-F20033C9707C}"/>
              </a:ext>
            </a:extLst>
          </p:cNvPr>
          <p:cNvSpPr txBox="1"/>
          <p:nvPr/>
        </p:nvSpPr>
        <p:spPr>
          <a:xfrm>
            <a:off x="5093188" y="1243384"/>
            <a:ext cx="14757182" cy="1200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198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二二八檔案原件</a:t>
            </a:r>
            <a:r>
              <a:rPr lang="en-US" altLang="zh-TW" sz="7198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TW" altLang="en-US" sz="7198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地方志</a:t>
            </a:r>
          </a:p>
        </p:txBody>
      </p:sp>
    </p:spTree>
    <p:extLst>
      <p:ext uri="{BB962C8B-B14F-4D97-AF65-F5344CB8AC3E}">
        <p14:creationId xmlns:p14="http://schemas.microsoft.com/office/powerpoint/2010/main" val="738247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3198C18-2119-6A4C-9026-AF0BDCA9CCCD}"/>
              </a:ext>
            </a:extLst>
          </p:cNvPr>
          <p:cNvSpPr/>
          <p:nvPr/>
        </p:nvSpPr>
        <p:spPr>
          <a:xfrm>
            <a:off x="12188824" y="6858000"/>
            <a:ext cx="12188826" cy="6858000"/>
          </a:xfrm>
          <a:prstGeom prst="rect">
            <a:avLst/>
          </a:prstGeom>
          <a:solidFill>
            <a:schemeClr val="tx1">
              <a:lumMod val="20000"/>
              <a:lumOff val="8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endParaRPr lang="en-US" altLang="zh-CN" sz="4800">
              <a:solidFill>
                <a:srgbClr val="FFFFFF"/>
              </a:solidFill>
              <a:latin typeface="Montserrat Light"/>
              <a:ea typeface="宋体" panose="02010600030101010101" pitchFamily="2" charset="-122"/>
            </a:endParaRPr>
          </a:p>
        </p:txBody>
      </p:sp>
      <p:sp>
        <p:nvSpPr>
          <p:cNvPr id="61442" name="TextBox 16">
            <a:extLst>
              <a:ext uri="{FF2B5EF4-FFF2-40B4-BE49-F238E27FC236}">
                <a16:creationId xmlns:a16="http://schemas.microsoft.com/office/drawing/2014/main" id="{B5877839-D06F-334A-AB83-03CE00129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03273" y="2485260"/>
            <a:ext cx="9379298" cy="373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TW" altLang="en-US" sz="2800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著眼於全球亞洲學者關注的經典智庫，語系包括：繁中、簡中、英文、俄文、德文、阿拉伯文、匈牙利文、烏克蘭文等歐亞美洲多國語系，除呈現大國權威機構針對「大國博奕」的第一手獨家調研報告外，亦披露東歐、中東、穆斯林等神秘世界獨家檔案。</a:t>
            </a:r>
            <a:endParaRPr lang="en-US" altLang="zh-CN" sz="28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  <a:p>
            <a:pPr eaLnBrk="1" hangingPunct="1">
              <a:lnSpc>
                <a:spcPct val="150000"/>
              </a:lnSpc>
            </a:pPr>
            <a:endParaRPr lang="en-US" altLang="zh-CN" sz="2000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8FECB8-42F0-1644-9F2D-7CD751B06FD7}"/>
              </a:ext>
            </a:extLst>
          </p:cNvPr>
          <p:cNvGrpSpPr/>
          <p:nvPr/>
        </p:nvGrpSpPr>
        <p:grpSpPr>
          <a:xfrm>
            <a:off x="12696274" y="1377951"/>
            <a:ext cx="4481277" cy="1015663"/>
            <a:chOff x="12892216" y="1377951"/>
            <a:chExt cx="4481277" cy="1015663"/>
          </a:xfrm>
        </p:grpSpPr>
        <p:sp>
          <p:nvSpPr>
            <p:cNvPr id="61443" name="TextBox 19">
              <a:extLst>
                <a:ext uri="{FF2B5EF4-FFF2-40B4-BE49-F238E27FC236}">
                  <a16:creationId xmlns:a16="http://schemas.microsoft.com/office/drawing/2014/main" id="{B0B5F5BC-5BEE-AB43-9346-2832BA651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11061" y="1377951"/>
              <a:ext cx="3262432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eaLnBrk="1" hangingPunct="1"/>
              <a:r>
                <a:rPr lang="zh-TW" altLang="en-US" sz="6000" b="1" dirty="0">
                  <a:solidFill>
                    <a:srgbClr val="B45A0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全球智庫</a:t>
              </a:r>
              <a:endParaRPr lang="en-US" altLang="zh-CN" sz="6000" b="1" dirty="0">
                <a:solidFill>
                  <a:srgbClr val="B45A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F3C8E28-8836-A746-B4EE-C0F23AFB0565}"/>
                </a:ext>
              </a:extLst>
            </p:cNvPr>
            <p:cNvGrpSpPr/>
            <p:nvPr/>
          </p:nvGrpSpPr>
          <p:grpSpPr>
            <a:xfrm>
              <a:off x="12892216" y="1377951"/>
              <a:ext cx="960517" cy="960517"/>
              <a:chOff x="10853768" y="6375779"/>
              <a:chExt cx="2419350" cy="241935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1C54BA7-0E51-894A-9D7A-5905E3F34653}"/>
                  </a:ext>
                </a:extLst>
              </p:cNvPr>
              <p:cNvSpPr/>
              <p:nvPr/>
            </p:nvSpPr>
            <p:spPr>
              <a:xfrm>
                <a:off x="10853768" y="6375779"/>
                <a:ext cx="2419350" cy="2419350"/>
              </a:xfrm>
              <a:prstGeom prst="ellipse">
                <a:avLst/>
              </a:prstGeom>
              <a:solidFill>
                <a:schemeClr val="bg2"/>
              </a:solidFill>
              <a:ln w="57150">
                <a:solidFill>
                  <a:srgbClr val="B85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 sz="3600">
                    <a:solidFill>
                      <a:schemeClr val="tx1"/>
                    </a:solidFill>
                    <a:latin typeface="Lato Light"/>
                  </a:defRPr>
                </a:lvl1pPr>
                <a:lvl2pPr marL="742950" indent="-285750">
                  <a:defRPr sz="3600">
                    <a:solidFill>
                      <a:schemeClr val="tx1"/>
                    </a:solidFill>
                    <a:latin typeface="Lato Light"/>
                  </a:defRPr>
                </a:lvl2pPr>
                <a:lvl3pPr marL="11430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3pPr>
                <a:lvl4pPr marL="16002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4pPr>
                <a:lvl5pPr marL="2057400" indent="-228600">
                  <a:defRPr sz="3600">
                    <a:solidFill>
                      <a:schemeClr val="tx1"/>
                    </a:solidFill>
                    <a:latin typeface="Lato Light"/>
                  </a:defRPr>
                </a:lvl5pPr>
                <a:lvl6pPr marL="25146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6pPr>
                <a:lvl7pPr marL="29718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7pPr>
                <a:lvl8pPr marL="34290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8pPr>
                <a:lvl9pPr marL="3886200" indent="-228600" defTabSz="1827213" fontAlgn="base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Lato Light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zh-CN">
                  <a:solidFill>
                    <a:srgbClr val="FFFFFF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endParaRPr>
              </a:p>
            </p:txBody>
          </p:sp>
          <p:sp>
            <p:nvSpPr>
              <p:cNvPr id="19" name="Shape 2633">
                <a:extLst>
                  <a:ext uri="{FF2B5EF4-FFF2-40B4-BE49-F238E27FC236}">
                    <a16:creationId xmlns:a16="http://schemas.microsoft.com/office/drawing/2014/main" id="{1192F3A6-6240-9744-BC9C-29D1AB0ACDED}"/>
                  </a:ext>
                </a:extLst>
              </p:cNvPr>
              <p:cNvSpPr/>
              <p:nvPr/>
            </p:nvSpPr>
            <p:spPr>
              <a:xfrm>
                <a:off x="11460192" y="7098203"/>
                <a:ext cx="1208088" cy="1208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144" y="18334"/>
                    </a:moveTo>
                    <a:lnTo>
                      <a:pt x="15583" y="6873"/>
                    </a:lnTo>
                    <a:lnTo>
                      <a:pt x="20168" y="6873"/>
                    </a:lnTo>
                    <a:cubicBezTo>
                      <a:pt x="20168" y="6873"/>
                      <a:pt x="12144" y="18334"/>
                      <a:pt x="12144" y="18334"/>
                    </a:cubicBezTo>
                    <a:close/>
                    <a:moveTo>
                      <a:pt x="10800" y="19403"/>
                    </a:moveTo>
                    <a:lnTo>
                      <a:pt x="7041" y="6873"/>
                    </a:lnTo>
                    <a:lnTo>
                      <a:pt x="14559" y="6873"/>
                    </a:lnTo>
                    <a:cubicBezTo>
                      <a:pt x="14559" y="6873"/>
                      <a:pt x="10800" y="19403"/>
                      <a:pt x="10800" y="19403"/>
                    </a:cubicBezTo>
                    <a:close/>
                    <a:moveTo>
                      <a:pt x="1432" y="6873"/>
                    </a:moveTo>
                    <a:lnTo>
                      <a:pt x="6017" y="6873"/>
                    </a:lnTo>
                    <a:lnTo>
                      <a:pt x="9456" y="18334"/>
                    </a:lnTo>
                    <a:cubicBezTo>
                      <a:pt x="9456" y="18334"/>
                      <a:pt x="1432" y="6873"/>
                      <a:pt x="1432" y="6873"/>
                    </a:cubicBezTo>
                    <a:close/>
                    <a:moveTo>
                      <a:pt x="6578" y="982"/>
                    </a:moveTo>
                    <a:lnTo>
                      <a:pt x="8536" y="982"/>
                    </a:lnTo>
                    <a:lnTo>
                      <a:pt x="6082" y="5891"/>
                    </a:lnTo>
                    <a:lnTo>
                      <a:pt x="1669" y="5891"/>
                    </a:lnTo>
                    <a:cubicBezTo>
                      <a:pt x="1669" y="5891"/>
                      <a:pt x="6578" y="982"/>
                      <a:pt x="6578" y="982"/>
                    </a:cubicBezTo>
                    <a:close/>
                    <a:moveTo>
                      <a:pt x="11973" y="982"/>
                    </a:moveTo>
                    <a:lnTo>
                      <a:pt x="14427" y="5891"/>
                    </a:lnTo>
                    <a:lnTo>
                      <a:pt x="7173" y="5891"/>
                    </a:lnTo>
                    <a:lnTo>
                      <a:pt x="9627" y="982"/>
                    </a:lnTo>
                    <a:cubicBezTo>
                      <a:pt x="9627" y="982"/>
                      <a:pt x="11973" y="982"/>
                      <a:pt x="11973" y="982"/>
                    </a:cubicBezTo>
                    <a:close/>
                    <a:moveTo>
                      <a:pt x="15022" y="982"/>
                    </a:moveTo>
                    <a:lnTo>
                      <a:pt x="19931" y="5891"/>
                    </a:lnTo>
                    <a:lnTo>
                      <a:pt x="15518" y="5891"/>
                    </a:lnTo>
                    <a:lnTo>
                      <a:pt x="13064" y="982"/>
                    </a:lnTo>
                    <a:cubicBezTo>
                      <a:pt x="13064" y="982"/>
                      <a:pt x="15022" y="982"/>
                      <a:pt x="15022" y="982"/>
                    </a:cubicBezTo>
                    <a:close/>
                    <a:moveTo>
                      <a:pt x="21600" y="6382"/>
                    </a:moveTo>
                    <a:cubicBezTo>
                      <a:pt x="21600" y="6272"/>
                      <a:pt x="21557" y="6175"/>
                      <a:pt x="21495" y="6093"/>
                    </a:cubicBezTo>
                    <a:lnTo>
                      <a:pt x="21502" y="6088"/>
                    </a:lnTo>
                    <a:lnTo>
                      <a:pt x="21471" y="6057"/>
                    </a:lnTo>
                    <a:cubicBezTo>
                      <a:pt x="21459" y="6044"/>
                      <a:pt x="21448" y="6032"/>
                      <a:pt x="21434" y="6020"/>
                    </a:cubicBezTo>
                    <a:lnTo>
                      <a:pt x="15611" y="197"/>
                    </a:lnTo>
                    <a:lnTo>
                      <a:pt x="15604" y="201"/>
                    </a:lnTo>
                    <a:cubicBezTo>
                      <a:pt x="15514" y="82"/>
                      <a:pt x="15379" y="0"/>
                      <a:pt x="15218" y="0"/>
                    </a:cubicBezTo>
                    <a:lnTo>
                      <a:pt x="6382" y="0"/>
                    </a:lnTo>
                    <a:cubicBezTo>
                      <a:pt x="6221" y="0"/>
                      <a:pt x="6086" y="82"/>
                      <a:pt x="5996" y="201"/>
                    </a:cubicBezTo>
                    <a:lnTo>
                      <a:pt x="5989" y="197"/>
                    </a:lnTo>
                    <a:lnTo>
                      <a:pt x="166" y="6020"/>
                    </a:lnTo>
                    <a:cubicBezTo>
                      <a:pt x="152" y="6032"/>
                      <a:pt x="141" y="6044"/>
                      <a:pt x="129" y="6057"/>
                    </a:cubicBezTo>
                    <a:lnTo>
                      <a:pt x="98" y="6088"/>
                    </a:lnTo>
                    <a:lnTo>
                      <a:pt x="105" y="6093"/>
                    </a:lnTo>
                    <a:cubicBezTo>
                      <a:pt x="43" y="6175"/>
                      <a:pt x="0" y="6272"/>
                      <a:pt x="0" y="6382"/>
                    </a:cubicBezTo>
                    <a:cubicBezTo>
                      <a:pt x="0" y="6499"/>
                      <a:pt x="46" y="6602"/>
                      <a:pt x="115" y="6686"/>
                    </a:cubicBezTo>
                    <a:lnTo>
                      <a:pt x="109" y="6690"/>
                    </a:lnTo>
                    <a:lnTo>
                      <a:pt x="10418" y="21418"/>
                    </a:lnTo>
                    <a:lnTo>
                      <a:pt x="10424" y="21413"/>
                    </a:lnTo>
                    <a:cubicBezTo>
                      <a:pt x="10514" y="21525"/>
                      <a:pt x="10646" y="21600"/>
                      <a:pt x="10800" y="21600"/>
                    </a:cubicBezTo>
                    <a:cubicBezTo>
                      <a:pt x="10954" y="21600"/>
                      <a:pt x="11086" y="21525"/>
                      <a:pt x="11176" y="21413"/>
                    </a:cubicBezTo>
                    <a:lnTo>
                      <a:pt x="11182" y="21418"/>
                    </a:lnTo>
                    <a:lnTo>
                      <a:pt x="21491" y="6690"/>
                    </a:lnTo>
                    <a:lnTo>
                      <a:pt x="21485" y="6686"/>
                    </a:lnTo>
                    <a:cubicBezTo>
                      <a:pt x="21553" y="6602"/>
                      <a:pt x="21600" y="6499"/>
                      <a:pt x="21600" y="6382"/>
                    </a:cubicBezTo>
                  </a:path>
                </a:pathLst>
              </a:custGeom>
              <a:solidFill>
                <a:schemeClr val="accent2"/>
              </a:solidFill>
              <a:ln w="22225">
                <a:solidFill>
                  <a:srgbClr val="B85C00"/>
                </a:solidFill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Gill Sans"/>
                  <a:sym typeface="Gill Sans"/>
                </a:endParaRPr>
              </a:p>
            </p:txBody>
          </p:sp>
        </p:grpSp>
      </p:grp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03187CC-E356-A047-84F5-E0084DFD0BC7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/>
        </p:blipFill>
        <p:spPr>
          <a:xfrm>
            <a:off x="12188825" y="6858000"/>
            <a:ext cx="12188825" cy="6858000"/>
          </a:xfrm>
        </p:spPr>
      </p:pic>
      <p:pic>
        <p:nvPicPr>
          <p:cNvPr id="39" name="Picture Placeholder 7">
            <a:extLst>
              <a:ext uri="{FF2B5EF4-FFF2-40B4-BE49-F238E27FC236}">
                <a16:creationId xmlns:a16="http://schemas.microsoft.com/office/drawing/2014/main" id="{BA089AE7-47D0-AF4B-8A42-BC182E8B8F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2" r="-742" b="-2507"/>
          <a:stretch/>
        </p:blipFill>
        <p:spPr bwMode="auto">
          <a:xfrm>
            <a:off x="0" y="6858000"/>
            <a:ext cx="12188825" cy="6858000"/>
          </a:xfrm>
          <a:prstGeom prst="rect">
            <a:avLst/>
          </a:prstGeom>
          <a:gradFill>
            <a:gsLst>
              <a:gs pos="0">
                <a:srgbClr val="016DDE"/>
              </a:gs>
              <a:gs pos="74000">
                <a:srgbClr val="0080E6"/>
              </a:gs>
              <a:gs pos="83000">
                <a:srgbClr val="048EEB"/>
              </a:gs>
              <a:gs pos="100000">
                <a:srgbClr val="058EEE"/>
              </a:gs>
            </a:gsLst>
            <a:lin ang="0" scaled="0"/>
          </a:gradFill>
          <a:ln>
            <a:noFill/>
          </a:ln>
        </p:spPr>
      </p:pic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AFE2F2D0-63A1-1240-B6A5-17FA33EF8B82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r="23023"/>
          <a:stretch/>
        </p:blipFill>
        <p:spPr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DD7675B-1286-A64E-8D5F-8655CAC8F2C7}"/>
              </a:ext>
            </a:extLst>
          </p:cNvPr>
          <p:cNvGrpSpPr/>
          <p:nvPr/>
        </p:nvGrpSpPr>
        <p:grpSpPr>
          <a:xfrm>
            <a:off x="474894" y="1547565"/>
            <a:ext cx="7035008" cy="4091129"/>
            <a:chOff x="1939659" y="808324"/>
            <a:chExt cx="9639300" cy="5605625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DBF5331-3F08-F048-BA46-E5402E7EB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621"/>
            <a:stretch/>
          </p:blipFill>
          <p:spPr>
            <a:xfrm>
              <a:off x="1939659" y="2885780"/>
              <a:ext cx="9639300" cy="3528169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9D6E145-EC65-964E-89CA-AF769358F5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468"/>
            <a:stretch/>
          </p:blipFill>
          <p:spPr>
            <a:xfrm>
              <a:off x="4014742" y="808324"/>
              <a:ext cx="5489135" cy="2275689"/>
            </a:xfrm>
            <a:prstGeom prst="rect">
              <a:avLst/>
            </a:prstGeom>
          </p:spPr>
        </p:pic>
      </p:grpSp>
      <p:pic>
        <p:nvPicPr>
          <p:cNvPr id="38" name="Picture Placeholder 7">
            <a:extLst>
              <a:ext uri="{FF2B5EF4-FFF2-40B4-BE49-F238E27FC236}">
                <a16:creationId xmlns:a16="http://schemas.microsoft.com/office/drawing/2014/main" id="{7EADAFE7-C2B1-7540-B9F4-4650477DB2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2" r="-742" b="79146"/>
          <a:stretch/>
        </p:blipFill>
        <p:spPr bwMode="auto">
          <a:xfrm>
            <a:off x="0" y="8702440"/>
            <a:ext cx="12188826" cy="5013560"/>
          </a:xfrm>
          <a:prstGeom prst="rect">
            <a:avLst/>
          </a:prstGeom>
          <a:gradFill>
            <a:gsLst>
              <a:gs pos="0">
                <a:srgbClr val="016DDE"/>
              </a:gs>
              <a:gs pos="74000">
                <a:srgbClr val="0080E6"/>
              </a:gs>
              <a:gs pos="83000">
                <a:srgbClr val="048EEB"/>
              </a:gs>
              <a:gs pos="100000">
                <a:srgbClr val="058EEE"/>
              </a:gs>
            </a:gsLst>
            <a:lin ang="0" scaled="0"/>
          </a:gradFill>
          <a:ln>
            <a:noFill/>
          </a:ln>
        </p:spPr>
      </p:pic>
      <p:pic>
        <p:nvPicPr>
          <p:cNvPr id="40" name="Picture Placeholder 7">
            <a:extLst>
              <a:ext uri="{FF2B5EF4-FFF2-40B4-BE49-F238E27FC236}">
                <a16:creationId xmlns:a16="http://schemas.microsoft.com/office/drawing/2014/main" id="{93B7C96A-184F-7A4E-A91E-3768E8AB7F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2" t="306" r="1252" b="-824"/>
          <a:stretch/>
        </p:blipFill>
        <p:spPr bwMode="auto">
          <a:xfrm>
            <a:off x="-1" y="8276492"/>
            <a:ext cx="12188824" cy="3891943"/>
          </a:xfrm>
          <a:prstGeom prst="rect">
            <a:avLst/>
          </a:prstGeom>
          <a:gradFill>
            <a:gsLst>
              <a:gs pos="0">
                <a:srgbClr val="016DDE"/>
              </a:gs>
              <a:gs pos="74000">
                <a:srgbClr val="0080E6"/>
              </a:gs>
              <a:gs pos="83000">
                <a:srgbClr val="048EEB"/>
              </a:gs>
              <a:gs pos="100000">
                <a:srgbClr val="058EEE"/>
              </a:gs>
            </a:gsLst>
            <a:lin ang="0" scaled="0"/>
          </a:gra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668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7">
            <a:extLst>
              <a:ext uri="{FF2B5EF4-FFF2-40B4-BE49-F238E27FC236}">
                <a16:creationId xmlns:a16="http://schemas.microsoft.com/office/drawing/2014/main" id="{4C7A4B92-3CC0-7CA0-D6F3-59B067B031D3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/>
        </p:blipFill>
        <p:spPr>
          <a:xfrm>
            <a:off x="0" y="0"/>
            <a:ext cx="12188825" cy="6858000"/>
          </a:xfr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21CE6EE-5FC0-0237-4979-C3F4FA62CA56}"/>
              </a:ext>
            </a:extLst>
          </p:cNvPr>
          <p:cNvSpPr/>
          <p:nvPr/>
        </p:nvSpPr>
        <p:spPr>
          <a:xfrm>
            <a:off x="406400" y="2514600"/>
            <a:ext cx="7696200" cy="1447800"/>
          </a:xfrm>
          <a:prstGeom prst="rect">
            <a:avLst/>
          </a:prstGeom>
          <a:solidFill>
            <a:srgbClr val="7600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600" dirty="0"/>
              <a:t>讀賣新聞</a:t>
            </a:r>
            <a:r>
              <a:rPr lang="en-US" altLang="zh-TW" sz="6600" dirty="0"/>
              <a:t>─</a:t>
            </a:r>
            <a:r>
              <a:rPr lang="zh-TW" altLang="en-US" sz="6600" dirty="0"/>
              <a:t>英文日報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3B41FB55-B6DF-D16B-C3A5-4281693B3E3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-98426" y="8712200"/>
            <a:ext cx="3603625" cy="5003801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910F7F8-A8C7-AAB5-B807-8BFC02C36DAB}"/>
              </a:ext>
            </a:extLst>
          </p:cNvPr>
          <p:cNvSpPr/>
          <p:nvPr/>
        </p:nvSpPr>
        <p:spPr>
          <a:xfrm>
            <a:off x="-34052" y="6858000"/>
            <a:ext cx="12222877" cy="185420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6600" dirty="0"/>
              <a:t>                </a:t>
            </a:r>
            <a:r>
              <a:rPr lang="zh-TW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劍  橋  檔  案</a:t>
            </a: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72AC43AA-7E90-7D57-86BE-67D200F3612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20000"/>
          </a:blip>
          <a:srcRect t="4061"/>
          <a:stretch/>
        </p:blipFill>
        <p:spPr>
          <a:xfrm>
            <a:off x="3505199" y="8712201"/>
            <a:ext cx="5080001" cy="5003800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6F0C9B0A-7265-835C-A3F2-62D20AC49B51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contrast="20000"/>
          </a:blip>
          <a:stretch>
            <a:fillRect/>
          </a:stretch>
        </p:blipFill>
        <p:spPr>
          <a:xfrm>
            <a:off x="8585200" y="8712201"/>
            <a:ext cx="3603625" cy="5003800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314FA0D0-F953-4DD8-ADDB-8ACD9AD6826C}"/>
              </a:ext>
            </a:extLst>
          </p:cNvPr>
          <p:cNvSpPr/>
          <p:nvPr/>
        </p:nvSpPr>
        <p:spPr>
          <a:xfrm>
            <a:off x="12188826" y="6857999"/>
            <a:ext cx="12140058" cy="1854201"/>
          </a:xfrm>
          <a:prstGeom prst="rect">
            <a:avLst/>
          </a:pr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600" dirty="0"/>
              <a:t>中 國 漫 畫 庫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76FEF4A-4531-1D28-C4EE-571A4C4BC9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83187" y="114928"/>
            <a:ext cx="4155641" cy="1431310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EE7DE909-BB08-3EBB-9818-20C22B6A2D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4471" t="20674" r="4776" b="41895"/>
          <a:stretch/>
        </p:blipFill>
        <p:spPr bwMode="auto">
          <a:xfrm>
            <a:off x="12188825" y="3211033"/>
            <a:ext cx="12140058" cy="36328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B1BE7E8-5CB3-F73C-7F34-FDBC5D43967F}"/>
              </a:ext>
            </a:extLst>
          </p:cNvPr>
          <p:cNvSpPr/>
          <p:nvPr/>
        </p:nvSpPr>
        <p:spPr>
          <a:xfrm>
            <a:off x="12188825" y="1661166"/>
            <a:ext cx="12140058" cy="1577334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600" dirty="0"/>
              <a:t>全 球 報 紙 資 料 庫</a:t>
            </a:r>
          </a:p>
        </p:txBody>
      </p:sp>
      <p:pic>
        <p:nvPicPr>
          <p:cNvPr id="52" name="圖片 51">
            <a:extLst>
              <a:ext uri="{FF2B5EF4-FFF2-40B4-BE49-F238E27FC236}">
                <a16:creationId xmlns:a16="http://schemas.microsoft.com/office/drawing/2014/main" id="{F1FB5D65-B688-0EC3-F306-FACD2F0DBE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24450" y="8726312"/>
            <a:ext cx="12253199" cy="497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32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圖片版面配置區 1">
            <a:extLst>
              <a:ext uri="{FF2B5EF4-FFF2-40B4-BE49-F238E27FC236}">
                <a16:creationId xmlns:a16="http://schemas.microsoft.com/office/drawing/2014/main" id="{57648911-7A11-702A-0DD0-BB9867FF15D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502DFE5-2D60-FE89-2E2C-99462A355F7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2014475" y="483426"/>
            <a:ext cx="12188825" cy="6858000"/>
          </a:xfrm>
        </p:spPr>
        <p:txBody>
          <a:bodyPr/>
          <a:lstStyle/>
          <a:p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4E469C3-D5D6-E54C-8769-0A579A197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73" y="1343570"/>
            <a:ext cx="12161551" cy="5997856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96929AC5-6FDC-EAD7-ED49-1A9C57346442}"/>
              </a:ext>
            </a:extLst>
          </p:cNvPr>
          <p:cNvSpPr/>
          <p:nvPr/>
        </p:nvSpPr>
        <p:spPr>
          <a:xfrm>
            <a:off x="27273" y="0"/>
            <a:ext cx="12161551" cy="134357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dirty="0"/>
              <a:t>國別區域</a:t>
            </a:r>
            <a:r>
              <a:rPr lang="en-US" altLang="zh-TW" sz="6000" dirty="0"/>
              <a:t>/</a:t>
            </a:r>
            <a:r>
              <a:rPr lang="zh-TW" altLang="en-US" sz="6000" dirty="0"/>
              <a:t>全球治理資料庫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AD45A9E4-CCFB-7827-EE42-E271D1B029E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330993" y="8878925"/>
            <a:ext cx="3983272" cy="4837075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A74B106B-E207-E2EA-DC41-6B0932B531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26643" y="8897646"/>
            <a:ext cx="4065092" cy="4818354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03F887D2-A12B-52E5-29C0-F9121A0675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43372" y="8878925"/>
            <a:ext cx="3983272" cy="4818354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642F03E9-FEC2-3E9A-BCA8-D699E3EC7F6B}"/>
              </a:ext>
            </a:extLst>
          </p:cNvPr>
          <p:cNvSpPr/>
          <p:nvPr/>
        </p:nvSpPr>
        <p:spPr>
          <a:xfrm>
            <a:off x="12188824" y="7360147"/>
            <a:ext cx="12161553" cy="1527004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6600" dirty="0"/>
              <a:t>               皮書資料庫</a:t>
            </a:r>
          </a:p>
        </p:txBody>
      </p:sp>
      <p:pic>
        <p:nvPicPr>
          <p:cNvPr id="35" name="圖片 34">
            <a:extLst>
              <a:ext uri="{FF2B5EF4-FFF2-40B4-BE49-F238E27FC236}">
                <a16:creationId xmlns:a16="http://schemas.microsoft.com/office/drawing/2014/main" id="{48B604C6-86DC-AD7A-28F0-6CACEBFC96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8887150"/>
            <a:ext cx="12161551" cy="482885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45DC00E0-60BB-2FA9-3FD3-CE43FB7ECBCA}"/>
              </a:ext>
            </a:extLst>
          </p:cNvPr>
          <p:cNvSpPr/>
          <p:nvPr/>
        </p:nvSpPr>
        <p:spPr>
          <a:xfrm>
            <a:off x="27273" y="7341427"/>
            <a:ext cx="12134277" cy="1545724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dirty="0"/>
              <a:t>中國集刊全文資料庫</a:t>
            </a:r>
          </a:p>
        </p:txBody>
      </p:sp>
      <p:pic>
        <p:nvPicPr>
          <p:cNvPr id="40" name="圖片 39">
            <a:extLst>
              <a:ext uri="{FF2B5EF4-FFF2-40B4-BE49-F238E27FC236}">
                <a16:creationId xmlns:a16="http://schemas.microsoft.com/office/drawing/2014/main" id="{A42EDD96-44E2-007C-D33B-DD6F66FB8A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61550" y="-2"/>
            <a:ext cx="12216100" cy="7220467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D85B5CB7-DCB5-4B88-CB28-03848DB9B530}"/>
              </a:ext>
            </a:extLst>
          </p:cNvPr>
          <p:cNvSpPr/>
          <p:nvPr/>
        </p:nvSpPr>
        <p:spPr>
          <a:xfrm>
            <a:off x="12771063" y="6072233"/>
            <a:ext cx="6911162" cy="1022976"/>
          </a:xfrm>
          <a:prstGeom prst="rect">
            <a:avLst/>
          </a:pr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dirty="0">
                <a:solidFill>
                  <a:schemeClr val="bg1"/>
                </a:solidFill>
              </a:rPr>
              <a:t>一帶一路資料庫 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B609243-652A-BCDC-8354-9BA413F3E4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900909" y="18721"/>
            <a:ext cx="4476741" cy="132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253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30B8F-63F5-0C6E-2B8E-92E45B704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4">
            <a:extLst>
              <a:ext uri="{FF2B5EF4-FFF2-40B4-BE49-F238E27FC236}">
                <a16:creationId xmlns:a16="http://schemas.microsoft.com/office/drawing/2014/main" id="{BB31D550-838C-2BF9-EA60-B5EB47345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0792" y="6790707"/>
            <a:ext cx="510909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0" marR="0" lvl="0" indent="0" algn="ctr" defTabSz="1827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/>
              </a:rPr>
              <a:t>國際活動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Montserrat Semi"/>
            </a:endParaRPr>
          </a:p>
        </p:txBody>
      </p:sp>
      <p:sp>
        <p:nvSpPr>
          <p:cNvPr id="33795" name="TextBox 27">
            <a:extLst>
              <a:ext uri="{FF2B5EF4-FFF2-40B4-BE49-F238E27FC236}">
                <a16:creationId xmlns:a16="http://schemas.microsoft.com/office/drawing/2014/main" id="{A40CA33A-8D26-90DC-65E4-E8497A562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9732" y="8412287"/>
            <a:ext cx="12176101" cy="826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0" marR="0" lvl="0" indent="0" algn="ctr" defTabSz="18272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致力於漢學與西學的交會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，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發掘跨文化之美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10D6AEB-08D2-F99E-9F93-2EF94D27332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6" r="15026"/>
          <a:stretch/>
        </p:blipFill>
        <p:spPr>
          <a:xfrm>
            <a:off x="12167950" y="0"/>
            <a:ext cx="6091238" cy="5791200"/>
          </a:xfr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53A21B5A-12D2-710B-6391-2AF58CA5374F}"/>
              </a:ext>
            </a:extLst>
          </p:cNvPr>
          <p:cNvPicPr>
            <a:picLocks noGrp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2" r="10662"/>
          <a:stretch/>
        </p:blipFill>
        <p:spPr>
          <a:xfrm>
            <a:off x="18259186" y="0"/>
            <a:ext cx="6120000" cy="5791200"/>
          </a:xfr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5C1F3831-65E0-A6F8-0441-B37F6341B55A}"/>
              </a:ext>
            </a:extLst>
          </p:cNvPr>
          <p:cNvGrpSpPr/>
          <p:nvPr/>
        </p:nvGrpSpPr>
        <p:grpSpPr>
          <a:xfrm>
            <a:off x="3912781" y="10210467"/>
            <a:ext cx="17437396" cy="1586403"/>
            <a:chOff x="6428553" y="10067953"/>
            <a:chExt cx="12244126" cy="53324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5707E62-64AF-9B7B-66E2-0BE8BEAA43ED}"/>
                </a:ext>
              </a:extLst>
            </p:cNvPr>
            <p:cNvGrpSpPr/>
            <p:nvPr/>
          </p:nvGrpSpPr>
          <p:grpSpPr>
            <a:xfrm>
              <a:off x="14849779" y="10067953"/>
              <a:ext cx="3822900" cy="473130"/>
              <a:chOff x="14392397" y="10067953"/>
              <a:chExt cx="3822900" cy="47313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5CAE64-82FC-736C-BB8E-91630C2D2ABB}"/>
                  </a:ext>
                </a:extLst>
              </p:cNvPr>
              <p:cNvSpPr txBox="1"/>
              <p:nvPr/>
            </p:nvSpPr>
            <p:spPr>
              <a:xfrm>
                <a:off x="15190575" y="10165120"/>
                <a:ext cx="3024722" cy="2586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8284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icrosoft JhengHei UI" panose="020B0604030504040204" pitchFamily="34" charset="-120"/>
                    <a:ea typeface="Microsoft JhengHei UI" panose="020B0604030504040204" pitchFamily="34" charset="-120"/>
                    <a:cs typeface="+mn-cs"/>
                  </a:rPr>
                  <a:t>產官學合作</a:t>
                </a:r>
                <a:endParaRPr kumimoji="0" lang="en-US" sz="4400" b="1" i="0" u="none" strike="noStrike" kern="1200" cap="none" spc="60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Montserrat Semi" charset="0"/>
                </a:endParaRP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E4168E5-A47C-562D-CC73-352C375794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202" b="26720"/>
              <a:stretch/>
            </p:blipFill>
            <p:spPr>
              <a:xfrm>
                <a:off x="14392397" y="10067953"/>
                <a:ext cx="1061311" cy="473130"/>
              </a:xfrm>
              <a:prstGeom prst="rect">
                <a:avLst/>
              </a:prstGeom>
            </p:spPr>
          </p:pic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E76D05-00F8-5F32-F864-99998937AC70}"/>
                </a:ext>
              </a:extLst>
            </p:cNvPr>
            <p:cNvGrpSpPr/>
            <p:nvPr/>
          </p:nvGrpSpPr>
          <p:grpSpPr>
            <a:xfrm>
              <a:off x="6428553" y="10067953"/>
              <a:ext cx="3309444" cy="533246"/>
              <a:chOff x="5930209" y="10067953"/>
              <a:chExt cx="3309444" cy="533246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1A6166-19E6-8F3F-0035-4309F26A9D36}"/>
                  </a:ext>
                </a:extLst>
              </p:cNvPr>
              <p:cNvSpPr txBox="1"/>
              <p:nvPr/>
            </p:nvSpPr>
            <p:spPr>
              <a:xfrm>
                <a:off x="6769571" y="10142935"/>
                <a:ext cx="2470082" cy="2586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8284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icrosoft JhengHei UI" panose="020B0604030504040204" pitchFamily="34" charset="-120"/>
                    <a:ea typeface="Microsoft JhengHei UI" panose="020B0604030504040204" pitchFamily="34" charset="-120"/>
                    <a:cs typeface="+mn-cs"/>
                  </a:rPr>
                  <a:t>國際參展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+mn-cs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1662DC29-1DB4-3FE5-3AC6-54F2A28C6A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456"/>
              <a:stretch/>
            </p:blipFill>
            <p:spPr>
              <a:xfrm>
                <a:off x="5930209" y="10067953"/>
                <a:ext cx="1061310" cy="533246"/>
              </a:xfrm>
              <a:prstGeom prst="rect">
                <a:avLst/>
              </a:prstGeom>
            </p:spPr>
          </p:pic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8CE088B-0DE0-EEB1-1340-4177058E9CC3}"/>
                </a:ext>
              </a:extLst>
            </p:cNvPr>
            <p:cNvGrpSpPr/>
            <p:nvPr/>
          </p:nvGrpSpPr>
          <p:grpSpPr>
            <a:xfrm>
              <a:off x="10813400" y="10108654"/>
              <a:ext cx="2534859" cy="473130"/>
              <a:chOff x="10357320" y="10108654"/>
              <a:chExt cx="2534859" cy="47313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515DE58-C3B5-F9C6-8452-2C4A405A7A4A}"/>
                  </a:ext>
                </a:extLst>
              </p:cNvPr>
              <p:cNvSpPr txBox="1"/>
              <p:nvPr/>
            </p:nvSpPr>
            <p:spPr>
              <a:xfrm>
                <a:off x="11443646" y="10163293"/>
                <a:ext cx="1448533" cy="25863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ctr" defTabSz="18284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4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Microsoft JhengHei UI" panose="020B0604030504040204" pitchFamily="34" charset="-120"/>
                    <a:ea typeface="Microsoft JhengHei UI" panose="020B0604030504040204" pitchFamily="34" charset="-120"/>
                    <a:cs typeface="+mn-cs"/>
                  </a:rPr>
                  <a:t>研討會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JhengHei UI" panose="020B0604030504040204" pitchFamily="34" charset="-120"/>
                  <a:ea typeface="Microsoft JhengHei UI" panose="020B0604030504040204" pitchFamily="34" charset="-120"/>
                  <a:cs typeface="+mn-cs"/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9FC5F36B-B546-8E21-EF26-98C3BC032D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543"/>
              <a:stretch/>
            </p:blipFill>
            <p:spPr>
              <a:xfrm>
                <a:off x="10357320" y="10108654"/>
                <a:ext cx="1061311" cy="473130"/>
              </a:xfrm>
              <a:prstGeom prst="rect">
                <a:avLst/>
              </a:prstGeom>
            </p:spPr>
          </p:pic>
        </p:grpSp>
      </p:grpSp>
      <p:pic>
        <p:nvPicPr>
          <p:cNvPr id="30" name="圖片版面配置區 29" descr="一張含有 服裝, 人的臉孔, 人員, 文字 的圖片&#10;&#10;自動產生的描述">
            <a:extLst>
              <a:ext uri="{FF2B5EF4-FFF2-40B4-BE49-F238E27FC236}">
                <a16:creationId xmlns:a16="http://schemas.microsoft.com/office/drawing/2014/main" id="{C43C467A-965C-C4D7-847B-27308A97C46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3" r="10393"/>
          <a:stretch>
            <a:fillRect/>
          </a:stretch>
        </p:blipFill>
        <p:spPr/>
      </p:pic>
      <p:sp>
        <p:nvSpPr>
          <p:cNvPr id="2" name="圖片版面配置區 1">
            <a:extLst>
              <a:ext uri="{FF2B5EF4-FFF2-40B4-BE49-F238E27FC236}">
                <a16:creationId xmlns:a16="http://schemas.microsoft.com/office/drawing/2014/main" id="{11C35110-908A-269A-D85D-ABAAFEA2BF9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Google Shape;529;p19">
            <a:extLst>
              <a:ext uri="{FF2B5EF4-FFF2-40B4-BE49-F238E27FC236}">
                <a16:creationId xmlns:a16="http://schemas.microsoft.com/office/drawing/2014/main" id="{344C220F-C1DC-44C1-AEE4-53DCB6CF209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alphaModFix/>
          </a:blip>
          <a:srcRect l="10583" r="10583"/>
          <a:stretch/>
        </p:blipFill>
        <p:spPr>
          <a:xfrm>
            <a:off x="0" y="0"/>
            <a:ext cx="6091238" cy="57912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825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D7862DB-16AC-4B6E-B81C-D8B23503946D}"/>
              </a:ext>
            </a:extLst>
          </p:cNvPr>
          <p:cNvSpPr/>
          <p:nvPr/>
        </p:nvSpPr>
        <p:spPr>
          <a:xfrm>
            <a:off x="16921163" y="0"/>
            <a:ext cx="7456487" cy="1371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7CE0A0-A72D-41C6-8199-A90665BE32DC}"/>
              </a:ext>
            </a:extLst>
          </p:cNvPr>
          <p:cNvSpPr txBox="1"/>
          <p:nvPr/>
        </p:nvSpPr>
        <p:spPr>
          <a:xfrm>
            <a:off x="19067228" y="5551488"/>
            <a:ext cx="313419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spc="600" dirty="0" err="1">
                <a:solidFill>
                  <a:srgbClr val="FFDD7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rPr>
              <a:t>產官學合作</a:t>
            </a:r>
            <a:endParaRPr lang="en-US" sz="4000" b="1" spc="600" dirty="0">
              <a:solidFill>
                <a:srgbClr val="FFDD7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Montserrat Semi" charset="0"/>
            </a:endParaRPr>
          </a:p>
        </p:txBody>
      </p:sp>
      <p:sp>
        <p:nvSpPr>
          <p:cNvPr id="44036" name="TextBox 6">
            <a:extLst>
              <a:ext uri="{FF2B5EF4-FFF2-40B4-BE49-F238E27FC236}">
                <a16:creationId xmlns:a16="http://schemas.microsoft.com/office/drawing/2014/main" id="{C6F0C6D2-9A55-364E-8472-FA80AC3B8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6375" y="6589713"/>
            <a:ext cx="5295900" cy="2583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just" eaLnBrk="1" hangingPunct="1">
              <a:lnSpc>
                <a:spcPts val="5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聯合百科定期拜訪海內外知名圖書館、機構與圖書館員，並積極串連國內的</a:t>
            </a:r>
            <a:r>
              <a:rPr lang="zh-TW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優秀學者</a:t>
            </a:r>
            <a:r>
              <a:rPr lang="zh-CN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，向世界推廣</a:t>
            </a:r>
            <a:r>
              <a:rPr lang="zh-TW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跨文化學術研究。</a:t>
            </a:r>
            <a:endParaRPr lang="en-US" altLang="zh-CN" sz="28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Lato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CF8848-09CB-4E49-BFB5-EFD039EB32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202" b="26720"/>
          <a:stretch/>
        </p:blipFill>
        <p:spPr>
          <a:xfrm>
            <a:off x="19339370" y="3799686"/>
            <a:ext cx="2374369" cy="1450209"/>
          </a:xfrm>
          <a:prstGeom prst="rect">
            <a:avLst/>
          </a:prstGeom>
        </p:spPr>
      </p:pic>
      <p:pic>
        <p:nvPicPr>
          <p:cNvPr id="4" name="圖片版面配置區 3">
            <a:extLst>
              <a:ext uri="{FF2B5EF4-FFF2-40B4-BE49-F238E27FC236}">
                <a16:creationId xmlns:a16="http://schemas.microsoft.com/office/drawing/2014/main" id="{6D710BC3-9716-D5EE-5C23-FCD0088D588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4"/>
          <a:srcRect l="3737" r="3737"/>
          <a:stretch>
            <a:fillRect/>
          </a:stretch>
        </p:blipFill>
        <p:spPr>
          <a:xfrm>
            <a:off x="0" y="0"/>
            <a:ext cx="16921921" cy="137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7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8930132-9DDE-492B-AC73-0D1E67CC5907}"/>
              </a:ext>
            </a:extLst>
          </p:cNvPr>
          <p:cNvSpPr/>
          <p:nvPr/>
        </p:nvSpPr>
        <p:spPr>
          <a:xfrm>
            <a:off x="0" y="0"/>
            <a:ext cx="7456488" cy="1371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B5E82B-3CF3-49E9-B48A-DD7B0638860A}"/>
              </a:ext>
            </a:extLst>
          </p:cNvPr>
          <p:cNvSpPr txBox="1"/>
          <p:nvPr/>
        </p:nvSpPr>
        <p:spPr>
          <a:xfrm>
            <a:off x="1108933" y="5551488"/>
            <a:ext cx="520687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b="1" spc="600" dirty="0">
                <a:solidFill>
                  <a:srgbClr val="FFDD7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rPr>
              <a:t>實體</a:t>
            </a:r>
            <a:r>
              <a:rPr lang="en-US" altLang="zh-TW" sz="4000" b="1" spc="600" dirty="0">
                <a:solidFill>
                  <a:srgbClr val="FFDD7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rPr>
              <a:t>/</a:t>
            </a:r>
            <a:r>
              <a:rPr lang="zh-TW" altLang="en-US" sz="4000" b="1" spc="600" dirty="0">
                <a:solidFill>
                  <a:srgbClr val="FFDD7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rPr>
              <a:t>線上</a:t>
            </a:r>
            <a:r>
              <a:rPr lang="en-US" sz="4000" b="1" spc="600" dirty="0" err="1">
                <a:solidFill>
                  <a:srgbClr val="FFDD7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ontserrat Semi" charset="0"/>
              </a:rPr>
              <a:t>知識沙龍</a:t>
            </a:r>
            <a:endParaRPr lang="en-US" sz="4000" b="1" spc="600" dirty="0">
              <a:solidFill>
                <a:srgbClr val="FFDD7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Montserrat Semi" charset="0"/>
            </a:endParaRPr>
          </a:p>
        </p:txBody>
      </p:sp>
      <p:sp>
        <p:nvSpPr>
          <p:cNvPr id="45060" name="TextBox 6">
            <a:extLst>
              <a:ext uri="{FF2B5EF4-FFF2-40B4-BE49-F238E27FC236}">
                <a16:creationId xmlns:a16="http://schemas.microsoft.com/office/drawing/2014/main" id="{C4008826-CD83-4F4C-9665-2053A22C4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25" y="6589713"/>
            <a:ext cx="5295900" cy="1941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just" eaLnBrk="1" hangingPunct="1">
              <a:lnSpc>
                <a:spcPts val="5000"/>
              </a:lnSpc>
            </a:pPr>
            <a:r>
              <a:rPr lang="zh-TW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針對</a:t>
            </a:r>
            <a:r>
              <a:rPr lang="zh-CN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熱門</a:t>
            </a:r>
            <a:r>
              <a:rPr lang="zh-TW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議題</a:t>
            </a:r>
            <a:r>
              <a:rPr lang="zh-CN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邀請不同</a:t>
            </a:r>
            <a:r>
              <a:rPr lang="zh-TW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國家</a:t>
            </a:r>
            <a:r>
              <a:rPr lang="en-US" altLang="zh-TW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.</a:t>
            </a:r>
            <a:r>
              <a:rPr lang="zh-TW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不同文化</a:t>
            </a:r>
            <a:r>
              <a:rPr lang="zh-CN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的學者</a:t>
            </a:r>
            <a:r>
              <a:rPr lang="en-US" altLang="zh-TW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.</a:t>
            </a:r>
            <a:r>
              <a:rPr lang="zh-TW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圖書館長同框討論</a:t>
            </a:r>
            <a:r>
              <a:rPr lang="zh-CN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，創造更多的思想碰撞</a:t>
            </a:r>
            <a:r>
              <a:rPr lang="zh-TW" altLang="en-US" sz="2800" dirty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。</a:t>
            </a:r>
            <a:endParaRPr lang="en-US" altLang="zh-CN" sz="2800" dirty="0">
              <a:solidFill>
                <a:schemeClr val="bg1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Lato Light"/>
            </a:endParaRPr>
          </a:p>
        </p:txBody>
      </p:sp>
      <p:sp>
        <p:nvSpPr>
          <p:cNvPr id="8" name="Shape 2637">
            <a:extLst>
              <a:ext uri="{FF2B5EF4-FFF2-40B4-BE49-F238E27FC236}">
                <a16:creationId xmlns:a16="http://schemas.microsoft.com/office/drawing/2014/main" id="{575E9CA4-9A03-4AD6-9A80-4D26DD3E4338}"/>
              </a:ext>
            </a:extLst>
          </p:cNvPr>
          <p:cNvSpPr/>
          <p:nvPr/>
        </p:nvSpPr>
        <p:spPr>
          <a:xfrm>
            <a:off x="3184525" y="3151188"/>
            <a:ext cx="1055688" cy="1933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8836"/>
                </a:moveTo>
                <a:lnTo>
                  <a:pt x="16200" y="8836"/>
                </a:lnTo>
                <a:lnTo>
                  <a:pt x="16200" y="11782"/>
                </a:lnTo>
                <a:cubicBezTo>
                  <a:pt x="16200" y="13409"/>
                  <a:pt x="13783" y="14727"/>
                  <a:pt x="10800" y="14727"/>
                </a:cubicBezTo>
                <a:cubicBezTo>
                  <a:pt x="7817" y="14727"/>
                  <a:pt x="5400" y="13409"/>
                  <a:pt x="5400" y="11782"/>
                </a:cubicBezTo>
                <a:cubicBezTo>
                  <a:pt x="5400" y="11782"/>
                  <a:pt x="5400" y="8836"/>
                  <a:pt x="5400" y="8836"/>
                </a:cubicBezTo>
                <a:close/>
                <a:moveTo>
                  <a:pt x="5400" y="3927"/>
                </a:moveTo>
                <a:cubicBezTo>
                  <a:pt x="5400" y="2301"/>
                  <a:pt x="7817" y="982"/>
                  <a:pt x="10800" y="982"/>
                </a:cubicBezTo>
                <a:cubicBezTo>
                  <a:pt x="13783" y="982"/>
                  <a:pt x="16200" y="2301"/>
                  <a:pt x="16200" y="3927"/>
                </a:cubicBezTo>
                <a:lnTo>
                  <a:pt x="16200" y="7855"/>
                </a:lnTo>
                <a:lnTo>
                  <a:pt x="5400" y="7855"/>
                </a:lnTo>
                <a:cubicBezTo>
                  <a:pt x="5400" y="7855"/>
                  <a:pt x="5400" y="3927"/>
                  <a:pt x="5400" y="3927"/>
                </a:cubicBezTo>
                <a:close/>
                <a:moveTo>
                  <a:pt x="10800" y="15709"/>
                </a:moveTo>
                <a:cubicBezTo>
                  <a:pt x="14777" y="15709"/>
                  <a:pt x="18000" y="13951"/>
                  <a:pt x="18000" y="11782"/>
                </a:cubicBezTo>
                <a:lnTo>
                  <a:pt x="18000" y="3927"/>
                </a:lnTo>
                <a:cubicBezTo>
                  <a:pt x="18000" y="1758"/>
                  <a:pt x="14777" y="0"/>
                  <a:pt x="10800" y="0"/>
                </a:cubicBezTo>
                <a:cubicBezTo>
                  <a:pt x="6823" y="0"/>
                  <a:pt x="3600" y="1758"/>
                  <a:pt x="3600" y="3927"/>
                </a:cubicBezTo>
                <a:lnTo>
                  <a:pt x="3600" y="11782"/>
                </a:lnTo>
                <a:cubicBezTo>
                  <a:pt x="3600" y="13951"/>
                  <a:pt x="6823" y="15709"/>
                  <a:pt x="10800" y="15709"/>
                </a:cubicBezTo>
                <a:moveTo>
                  <a:pt x="21600" y="11782"/>
                </a:moveTo>
                <a:lnTo>
                  <a:pt x="21600" y="10309"/>
                </a:lnTo>
                <a:cubicBezTo>
                  <a:pt x="21600" y="10038"/>
                  <a:pt x="21197" y="9818"/>
                  <a:pt x="20700" y="9818"/>
                </a:cubicBezTo>
                <a:cubicBezTo>
                  <a:pt x="20203" y="9818"/>
                  <a:pt x="19800" y="10038"/>
                  <a:pt x="19800" y="10309"/>
                </a:cubicBezTo>
                <a:lnTo>
                  <a:pt x="19800" y="11782"/>
                </a:lnTo>
                <a:cubicBezTo>
                  <a:pt x="19800" y="14493"/>
                  <a:pt x="15771" y="16691"/>
                  <a:pt x="10800" y="16691"/>
                </a:cubicBezTo>
                <a:cubicBezTo>
                  <a:pt x="5829" y="16691"/>
                  <a:pt x="1800" y="14493"/>
                  <a:pt x="1800" y="11782"/>
                </a:cubicBezTo>
                <a:lnTo>
                  <a:pt x="1800" y="10309"/>
                </a:lnTo>
                <a:cubicBezTo>
                  <a:pt x="1800" y="10038"/>
                  <a:pt x="1397" y="9818"/>
                  <a:pt x="900" y="9818"/>
                </a:cubicBezTo>
                <a:cubicBezTo>
                  <a:pt x="403" y="9818"/>
                  <a:pt x="0" y="10038"/>
                  <a:pt x="0" y="10309"/>
                </a:cubicBezTo>
                <a:lnTo>
                  <a:pt x="0" y="11782"/>
                </a:lnTo>
                <a:cubicBezTo>
                  <a:pt x="0" y="14870"/>
                  <a:pt x="4358" y="17398"/>
                  <a:pt x="9900" y="17648"/>
                </a:cubicBezTo>
                <a:lnTo>
                  <a:pt x="9900" y="20618"/>
                </a:lnTo>
                <a:lnTo>
                  <a:pt x="3600" y="20618"/>
                </a:lnTo>
                <a:cubicBezTo>
                  <a:pt x="3103" y="20618"/>
                  <a:pt x="2700" y="20838"/>
                  <a:pt x="2700" y="21110"/>
                </a:cubicBezTo>
                <a:cubicBezTo>
                  <a:pt x="2700" y="21381"/>
                  <a:pt x="3103" y="21600"/>
                  <a:pt x="3600" y="21600"/>
                </a:cubicBezTo>
                <a:lnTo>
                  <a:pt x="18000" y="21600"/>
                </a:lnTo>
                <a:cubicBezTo>
                  <a:pt x="18497" y="21600"/>
                  <a:pt x="18900" y="21381"/>
                  <a:pt x="18900" y="21110"/>
                </a:cubicBezTo>
                <a:cubicBezTo>
                  <a:pt x="18900" y="20838"/>
                  <a:pt x="18497" y="20618"/>
                  <a:pt x="18000" y="20618"/>
                </a:cubicBezTo>
                <a:lnTo>
                  <a:pt x="11700" y="20618"/>
                </a:lnTo>
                <a:lnTo>
                  <a:pt x="11700" y="17648"/>
                </a:lnTo>
                <a:cubicBezTo>
                  <a:pt x="17243" y="17398"/>
                  <a:pt x="21600" y="14870"/>
                  <a:pt x="21600" y="117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Microsoft JhengHei UI" panose="020B0604030504040204" pitchFamily="34" charset="-120"/>
              <a:ea typeface="Microsoft JhengHei UI" panose="020B0604030504040204" pitchFamily="34" charset="-120"/>
              <a:cs typeface="Gill Sans"/>
              <a:sym typeface="Gill Sans"/>
            </a:endParaRP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3BE4ABA-B9A9-4DA6-9921-12812B370108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" r="23879" b="9185"/>
          <a:stretch/>
        </p:blipFill>
        <p:spPr>
          <a:xfrm>
            <a:off x="7456488" y="0"/>
            <a:ext cx="16921162" cy="13716000"/>
          </a:xfrm>
        </p:spPr>
      </p:pic>
    </p:spTree>
    <p:extLst>
      <p:ext uri="{BB962C8B-B14F-4D97-AF65-F5344CB8AC3E}">
        <p14:creationId xmlns:p14="http://schemas.microsoft.com/office/powerpoint/2010/main" val="289971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ECDC080-874B-4543-A36D-528F11CB1CA0}"/>
              </a:ext>
            </a:extLst>
          </p:cNvPr>
          <p:cNvSpPr txBox="1"/>
          <p:nvPr/>
        </p:nvSpPr>
        <p:spPr>
          <a:xfrm>
            <a:off x="8365077" y="939800"/>
            <a:ext cx="7571303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 err="1">
                <a:solidFill>
                  <a:schemeClr val="tx1">
                    <a:lumMod val="5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全球合作夥伴</a:t>
            </a:r>
            <a:endParaRPr lang="en-US" sz="9600" b="1" dirty="0">
              <a:solidFill>
                <a:schemeClr val="tx1">
                  <a:lumMod val="50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27A192E-FE59-4B8F-B277-114D48049A47}"/>
              </a:ext>
            </a:extLst>
          </p:cNvPr>
          <p:cNvCxnSpPr>
            <a:cxnSpLocks/>
          </p:cNvCxnSpPr>
          <p:nvPr/>
        </p:nvCxnSpPr>
        <p:spPr>
          <a:xfrm>
            <a:off x="2979174" y="8192985"/>
            <a:ext cx="18523974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A993047-2F36-4970-97C7-901EE1C7EAD4}"/>
              </a:ext>
            </a:extLst>
          </p:cNvPr>
          <p:cNvCxnSpPr>
            <a:cxnSpLocks/>
          </p:cNvCxnSpPr>
          <p:nvPr/>
        </p:nvCxnSpPr>
        <p:spPr>
          <a:xfrm>
            <a:off x="12241161" y="4859235"/>
            <a:ext cx="0" cy="6697662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TextBox 73">
            <a:extLst>
              <a:ext uri="{FF2B5EF4-FFF2-40B4-BE49-F238E27FC236}">
                <a16:creationId xmlns:a16="http://schemas.microsoft.com/office/drawing/2014/main" id="{095D2290-AB28-F343-922A-0B618BE67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2517" y="2908711"/>
            <a:ext cx="17012616" cy="82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Lato Light"/>
              </a:rPr>
              <a:t>與北美及中國知名數位內容夥伴組成策略合作關係</a:t>
            </a:r>
            <a:endParaRPr lang="en-US" altLang="zh-CN" dirty="0">
              <a:solidFill>
                <a:schemeClr val="tx1">
                  <a:lumMod val="75000"/>
                </a:scheme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Lato Light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8378EDB7-603C-0441-84B9-07BDECD34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216" y="5056031"/>
            <a:ext cx="7231667" cy="257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2CA9FCEE-3ABB-C562-4B84-98D4A3369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1638" y="8520873"/>
            <a:ext cx="6779284" cy="253997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1A43F58-D6A7-B478-1EAC-5AAA68FD5F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19187" y="6139051"/>
            <a:ext cx="8469015" cy="718949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64E74B5-D2B9-3C9A-77B7-45A235B41D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401" y="8365719"/>
            <a:ext cx="7863590" cy="262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4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5715E58D-DAA2-B558-C5FC-260577EB5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2157" y="4073889"/>
            <a:ext cx="6043321" cy="459105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72925EE-3184-0097-FA6F-7990AED45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053" y="4583215"/>
            <a:ext cx="4694074" cy="3396092"/>
          </a:xfrm>
          <a:prstGeom prst="rect">
            <a:avLst/>
          </a:prstGeom>
        </p:spPr>
      </p:pic>
      <p:sp>
        <p:nvSpPr>
          <p:cNvPr id="87050" name="TextBox 406">
            <a:extLst>
              <a:ext uri="{FF2B5EF4-FFF2-40B4-BE49-F238E27FC236}">
                <a16:creationId xmlns:a16="http://schemas.microsoft.com/office/drawing/2014/main" id="{091F6874-D6AC-1041-B557-0C93E106C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935" y="2693981"/>
            <a:ext cx="157549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0" marR="0" lvl="0" indent="0" algn="l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全球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1200+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漢學圖書館為訂戶，遍佈於北美、亞洲、大洋洲、歐洲菁英名校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4AA161-EFAF-E244-954A-D358AB8E2DDD}"/>
              </a:ext>
            </a:extLst>
          </p:cNvPr>
          <p:cNvGrpSpPr/>
          <p:nvPr/>
        </p:nvGrpSpPr>
        <p:grpSpPr>
          <a:xfrm>
            <a:off x="925247" y="3712136"/>
            <a:ext cx="22433199" cy="1336357"/>
            <a:chOff x="1190911" y="3272021"/>
            <a:chExt cx="22433199" cy="1336357"/>
          </a:xfrm>
        </p:grpSpPr>
        <p:pic>
          <p:nvPicPr>
            <p:cNvPr id="408" name="Picture 407">
              <a:extLst>
                <a:ext uri="{FF2B5EF4-FFF2-40B4-BE49-F238E27FC236}">
                  <a16:creationId xmlns:a16="http://schemas.microsoft.com/office/drawing/2014/main" id="{738181F5-C679-7A4F-802A-6B9864699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6841" y="3550806"/>
              <a:ext cx="2519752" cy="778787"/>
            </a:xfrm>
            <a:prstGeom prst="rect">
              <a:avLst/>
            </a:prstGeom>
          </p:spPr>
        </p:pic>
        <p:pic>
          <p:nvPicPr>
            <p:cNvPr id="409" name="Picture 408">
              <a:extLst>
                <a:ext uri="{FF2B5EF4-FFF2-40B4-BE49-F238E27FC236}">
                  <a16:creationId xmlns:a16="http://schemas.microsoft.com/office/drawing/2014/main" id="{31E84949-65C2-3841-B5F1-C86E0D997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64475" y="3542166"/>
              <a:ext cx="3501861" cy="796066"/>
            </a:xfrm>
            <a:prstGeom prst="rect">
              <a:avLst/>
            </a:prstGeom>
          </p:spPr>
        </p:pic>
        <p:pic>
          <p:nvPicPr>
            <p:cNvPr id="412" name="Picture 411">
              <a:extLst>
                <a:ext uri="{FF2B5EF4-FFF2-40B4-BE49-F238E27FC236}">
                  <a16:creationId xmlns:a16="http://schemas.microsoft.com/office/drawing/2014/main" id="{AB2F3A0A-AFDF-4B44-8CAA-4FCB70B68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11014" y="3578273"/>
              <a:ext cx="3196528" cy="723852"/>
            </a:xfrm>
            <a:prstGeom prst="rect">
              <a:avLst/>
            </a:prstGeom>
          </p:spPr>
        </p:pic>
        <p:pic>
          <p:nvPicPr>
            <p:cNvPr id="413" name="Picture 412">
              <a:extLst>
                <a:ext uri="{FF2B5EF4-FFF2-40B4-BE49-F238E27FC236}">
                  <a16:creationId xmlns:a16="http://schemas.microsoft.com/office/drawing/2014/main" id="{690490C7-D874-E54C-A598-694A9C7BD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52218" y="3514467"/>
              <a:ext cx="2671892" cy="851464"/>
            </a:xfrm>
            <a:prstGeom prst="rect">
              <a:avLst/>
            </a:prstGeom>
          </p:spPr>
        </p:pic>
        <p:pic>
          <p:nvPicPr>
            <p:cNvPr id="414" name="Picture 413">
              <a:extLst>
                <a:ext uri="{FF2B5EF4-FFF2-40B4-BE49-F238E27FC236}">
                  <a16:creationId xmlns:a16="http://schemas.microsoft.com/office/drawing/2014/main" id="{0E8DD131-D246-F346-A668-5E61A75AF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1271" y="3578273"/>
              <a:ext cx="1718526" cy="723852"/>
            </a:xfrm>
            <a:prstGeom prst="rect">
              <a:avLst/>
            </a:prstGeom>
          </p:spPr>
        </p:pic>
        <p:pic>
          <p:nvPicPr>
            <p:cNvPr id="417" name="Picture 416">
              <a:extLst>
                <a:ext uri="{FF2B5EF4-FFF2-40B4-BE49-F238E27FC236}">
                  <a16:creationId xmlns:a16="http://schemas.microsoft.com/office/drawing/2014/main" id="{6EC2B565-E39B-3544-875F-E4A306DC9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911" y="3272021"/>
              <a:ext cx="4313257" cy="1336357"/>
            </a:xfrm>
            <a:prstGeom prst="rect">
              <a:avLst/>
            </a:prstGeom>
          </p:spPr>
        </p:pic>
        <p:pic>
          <p:nvPicPr>
            <p:cNvPr id="418" name="Picture 417">
              <a:extLst>
                <a:ext uri="{FF2B5EF4-FFF2-40B4-BE49-F238E27FC236}">
                  <a16:creationId xmlns:a16="http://schemas.microsoft.com/office/drawing/2014/main" id="{5F2574E7-B076-6244-A100-B714B0A34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2819" y="3272021"/>
              <a:ext cx="3231592" cy="1336357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4BAAA6AF-9898-4348-A3CC-5E6A62917D7C}"/>
              </a:ext>
            </a:extLst>
          </p:cNvPr>
          <p:cNvSpPr txBox="1"/>
          <p:nvPr/>
        </p:nvSpPr>
        <p:spPr>
          <a:xfrm>
            <a:off x="6657956" y="874432"/>
            <a:ext cx="1259235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全球</a:t>
            </a: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代表性</a:t>
            </a: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客戶</a:t>
            </a: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(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北美洲</a:t>
            </a: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)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AD751BB-773D-6C83-AB5F-E8FF494E8709}"/>
              </a:ext>
            </a:extLst>
          </p:cNvPr>
          <p:cNvSpPr/>
          <p:nvPr/>
        </p:nvSpPr>
        <p:spPr>
          <a:xfrm>
            <a:off x="411480" y="11338560"/>
            <a:ext cx="2628900" cy="2171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2D93E03-0E98-A9F9-32BD-D7C7F52974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9872" y="5364527"/>
            <a:ext cx="3641016" cy="1584913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01F11EDF-A61E-4564-A395-098651ABD8B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27140" b="30958"/>
          <a:stretch/>
        </p:blipFill>
        <p:spPr>
          <a:xfrm>
            <a:off x="5292123" y="5567432"/>
            <a:ext cx="4667250" cy="147670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7583B1C9-7923-14BA-281C-31D3A3170E6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1829" t="25453" r="14465" b="25573"/>
          <a:stretch/>
        </p:blipFill>
        <p:spPr>
          <a:xfrm>
            <a:off x="20007761" y="5447198"/>
            <a:ext cx="3515180" cy="1686098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3B615015-E0F2-4289-F2BB-1703FC9FF86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50702" y="7525828"/>
            <a:ext cx="2231145" cy="2219989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F9C72994-DE2F-8885-F5E1-EA6FFA3A26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5794" y="7477314"/>
            <a:ext cx="2270028" cy="2276333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CCE9575F-E346-BE32-795C-8B0A4971EFA6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33287" b="34285"/>
          <a:stretch/>
        </p:blipFill>
        <p:spPr>
          <a:xfrm>
            <a:off x="1005794" y="11577541"/>
            <a:ext cx="5357365" cy="1737278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23B0583C-37F2-6786-E736-B5B0C439D6A2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6623" t="38044" r="7016" b="39303"/>
          <a:stretch/>
        </p:blipFill>
        <p:spPr>
          <a:xfrm>
            <a:off x="11430873" y="7969496"/>
            <a:ext cx="7315200" cy="1437306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2FAD77DE-008E-DF33-03D3-9C69A04009E1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t="24202" b="27517"/>
          <a:stretch/>
        </p:blipFill>
        <p:spPr>
          <a:xfrm>
            <a:off x="1005794" y="9991629"/>
            <a:ext cx="5862059" cy="1584913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0E6BF285-D88B-2F18-B624-8D3498740C4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70757" y="10061965"/>
            <a:ext cx="5176530" cy="1584913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C5749BF4-EBE3-D217-1913-9BF31BECD78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706393" y="9406802"/>
            <a:ext cx="3809128" cy="2133112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02280AD2-B4F9-DC1A-4A5B-E210DD73DA2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018425" y="9681040"/>
            <a:ext cx="6340021" cy="1574462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87700406-5E81-0D22-4427-73AB412F6EF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67144" y="7543917"/>
            <a:ext cx="2143125" cy="2143125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ED73AB0B-0034-6D04-AA14-A7D671521BC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114362" y="7560039"/>
            <a:ext cx="2066925" cy="2209800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E63C5881-CDD3-3B1F-7DE7-E07A6996BDC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61038" y="11886246"/>
            <a:ext cx="4035417" cy="1549511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C7E5C1DA-D475-63CB-CF2C-818E4B65831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837116" y="11994289"/>
            <a:ext cx="5259220" cy="1399242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DEA9AA16-6362-8385-BD8C-9C87D7188EA1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t="12331" b="13459"/>
          <a:stretch/>
        </p:blipFill>
        <p:spPr>
          <a:xfrm>
            <a:off x="16642258" y="11556535"/>
            <a:ext cx="4697571" cy="1934100"/>
          </a:xfrm>
          <a:prstGeom prst="rect">
            <a:avLst/>
          </a:prstGeom>
        </p:spPr>
      </p:pic>
      <p:pic>
        <p:nvPicPr>
          <p:cNvPr id="4098" name="Picture 2" descr="渥太華大學- 維基百科，自由的百科全書">
            <a:extLst>
              <a:ext uri="{FF2B5EF4-FFF2-40B4-BE49-F238E27FC236}">
                <a16:creationId xmlns:a16="http://schemas.microsoft.com/office/drawing/2014/main" id="{2ED706BD-6779-B172-5085-5AEA5F499A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1"/>
          <a:stretch/>
        </p:blipFill>
        <p:spPr bwMode="auto">
          <a:xfrm>
            <a:off x="21289493" y="7047396"/>
            <a:ext cx="2918770" cy="330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2CAFE3CF-9555-CA48-93EE-790D0543274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8319540" y="7151861"/>
            <a:ext cx="35718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5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0E150-C5B8-52DA-08C0-07A91B35E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31C89F96-7B66-3995-CDE6-A9FD5BA12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7041" y="6331134"/>
            <a:ext cx="4450103" cy="3219582"/>
          </a:xfrm>
          <a:prstGeom prst="rect">
            <a:avLst/>
          </a:prstGeom>
        </p:spPr>
      </p:pic>
      <p:sp>
        <p:nvSpPr>
          <p:cNvPr id="87050" name="TextBox 406">
            <a:extLst>
              <a:ext uri="{FF2B5EF4-FFF2-40B4-BE49-F238E27FC236}">
                <a16:creationId xmlns:a16="http://schemas.microsoft.com/office/drawing/2014/main" id="{D9DC9557-7018-CE09-4941-DC826BB31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935" y="2693981"/>
            <a:ext cx="157549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0" marR="0" lvl="0" indent="0" algn="l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全球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1200+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漢學圖書館為訂戶，遍佈於北美、亞洲、大洋洲、歐洲菁英名校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9021DE-F96F-C65B-79F9-E5FFDB1E9E20}"/>
              </a:ext>
            </a:extLst>
          </p:cNvPr>
          <p:cNvGrpSpPr/>
          <p:nvPr/>
        </p:nvGrpSpPr>
        <p:grpSpPr>
          <a:xfrm>
            <a:off x="768214" y="3979839"/>
            <a:ext cx="18128386" cy="1246441"/>
            <a:chOff x="684212" y="7080342"/>
            <a:chExt cx="18659392" cy="1282951"/>
          </a:xfrm>
        </p:grpSpPr>
        <p:pic>
          <p:nvPicPr>
            <p:cNvPr id="449" name="Picture 4" descr="NCCU - 國立政治大學">
              <a:extLst>
                <a:ext uri="{FF2B5EF4-FFF2-40B4-BE49-F238E27FC236}">
                  <a16:creationId xmlns:a16="http://schemas.microsoft.com/office/drawing/2014/main" id="{19D79199-F09F-B6B9-489B-691DDA0A77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7081" y="7151880"/>
              <a:ext cx="3441542" cy="1139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0" name="Picture 6">
              <a:extLst>
                <a:ext uri="{FF2B5EF4-FFF2-40B4-BE49-F238E27FC236}">
                  <a16:creationId xmlns:a16="http://schemas.microsoft.com/office/drawing/2014/main" id="{B9D8C5EE-240F-8610-C3ED-CE961FCB54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4605" y="7174630"/>
              <a:ext cx="4533334" cy="1094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2" name="Picture 2" descr="「logo 台灣大學」的圖片搜尋結果">
              <a:extLst>
                <a:ext uri="{FF2B5EF4-FFF2-40B4-BE49-F238E27FC236}">
                  <a16:creationId xmlns:a16="http://schemas.microsoft.com/office/drawing/2014/main" id="{001C4A6E-62B7-7E84-A120-16094B985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212" y="7080342"/>
              <a:ext cx="4856887" cy="1282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4" name="Picture 453">
              <a:extLst>
                <a:ext uri="{FF2B5EF4-FFF2-40B4-BE49-F238E27FC236}">
                  <a16:creationId xmlns:a16="http://schemas.microsoft.com/office/drawing/2014/main" id="{1FE31B0A-D124-3316-FB85-487B28FAD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93921" y="7249017"/>
              <a:ext cx="3649683" cy="9456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35F7E4D-CB91-05B7-4434-713AB53A21B2}"/>
              </a:ext>
            </a:extLst>
          </p:cNvPr>
          <p:cNvGrpSpPr/>
          <p:nvPr/>
        </p:nvGrpSpPr>
        <p:grpSpPr>
          <a:xfrm>
            <a:off x="837846" y="5511728"/>
            <a:ext cx="23197331" cy="1452429"/>
            <a:chOff x="1162315" y="8323013"/>
            <a:chExt cx="23197331" cy="1452429"/>
          </a:xfrm>
        </p:grpSpPr>
        <p:pic>
          <p:nvPicPr>
            <p:cNvPr id="455" name="Picture 454">
              <a:extLst>
                <a:ext uri="{FF2B5EF4-FFF2-40B4-BE49-F238E27FC236}">
                  <a16:creationId xmlns:a16="http://schemas.microsoft.com/office/drawing/2014/main" id="{D88B7517-99FC-FDA9-362F-CEA2FD2CF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510" y="8590276"/>
              <a:ext cx="4675187" cy="917903"/>
            </a:xfrm>
            <a:prstGeom prst="rect">
              <a:avLst/>
            </a:prstGeom>
          </p:spPr>
        </p:pic>
        <p:pic>
          <p:nvPicPr>
            <p:cNvPr id="456" name="Picture 455">
              <a:extLst>
                <a:ext uri="{FF2B5EF4-FFF2-40B4-BE49-F238E27FC236}">
                  <a16:creationId xmlns:a16="http://schemas.microsoft.com/office/drawing/2014/main" id="{B0842F99-E601-891D-D1C3-7CE2A81AF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48547" y="8590276"/>
              <a:ext cx="4812872" cy="917903"/>
            </a:xfrm>
            <a:prstGeom prst="rect">
              <a:avLst/>
            </a:prstGeom>
          </p:spPr>
        </p:pic>
        <p:pic>
          <p:nvPicPr>
            <p:cNvPr id="457" name="Picture 456">
              <a:extLst>
                <a:ext uri="{FF2B5EF4-FFF2-40B4-BE49-F238E27FC236}">
                  <a16:creationId xmlns:a16="http://schemas.microsoft.com/office/drawing/2014/main" id="{AD0407BE-8AF6-CEBB-89E9-1BFE162D5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13269" y="8590276"/>
              <a:ext cx="5146377" cy="917903"/>
            </a:xfrm>
            <a:prstGeom prst="rect">
              <a:avLst/>
            </a:prstGeom>
          </p:spPr>
        </p:pic>
        <p:pic>
          <p:nvPicPr>
            <p:cNvPr id="458" name="Picture 457">
              <a:extLst>
                <a:ext uri="{FF2B5EF4-FFF2-40B4-BE49-F238E27FC236}">
                  <a16:creationId xmlns:a16="http://schemas.microsoft.com/office/drawing/2014/main" id="{35DF6F95-471F-BF98-B4BC-4957AD47B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879" y="8323013"/>
              <a:ext cx="3456781" cy="1452429"/>
            </a:xfrm>
            <a:prstGeom prst="rect">
              <a:avLst/>
            </a:prstGeom>
          </p:spPr>
        </p:pic>
        <p:pic>
          <p:nvPicPr>
            <p:cNvPr id="459" name="Picture 458">
              <a:extLst>
                <a:ext uri="{FF2B5EF4-FFF2-40B4-BE49-F238E27FC236}">
                  <a16:creationId xmlns:a16="http://schemas.microsoft.com/office/drawing/2014/main" id="{9A7C693C-18F0-3E9E-C846-8302A18BD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315" y="8460260"/>
              <a:ext cx="3698714" cy="1177934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1571E34-0B2A-B512-D4DF-DDF05168DE11}"/>
              </a:ext>
            </a:extLst>
          </p:cNvPr>
          <p:cNvSpPr txBox="1"/>
          <p:nvPr/>
        </p:nvSpPr>
        <p:spPr>
          <a:xfrm>
            <a:off x="5509330" y="939800"/>
            <a:ext cx="1328280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全球</a:t>
            </a: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代表性</a:t>
            </a: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客戶</a:t>
            </a:r>
            <a:r>
              <a:rPr kumimoji="0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(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亞洲</a:t>
            </a:r>
            <a:r>
              <a:rPr kumimoji="0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/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大洋洲</a:t>
            </a:r>
            <a:r>
              <a:rPr kumimoji="0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)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1423A590-72E3-2C39-19D1-CE8394BB2A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400325" y="3901836"/>
            <a:ext cx="3057656" cy="140244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346BB1A-10A2-2A1B-6F43-558949340F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1480" y="11338560"/>
            <a:ext cx="2628900" cy="2171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75AD49D-26AB-BED5-F21E-FA74791B4D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22" y="7404833"/>
            <a:ext cx="4362450" cy="104775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4B189B6-565A-2346-2B6C-FDFB92B8973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341" y="7319108"/>
            <a:ext cx="3314700" cy="1381125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7114E189-C4F4-12EF-9F31-B60B81349F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0079" y="7303769"/>
            <a:ext cx="5240640" cy="1621485"/>
          </a:xfrm>
          <a:prstGeom prst="rect">
            <a:avLst/>
          </a:prstGeom>
        </p:spPr>
      </p:pic>
      <p:pic>
        <p:nvPicPr>
          <p:cNvPr id="1026" name="Picture 2" descr="香港理工大學">
            <a:extLst>
              <a:ext uri="{FF2B5EF4-FFF2-40B4-BE49-F238E27FC236}">
                <a16:creationId xmlns:a16="http://schemas.microsoft.com/office/drawing/2014/main" id="{3F6AD0DE-3BF4-7BBF-22E4-52DAD4264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03" y="8641849"/>
            <a:ext cx="4540158" cy="162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ational University of Mongolia - Wikipedia">
            <a:extLst>
              <a:ext uri="{FF2B5EF4-FFF2-40B4-BE49-F238E27FC236}">
                <a16:creationId xmlns:a16="http://schemas.microsoft.com/office/drawing/2014/main" id="{248D1122-953B-351F-D32B-46354706A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46" y="10470581"/>
            <a:ext cx="1621485" cy="162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马来亚大学有多牛？3位首相，1位总统，香港大学校长亚洲第9 世界59 - 我的网站">
            <a:extLst>
              <a:ext uri="{FF2B5EF4-FFF2-40B4-BE49-F238E27FC236}">
                <a16:creationId xmlns:a16="http://schemas.microsoft.com/office/drawing/2014/main" id="{1E4F8366-BDD8-D444-FAB4-97E11150E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1305" y="9265941"/>
            <a:ext cx="37338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50年卓越学术成就拉曼大学学院栽培国家栋梁光华日报| 1910年创刊创新每一天生活">
            <a:extLst>
              <a:ext uri="{FF2B5EF4-FFF2-40B4-BE49-F238E27FC236}">
                <a16:creationId xmlns:a16="http://schemas.microsoft.com/office/drawing/2014/main" id="{7FB5DA05-2598-0626-EABB-ED9194D85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5002" y="8641849"/>
            <a:ext cx="3962979" cy="208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泰国朱拉隆功大学">
            <a:extLst>
              <a:ext uri="{FF2B5EF4-FFF2-40B4-BE49-F238E27FC236}">
                <a16:creationId xmlns:a16="http://schemas.microsoft.com/office/drawing/2014/main" id="{35FF4ED0-E26F-DDC1-DB3F-3975A3833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179" y="10515214"/>
            <a:ext cx="4263933" cy="156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ải mẫu thiết kế logo Đại Học Quốc Gia TPHCM Vector mới nhất">
            <a:extLst>
              <a:ext uri="{FF2B5EF4-FFF2-40B4-BE49-F238E27FC236}">
                <a16:creationId xmlns:a16="http://schemas.microsoft.com/office/drawing/2014/main" id="{CECE9D5E-8C8A-59EC-93C2-A66540AA5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091" y="10815716"/>
            <a:ext cx="3590925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Top20 高等学院｜ 澳洲国立大学｜ 麦腾留学移民">
            <a:extLst>
              <a:ext uri="{FF2B5EF4-FFF2-40B4-BE49-F238E27FC236}">
                <a16:creationId xmlns:a16="http://schemas.microsoft.com/office/drawing/2014/main" id="{2CF5E4D0-D5E4-9B94-60F2-52FBFE4CA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0191" y="10844291"/>
            <a:ext cx="36576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耶路撒冷希伯来大学创新创业课程-中以集知（广州）科技有限公司">
            <a:extLst>
              <a:ext uri="{FF2B5EF4-FFF2-40B4-BE49-F238E27FC236}">
                <a16:creationId xmlns:a16="http://schemas.microsoft.com/office/drawing/2014/main" id="{CD410CD7-054D-31CF-FBDE-00044617A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5737" y="10553897"/>
            <a:ext cx="4616458" cy="192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21175A1-A414-4EF7-F90C-0E8A0C7BD50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400325" y="11022019"/>
            <a:ext cx="3638550" cy="1257300"/>
          </a:xfrm>
          <a:prstGeom prst="rect">
            <a:avLst/>
          </a:prstGeom>
        </p:spPr>
      </p:pic>
      <p:pic>
        <p:nvPicPr>
          <p:cNvPr id="1044" name="Picture 20" descr="中央美术学院标志logo图片-诗宸标志设计">
            <a:extLst>
              <a:ext uri="{FF2B5EF4-FFF2-40B4-BE49-F238E27FC236}">
                <a16:creationId xmlns:a16="http://schemas.microsoft.com/office/drawing/2014/main" id="{8FBF0385-3291-5F99-B55D-E8FC6888F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2" t="29520" r="8801" b="31870"/>
          <a:stretch/>
        </p:blipFill>
        <p:spPr bwMode="auto">
          <a:xfrm>
            <a:off x="5486883" y="8769103"/>
            <a:ext cx="4806403" cy="156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中国美术学院logo设计含义及设计理念-三文品牌">
            <a:extLst>
              <a:ext uri="{FF2B5EF4-FFF2-40B4-BE49-F238E27FC236}">
                <a16:creationId xmlns:a16="http://schemas.microsoft.com/office/drawing/2014/main" id="{9E821563-2009-21EA-8C3A-07A9B4BE2C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82" b="31352"/>
          <a:stretch/>
        </p:blipFill>
        <p:spPr bwMode="auto">
          <a:xfrm>
            <a:off x="10165228" y="8913250"/>
            <a:ext cx="4166658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F4DE203-84D7-77C1-A49F-DE8BE80E470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3660352" y="7049027"/>
            <a:ext cx="3256339" cy="177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0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824BD-A16D-E0E1-FD81-15951504F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C8B9565F-1487-3F57-7F77-B92E75F16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6880" y="10096985"/>
            <a:ext cx="4434196" cy="248315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F1A7357-9BF7-22AB-AF9A-3168A3380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1446" y="9206208"/>
            <a:ext cx="3781443" cy="1407765"/>
          </a:xfrm>
          <a:prstGeom prst="rect">
            <a:avLst/>
          </a:prstGeom>
        </p:spPr>
      </p:pic>
      <p:sp>
        <p:nvSpPr>
          <p:cNvPr id="87050" name="TextBox 406">
            <a:extLst>
              <a:ext uri="{FF2B5EF4-FFF2-40B4-BE49-F238E27FC236}">
                <a16:creationId xmlns:a16="http://schemas.microsoft.com/office/drawing/2014/main" id="{3F7A944D-FC9B-A256-84EF-E91700FDD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935" y="2693981"/>
            <a:ext cx="157549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marL="0" marR="0" lvl="0" indent="0" algn="l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全球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1200+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75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漢學圖書館為訂戶，遍佈於北美、亞洲、大洋洲、歐洲菁英名校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47CA39-9136-D33B-CBB4-ECCC9DA92CA8}"/>
              </a:ext>
            </a:extLst>
          </p:cNvPr>
          <p:cNvGrpSpPr/>
          <p:nvPr/>
        </p:nvGrpSpPr>
        <p:grpSpPr>
          <a:xfrm>
            <a:off x="965446" y="5038116"/>
            <a:ext cx="22628873" cy="2030938"/>
            <a:chOff x="1162315" y="4866120"/>
            <a:chExt cx="22628873" cy="2030938"/>
          </a:xfrm>
        </p:grpSpPr>
        <p:pic>
          <p:nvPicPr>
            <p:cNvPr id="436" name="Picture 435">
              <a:extLst>
                <a:ext uri="{FF2B5EF4-FFF2-40B4-BE49-F238E27FC236}">
                  <a16:creationId xmlns:a16="http://schemas.microsoft.com/office/drawing/2014/main" id="{87D29F47-0803-8E9B-2FFE-4196ACD37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315" y="5403357"/>
              <a:ext cx="3808776" cy="956464"/>
            </a:xfrm>
            <a:prstGeom prst="rect">
              <a:avLst/>
            </a:prstGeom>
          </p:spPr>
        </p:pic>
        <p:pic>
          <p:nvPicPr>
            <p:cNvPr id="438" name="Picture 437">
              <a:extLst>
                <a:ext uri="{FF2B5EF4-FFF2-40B4-BE49-F238E27FC236}">
                  <a16:creationId xmlns:a16="http://schemas.microsoft.com/office/drawing/2014/main" id="{B7164D9E-00EB-0E1C-1E67-317FE554B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650" y="4866120"/>
              <a:ext cx="3051175" cy="2030938"/>
            </a:xfrm>
            <a:prstGeom prst="rect">
              <a:avLst/>
            </a:prstGeom>
          </p:spPr>
        </p:pic>
        <p:pic>
          <p:nvPicPr>
            <p:cNvPr id="439" name="Picture 438">
              <a:extLst>
                <a:ext uri="{FF2B5EF4-FFF2-40B4-BE49-F238E27FC236}">
                  <a16:creationId xmlns:a16="http://schemas.microsoft.com/office/drawing/2014/main" id="{2D78602C-E7A6-D88B-03BA-2FBB6A11C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316" y="5376510"/>
              <a:ext cx="3311078" cy="1010159"/>
            </a:xfrm>
            <a:prstGeom prst="rect">
              <a:avLst/>
            </a:prstGeom>
          </p:spPr>
        </p:pic>
        <p:pic>
          <p:nvPicPr>
            <p:cNvPr id="445" name="Picture 444">
              <a:extLst>
                <a:ext uri="{FF2B5EF4-FFF2-40B4-BE49-F238E27FC236}">
                  <a16:creationId xmlns:a16="http://schemas.microsoft.com/office/drawing/2014/main" id="{39B66C30-E942-B9BF-0585-DE9B10FB5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9053" y="5330279"/>
              <a:ext cx="4262051" cy="1102620"/>
            </a:xfrm>
            <a:prstGeom prst="rect">
              <a:avLst/>
            </a:prstGeom>
          </p:spPr>
        </p:pic>
        <p:pic>
          <p:nvPicPr>
            <p:cNvPr id="446" name="Picture 445">
              <a:extLst>
                <a:ext uri="{FF2B5EF4-FFF2-40B4-BE49-F238E27FC236}">
                  <a16:creationId xmlns:a16="http://schemas.microsoft.com/office/drawing/2014/main" id="{879176BA-3C84-50FF-06D4-4FD8641FE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7650" y="5242509"/>
              <a:ext cx="3159581" cy="1278160"/>
            </a:xfrm>
            <a:prstGeom prst="rect">
              <a:avLst/>
            </a:prstGeom>
          </p:spPr>
        </p:pic>
        <p:pic>
          <p:nvPicPr>
            <p:cNvPr id="447" name="Picture 446">
              <a:extLst>
                <a:ext uri="{FF2B5EF4-FFF2-40B4-BE49-F238E27FC236}">
                  <a16:creationId xmlns:a16="http://schemas.microsoft.com/office/drawing/2014/main" id="{88B69D13-B225-0D0B-BB63-7B5F4AF33D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282"/>
            <a:stretch/>
          </p:blipFill>
          <p:spPr>
            <a:xfrm>
              <a:off x="20285495" y="5132289"/>
              <a:ext cx="3505693" cy="1498600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5CE989E-E5AC-9482-6307-BE4876DF710B}"/>
              </a:ext>
            </a:extLst>
          </p:cNvPr>
          <p:cNvSpPr txBox="1"/>
          <p:nvPr/>
        </p:nvSpPr>
        <p:spPr>
          <a:xfrm>
            <a:off x="6965655" y="939800"/>
            <a:ext cx="10370147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全球</a:t>
            </a: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代表性</a:t>
            </a: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客戶</a:t>
            </a: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(</a:t>
            </a: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歐洲</a:t>
            </a:r>
            <a:r>
              <a:rPr kumimoji="0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)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2954A6E-2980-ED89-3DC2-9C4EE4D97016}"/>
              </a:ext>
            </a:extLst>
          </p:cNvPr>
          <p:cNvSpPr/>
          <p:nvPr/>
        </p:nvSpPr>
        <p:spPr>
          <a:xfrm>
            <a:off x="411480" y="11338560"/>
            <a:ext cx="2628900" cy="2171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7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B81520A-6134-6449-874F-7D9E1D3B9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92" y="4046022"/>
            <a:ext cx="37338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7485650-FF24-EC81-17FB-96A0B4DA0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89" y="3766113"/>
            <a:ext cx="3757194" cy="165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D4169B9-9B9A-AB0A-6FBA-4E377E857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781" y="3970364"/>
            <a:ext cx="36576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Logo Collège de France (CNRS)">
            <a:extLst>
              <a:ext uri="{FF2B5EF4-FFF2-40B4-BE49-F238E27FC236}">
                <a16:creationId xmlns:a16="http://schemas.microsoft.com/office/drawing/2014/main" id="{11AD7DC8-8D32-13D0-7C37-D6F6E280D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575" y="3907071"/>
            <a:ext cx="3486150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eidelberg University Logo - PNG Logo Vector Brand Downloads (SVG, EPS)">
            <a:extLst>
              <a:ext uri="{FF2B5EF4-FFF2-40B4-BE49-F238E27FC236}">
                <a16:creationId xmlns:a16="http://schemas.microsoft.com/office/drawing/2014/main" id="{71214106-88BE-CFBF-4DE8-BCE3389AF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8919" y="3524833"/>
            <a:ext cx="3100472" cy="165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B54A7EE2-25E4-FFC7-CFAC-17828A814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9391" y="3420526"/>
            <a:ext cx="4776863" cy="200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Mark your calendars for the 6th Insurance Data Science Conference in  Stockholm | Insurance Data Science Conference">
            <a:extLst>
              <a:ext uri="{FF2B5EF4-FFF2-40B4-BE49-F238E27FC236}">
                <a16:creationId xmlns:a16="http://schemas.microsoft.com/office/drawing/2014/main" id="{04A52B40-0FF0-A915-98B1-02F920853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86" y="6802885"/>
            <a:ext cx="4074403" cy="17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_University of Copenhagen (UCPH) - EU PAL-COPD">
            <a:extLst>
              <a:ext uri="{FF2B5EF4-FFF2-40B4-BE49-F238E27FC236}">
                <a16:creationId xmlns:a16="http://schemas.microsoft.com/office/drawing/2014/main" id="{D62FFBF5-8888-A760-DD0A-843027375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273" y="7069054"/>
            <a:ext cx="3684994" cy="137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University of Zürich logo | LucasFonts">
            <a:extLst>
              <a:ext uri="{FF2B5EF4-FFF2-40B4-BE49-F238E27FC236}">
                <a16:creationId xmlns:a16="http://schemas.microsoft.com/office/drawing/2014/main" id="{05DB26CB-9F60-A7D9-06AA-5F18C6D8B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83" y="7111106"/>
            <a:ext cx="366712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亞捷隆大學│歐洲教育展-歐洲教育展執行委員會">
            <a:extLst>
              <a:ext uri="{FF2B5EF4-FFF2-40B4-BE49-F238E27FC236}">
                <a16:creationId xmlns:a16="http://schemas.microsoft.com/office/drawing/2014/main" id="{CEEE9436-0C69-5180-62B7-0A2121110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842" y="6926059"/>
            <a:ext cx="4752775" cy="143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罗兰大学– ccficc">
            <a:extLst>
              <a:ext uri="{FF2B5EF4-FFF2-40B4-BE49-F238E27FC236}">
                <a16:creationId xmlns:a16="http://schemas.microsoft.com/office/drawing/2014/main" id="{74092742-1560-724B-3621-0EBD0C3B9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9751" y="7215984"/>
            <a:ext cx="3781442" cy="173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>
            <a:extLst>
              <a:ext uri="{FF2B5EF4-FFF2-40B4-BE49-F238E27FC236}">
                <a16:creationId xmlns:a16="http://schemas.microsoft.com/office/drawing/2014/main" id="{A117AFBA-E836-9070-E2B3-42CCA1425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23" y="8681185"/>
            <a:ext cx="379095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Renyi100">
            <a:extLst>
              <a:ext uri="{FF2B5EF4-FFF2-40B4-BE49-F238E27FC236}">
                <a16:creationId xmlns:a16="http://schemas.microsoft.com/office/drawing/2014/main" id="{A5893290-2BDB-91F2-A768-EF5C495B1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447" y="8947246"/>
            <a:ext cx="378142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44F4A16E-B881-EF30-98DA-CAC33EEC7AC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1145970" y="6864160"/>
            <a:ext cx="2448349" cy="2700048"/>
          </a:xfrm>
          <a:prstGeom prst="rect">
            <a:avLst/>
          </a:prstGeom>
        </p:spPr>
      </p:pic>
      <p:pic>
        <p:nvPicPr>
          <p:cNvPr id="3100" name="Picture 28" descr="巴伐利亚国家图书馆">
            <a:extLst>
              <a:ext uri="{FF2B5EF4-FFF2-40B4-BE49-F238E27FC236}">
                <a16:creationId xmlns:a16="http://schemas.microsoft.com/office/drawing/2014/main" id="{6013374E-9702-AC27-891B-5980024C1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180" y="9004074"/>
            <a:ext cx="4924843" cy="124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Partners">
            <a:extLst>
              <a:ext uri="{FF2B5EF4-FFF2-40B4-BE49-F238E27FC236}">
                <a16:creationId xmlns:a16="http://schemas.microsoft.com/office/drawing/2014/main" id="{341A036C-C65A-D26B-1E49-1B08144E9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87" y="861348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 descr="根特大學- 維基百科，自由的百科全書">
            <a:extLst>
              <a:ext uri="{FF2B5EF4-FFF2-40B4-BE49-F238E27FC236}">
                <a16:creationId xmlns:a16="http://schemas.microsoft.com/office/drawing/2014/main" id="{90DD31C3-952C-C44F-6D32-2AEDEAE797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1" t="10591" r="25097" b="18114"/>
          <a:stretch/>
        </p:blipFill>
        <p:spPr bwMode="auto">
          <a:xfrm>
            <a:off x="15730212" y="8773939"/>
            <a:ext cx="2143125" cy="192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BF4BC3A-9DF9-4550-44C9-A3BCC488D2D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31410" y="10048029"/>
            <a:ext cx="2898358" cy="289835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818E48A8-55B2-422F-F292-78659B25734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629768" y="11043760"/>
            <a:ext cx="4676775" cy="97155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DAA3EF4-A916-D9B3-18DD-7A441B95336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518463" y="10457972"/>
            <a:ext cx="2143125" cy="214312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8B8473FB-041B-1EE1-E05E-C7B02E71C98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523655" y="11011222"/>
            <a:ext cx="3630065" cy="1731262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E1B5EE30-924F-EDE6-640E-9C820CC3328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917536" y="11186180"/>
            <a:ext cx="4424333" cy="13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3ACADAE-FA25-9246-AE5B-DFF6D0B4D3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FA5080-5278-4E6F-8478-06794931E104}"/>
              </a:ext>
            </a:extLst>
          </p:cNvPr>
          <p:cNvSpPr/>
          <p:nvPr/>
        </p:nvSpPr>
        <p:spPr>
          <a:xfrm>
            <a:off x="0" y="0"/>
            <a:ext cx="24509412" cy="13716000"/>
          </a:xfrm>
          <a:prstGeom prst="rect">
            <a:avLst/>
          </a:prstGeom>
          <a:solidFill>
            <a:srgbClr val="0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defRPr/>
            </a:pPr>
            <a:endParaRPr lang="en-US" altLang="zh-CN" sz="4800">
              <a:solidFill>
                <a:srgbClr val="FFFFFF"/>
              </a:solidFill>
              <a:latin typeface="Montserrat Light"/>
              <a:ea typeface="宋体" panose="02010600030101010101" pitchFamily="2" charset="-122"/>
            </a:endParaRPr>
          </a:p>
        </p:txBody>
      </p:sp>
      <p:sp>
        <p:nvSpPr>
          <p:cNvPr id="117764" name="TextBox 22">
            <a:extLst>
              <a:ext uri="{FF2B5EF4-FFF2-40B4-BE49-F238E27FC236}">
                <a16:creationId xmlns:a16="http://schemas.microsoft.com/office/drawing/2014/main" id="{725DD328-8E1C-2F4D-9C60-9AD04D30F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913" y="3617913"/>
            <a:ext cx="15109825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r>
              <a:rPr lang="zh-CN" altLang="en-US" sz="8800" b="1" dirty="0">
                <a:solidFill>
                  <a:schemeClr val="bg1"/>
                </a:solidFill>
                <a:latin typeface="Montserrat Semi"/>
                <a:ea typeface="Montserrat Semi"/>
                <a:cs typeface="Montserrat Semi"/>
              </a:rPr>
              <a:t>聯繫我們</a:t>
            </a:r>
            <a:endParaRPr lang="en-US" altLang="zh-CN" sz="8800" b="1" dirty="0">
              <a:solidFill>
                <a:schemeClr val="bg1"/>
              </a:solidFill>
              <a:latin typeface="Montserrat Semi"/>
              <a:ea typeface="Montserrat Semi"/>
              <a:cs typeface="Montserrat Semi"/>
            </a:endParaRPr>
          </a:p>
        </p:txBody>
      </p:sp>
      <p:sp>
        <p:nvSpPr>
          <p:cNvPr id="117765" name="TextBox 3">
            <a:extLst>
              <a:ext uri="{FF2B5EF4-FFF2-40B4-BE49-F238E27FC236}">
                <a16:creationId xmlns:a16="http://schemas.microsoft.com/office/drawing/2014/main" id="{86881DA4-57D1-EA4F-A1A0-2E009E4BF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5638" y="5230813"/>
            <a:ext cx="1036637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ea typeface="Lato Light"/>
                <a:cs typeface="Lato Light"/>
              </a:rPr>
              <a:t>謝謝</a:t>
            </a:r>
            <a:r>
              <a:rPr lang="zh-TW" altLang="en-US" sz="3200" dirty="0">
                <a:solidFill>
                  <a:schemeClr val="bg1"/>
                </a:solidFill>
                <a:ea typeface="Lato Light"/>
                <a:cs typeface="Lato Light"/>
              </a:rPr>
              <a:t>瀏覽</a:t>
            </a:r>
            <a:r>
              <a:rPr lang="zh-CN" altLang="en-US" sz="3200" dirty="0">
                <a:solidFill>
                  <a:schemeClr val="bg1"/>
                </a:solidFill>
                <a:ea typeface="Lato Light"/>
                <a:cs typeface="Lato Light"/>
              </a:rPr>
              <a:t>，請多指教</a:t>
            </a:r>
            <a:r>
              <a:rPr lang="zh-TW" altLang="en-US" sz="3200" dirty="0">
                <a:solidFill>
                  <a:schemeClr val="bg1"/>
                </a:solidFill>
                <a:ea typeface="Lato Light"/>
                <a:cs typeface="Lato Light"/>
              </a:rPr>
              <a:t>。</a:t>
            </a:r>
            <a:endParaRPr lang="en-US" altLang="zh-CN" sz="3200" dirty="0">
              <a:solidFill>
                <a:schemeClr val="bg1"/>
              </a:solidFill>
              <a:ea typeface="Lato Light"/>
              <a:cs typeface="Lato Light"/>
            </a:endParaRPr>
          </a:p>
          <a:p>
            <a:pPr algn="ctr" eaLnBrk="1" hangingPunct="1">
              <a:lnSpc>
                <a:spcPct val="150000"/>
              </a:lnSpc>
            </a:pPr>
            <a:endParaRPr lang="en-US" altLang="zh-CN" sz="3200" dirty="0">
              <a:solidFill>
                <a:schemeClr val="bg1"/>
              </a:solidFill>
              <a:ea typeface="Lato Light"/>
              <a:cs typeface="Lato Light"/>
            </a:endParaRPr>
          </a:p>
          <a:p>
            <a:pPr algn="ctr" eaLnBrk="1" hangingPunct="1"/>
            <a:r>
              <a:rPr lang="en-US" altLang="ja-JP" b="1" dirty="0">
                <a:solidFill>
                  <a:schemeClr val="bg1"/>
                </a:solidFill>
              </a:rPr>
              <a:t>100</a:t>
            </a:r>
            <a:r>
              <a:rPr lang="en-US" altLang="zh-TW" b="1" dirty="0">
                <a:solidFill>
                  <a:schemeClr val="bg1"/>
                </a:solidFill>
              </a:rPr>
              <a:t>037</a:t>
            </a:r>
            <a:r>
              <a:rPr lang="ja-JP" altLang="en-US" b="1" dirty="0">
                <a:solidFill>
                  <a:schemeClr val="bg1"/>
                </a:solidFill>
              </a:rPr>
              <a:t>臺北市中正區南昌路二段</a:t>
            </a:r>
            <a:r>
              <a:rPr lang="en-US" altLang="ja-JP" b="1" dirty="0">
                <a:solidFill>
                  <a:schemeClr val="bg1"/>
                </a:solidFill>
              </a:rPr>
              <a:t>70</a:t>
            </a:r>
            <a:r>
              <a:rPr lang="ja-JP" altLang="en-US" b="1" dirty="0">
                <a:solidFill>
                  <a:schemeClr val="bg1"/>
                </a:solidFill>
              </a:rPr>
              <a:t>號</a:t>
            </a:r>
            <a:r>
              <a:rPr lang="en-US" altLang="ja-JP" b="1" dirty="0">
                <a:solidFill>
                  <a:schemeClr val="bg1"/>
                </a:solidFill>
              </a:rPr>
              <a:t>4</a:t>
            </a:r>
            <a:r>
              <a:rPr lang="ja-JP" altLang="en-US" b="1" dirty="0">
                <a:solidFill>
                  <a:schemeClr val="bg1"/>
                </a:solidFill>
              </a:rPr>
              <a:t>樓之</a:t>
            </a:r>
            <a:r>
              <a:rPr lang="en-US" altLang="ja-JP" b="1" dirty="0">
                <a:solidFill>
                  <a:schemeClr val="bg1"/>
                </a:solidFill>
              </a:rPr>
              <a:t>7</a:t>
            </a:r>
            <a:endParaRPr lang="en-US" altLang="zh-CN" sz="3200" b="1" dirty="0">
              <a:solidFill>
                <a:schemeClr val="bg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AE6552-425F-4ADD-8487-B7950DC367BF}"/>
              </a:ext>
            </a:extLst>
          </p:cNvPr>
          <p:cNvSpPr txBox="1"/>
          <p:nvPr/>
        </p:nvSpPr>
        <p:spPr>
          <a:xfrm>
            <a:off x="5311775" y="10561638"/>
            <a:ext cx="20986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spc="600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PHONE</a:t>
            </a:r>
          </a:p>
        </p:txBody>
      </p:sp>
      <p:sp>
        <p:nvSpPr>
          <p:cNvPr id="117767" name="TextBox 5">
            <a:extLst>
              <a:ext uri="{FF2B5EF4-FFF2-40B4-BE49-F238E27FC236}">
                <a16:creationId xmlns:a16="http://schemas.microsoft.com/office/drawing/2014/main" id="{0266A95C-AD47-F944-8B7D-FE115A1B6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3538" y="11303000"/>
            <a:ext cx="4376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r>
              <a:rPr lang="en-DE" dirty="0">
                <a:solidFill>
                  <a:schemeClr val="bg1"/>
                </a:solidFill>
              </a:rPr>
              <a:t>02-23655908</a:t>
            </a:r>
            <a:endParaRPr lang="en-US" altLang="zh-CN" sz="2400" dirty="0">
              <a:solidFill>
                <a:schemeClr val="bg1"/>
              </a:solidFill>
              <a:ea typeface="Lato Light"/>
              <a:cs typeface="Lato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74A2E-5AB1-467A-81F2-FBB658DCDB81}"/>
              </a:ext>
            </a:extLst>
          </p:cNvPr>
          <p:cNvSpPr txBox="1"/>
          <p:nvPr/>
        </p:nvSpPr>
        <p:spPr>
          <a:xfrm>
            <a:off x="11287125" y="10561638"/>
            <a:ext cx="18843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spc="600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EMAIL</a:t>
            </a:r>
          </a:p>
        </p:txBody>
      </p:sp>
      <p:sp>
        <p:nvSpPr>
          <p:cNvPr id="117769" name="TextBox 7">
            <a:extLst>
              <a:ext uri="{FF2B5EF4-FFF2-40B4-BE49-F238E27FC236}">
                <a16:creationId xmlns:a16="http://schemas.microsoft.com/office/drawing/2014/main" id="{E8991C7A-5364-1847-8167-D474BC30B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4467" y="11303000"/>
            <a:ext cx="5055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r>
              <a:rPr lang="en-GB" dirty="0">
                <a:solidFill>
                  <a:schemeClr val="bg1"/>
                </a:solidFill>
              </a:rPr>
              <a:t>udp.webaa@gmail.com</a:t>
            </a:r>
            <a:endParaRPr lang="en-US" altLang="zh-CN" sz="2400" dirty="0">
              <a:solidFill>
                <a:schemeClr val="bg1"/>
              </a:solidFill>
              <a:ea typeface="Lato Light"/>
              <a:cs typeface="Lato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1CF0AC-D68C-4DE7-808B-8FE051B52F73}"/>
              </a:ext>
            </a:extLst>
          </p:cNvPr>
          <p:cNvSpPr txBox="1"/>
          <p:nvPr/>
        </p:nvSpPr>
        <p:spPr>
          <a:xfrm>
            <a:off x="16960850" y="10561638"/>
            <a:ext cx="26368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spc="600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WEBSITE</a:t>
            </a:r>
          </a:p>
        </p:txBody>
      </p:sp>
      <p:sp>
        <p:nvSpPr>
          <p:cNvPr id="117771" name="TextBox 9">
            <a:extLst>
              <a:ext uri="{FF2B5EF4-FFF2-40B4-BE49-F238E27FC236}">
                <a16:creationId xmlns:a16="http://schemas.microsoft.com/office/drawing/2014/main" id="{CEC8F72F-4F8B-1145-8C4E-59E6CD920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0900" y="11303000"/>
            <a:ext cx="43767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r>
              <a:rPr lang="en-GB" dirty="0" err="1">
                <a:solidFill>
                  <a:schemeClr val="bg1"/>
                </a:solidFill>
              </a:rPr>
              <a:t>www.udpweb.com</a:t>
            </a:r>
            <a:endParaRPr lang="en-US" altLang="zh-CN" sz="2400" dirty="0">
              <a:solidFill>
                <a:schemeClr val="bg1"/>
              </a:solidFill>
              <a:ea typeface="Lato Light"/>
              <a:cs typeface="Lato Light"/>
            </a:endParaRPr>
          </a:p>
        </p:txBody>
      </p:sp>
      <p:sp>
        <p:nvSpPr>
          <p:cNvPr id="14" name="Shape 2643">
            <a:extLst>
              <a:ext uri="{FF2B5EF4-FFF2-40B4-BE49-F238E27FC236}">
                <a16:creationId xmlns:a16="http://schemas.microsoft.com/office/drawing/2014/main" id="{1C35508E-FCCE-42B8-A6A5-FB3192054C1C}"/>
              </a:ext>
            </a:extLst>
          </p:cNvPr>
          <p:cNvSpPr/>
          <p:nvPr/>
        </p:nvSpPr>
        <p:spPr>
          <a:xfrm>
            <a:off x="6108700" y="9486900"/>
            <a:ext cx="506413" cy="928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" name="Shape 2944">
            <a:extLst>
              <a:ext uri="{FF2B5EF4-FFF2-40B4-BE49-F238E27FC236}">
                <a16:creationId xmlns:a16="http://schemas.microsoft.com/office/drawing/2014/main" id="{2D15CDBE-88B2-43C7-8414-01D704BC7DFD}"/>
              </a:ext>
            </a:extLst>
          </p:cNvPr>
          <p:cNvSpPr/>
          <p:nvPr/>
        </p:nvSpPr>
        <p:spPr>
          <a:xfrm>
            <a:off x="17892713" y="9642476"/>
            <a:ext cx="773112" cy="773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" name="Shape 2856">
            <a:extLst>
              <a:ext uri="{FF2B5EF4-FFF2-40B4-BE49-F238E27FC236}">
                <a16:creationId xmlns:a16="http://schemas.microsoft.com/office/drawing/2014/main" id="{D408A2D8-DE9F-47BF-A88E-EE751E707FDB}"/>
              </a:ext>
            </a:extLst>
          </p:cNvPr>
          <p:cNvSpPr/>
          <p:nvPr/>
        </p:nvSpPr>
        <p:spPr>
          <a:xfrm>
            <a:off x="11878468" y="9626600"/>
            <a:ext cx="701675" cy="701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75" y="14735"/>
                </a:moveTo>
                <a:cubicBezTo>
                  <a:pt x="12008" y="15178"/>
                  <a:pt x="11621" y="15531"/>
                  <a:pt x="11226" y="15783"/>
                </a:cubicBezTo>
                <a:cubicBezTo>
                  <a:pt x="10834" y="16035"/>
                  <a:pt x="10421" y="16209"/>
                  <a:pt x="10002" y="16302"/>
                </a:cubicBezTo>
                <a:cubicBezTo>
                  <a:pt x="9027" y="16517"/>
                  <a:pt x="8105" y="16493"/>
                  <a:pt x="7342" y="16179"/>
                </a:cubicBezTo>
                <a:cubicBezTo>
                  <a:pt x="6912" y="16003"/>
                  <a:pt x="6537" y="15755"/>
                  <a:pt x="6227" y="15442"/>
                </a:cubicBezTo>
                <a:cubicBezTo>
                  <a:pt x="5915" y="15129"/>
                  <a:pt x="5669" y="14758"/>
                  <a:pt x="5493" y="14340"/>
                </a:cubicBezTo>
                <a:cubicBezTo>
                  <a:pt x="5317" y="13924"/>
                  <a:pt x="5228" y="13459"/>
                  <a:pt x="5228" y="12958"/>
                </a:cubicBezTo>
                <a:cubicBezTo>
                  <a:pt x="5228" y="12161"/>
                  <a:pt x="5386" y="11302"/>
                  <a:pt x="5698" y="10406"/>
                </a:cubicBezTo>
                <a:cubicBezTo>
                  <a:pt x="6010" y="9509"/>
                  <a:pt x="6454" y="8665"/>
                  <a:pt x="7018" y="7900"/>
                </a:cubicBezTo>
                <a:cubicBezTo>
                  <a:pt x="7579" y="7140"/>
                  <a:pt x="8265" y="6498"/>
                  <a:pt x="9058" y="5993"/>
                </a:cubicBezTo>
                <a:cubicBezTo>
                  <a:pt x="9839" y="5496"/>
                  <a:pt x="10706" y="5245"/>
                  <a:pt x="11636" y="5245"/>
                </a:cubicBezTo>
                <a:cubicBezTo>
                  <a:pt x="12014" y="5245"/>
                  <a:pt x="12413" y="5288"/>
                  <a:pt x="12821" y="5373"/>
                </a:cubicBezTo>
                <a:cubicBezTo>
                  <a:pt x="13224" y="5457"/>
                  <a:pt x="13613" y="5599"/>
                  <a:pt x="13978" y="5795"/>
                </a:cubicBezTo>
                <a:cubicBezTo>
                  <a:pt x="14337" y="5989"/>
                  <a:pt x="14658" y="6246"/>
                  <a:pt x="14931" y="6561"/>
                </a:cubicBezTo>
                <a:cubicBezTo>
                  <a:pt x="15189" y="6858"/>
                  <a:pt x="15389" y="7238"/>
                  <a:pt x="15526" y="7692"/>
                </a:cubicBezTo>
                <a:lnTo>
                  <a:pt x="13353" y="13035"/>
                </a:lnTo>
                <a:cubicBezTo>
                  <a:pt x="13072" y="13720"/>
                  <a:pt x="12743" y="14292"/>
                  <a:pt x="12375" y="14735"/>
                </a:cubicBezTo>
                <a:moveTo>
                  <a:pt x="20215" y="16108"/>
                </a:moveTo>
                <a:cubicBezTo>
                  <a:pt x="19749" y="16741"/>
                  <a:pt x="19196" y="17344"/>
                  <a:pt x="18569" y="17900"/>
                </a:cubicBezTo>
                <a:cubicBezTo>
                  <a:pt x="17943" y="18456"/>
                  <a:pt x="17242" y="18946"/>
                  <a:pt x="16484" y="19359"/>
                </a:cubicBezTo>
                <a:cubicBezTo>
                  <a:pt x="15729" y="19770"/>
                  <a:pt x="14914" y="20096"/>
                  <a:pt x="14064" y="20327"/>
                </a:cubicBezTo>
                <a:cubicBezTo>
                  <a:pt x="13217" y="20556"/>
                  <a:pt x="12316" y="20673"/>
                  <a:pt x="11388" y="20673"/>
                </a:cubicBezTo>
                <a:cubicBezTo>
                  <a:pt x="9991" y="20673"/>
                  <a:pt x="8647" y="20458"/>
                  <a:pt x="7393" y="20036"/>
                </a:cubicBezTo>
                <a:cubicBezTo>
                  <a:pt x="6143" y="19615"/>
                  <a:pt x="5029" y="18981"/>
                  <a:pt x="4083" y="18149"/>
                </a:cubicBezTo>
                <a:cubicBezTo>
                  <a:pt x="3138" y="17320"/>
                  <a:pt x="2378" y="16274"/>
                  <a:pt x="1823" y="15041"/>
                </a:cubicBezTo>
                <a:cubicBezTo>
                  <a:pt x="1269" y="13809"/>
                  <a:pt x="989" y="12357"/>
                  <a:pt x="989" y="10727"/>
                </a:cubicBezTo>
                <a:cubicBezTo>
                  <a:pt x="989" y="9370"/>
                  <a:pt x="1254" y="8086"/>
                  <a:pt x="1777" y="6911"/>
                </a:cubicBezTo>
                <a:cubicBezTo>
                  <a:pt x="2301" y="5736"/>
                  <a:pt x="3037" y="4693"/>
                  <a:pt x="3964" y="3814"/>
                </a:cubicBezTo>
                <a:cubicBezTo>
                  <a:pt x="4892" y="2933"/>
                  <a:pt x="6002" y="2230"/>
                  <a:pt x="7264" y="1722"/>
                </a:cubicBezTo>
                <a:cubicBezTo>
                  <a:pt x="8526" y="1215"/>
                  <a:pt x="9914" y="958"/>
                  <a:pt x="11388" y="958"/>
                </a:cubicBezTo>
                <a:cubicBezTo>
                  <a:pt x="12700" y="958"/>
                  <a:pt x="13940" y="1156"/>
                  <a:pt x="15072" y="1549"/>
                </a:cubicBezTo>
                <a:cubicBezTo>
                  <a:pt x="16200" y="1942"/>
                  <a:pt x="17185" y="2497"/>
                  <a:pt x="17998" y="3203"/>
                </a:cubicBezTo>
                <a:cubicBezTo>
                  <a:pt x="18809" y="3906"/>
                  <a:pt x="19455" y="4765"/>
                  <a:pt x="19917" y="5754"/>
                </a:cubicBezTo>
                <a:cubicBezTo>
                  <a:pt x="20377" y="6743"/>
                  <a:pt x="20611" y="7843"/>
                  <a:pt x="20611" y="9023"/>
                </a:cubicBezTo>
                <a:cubicBezTo>
                  <a:pt x="20611" y="10070"/>
                  <a:pt x="20418" y="11059"/>
                  <a:pt x="20038" y="11962"/>
                </a:cubicBezTo>
                <a:cubicBezTo>
                  <a:pt x="19656" y="12869"/>
                  <a:pt x="19171" y="13663"/>
                  <a:pt x="18598" y="14320"/>
                </a:cubicBezTo>
                <a:cubicBezTo>
                  <a:pt x="18028" y="14976"/>
                  <a:pt x="17393" y="15502"/>
                  <a:pt x="16714" y="15880"/>
                </a:cubicBezTo>
                <a:cubicBezTo>
                  <a:pt x="16044" y="16255"/>
                  <a:pt x="15398" y="16444"/>
                  <a:pt x="14792" y="16444"/>
                </a:cubicBezTo>
                <a:cubicBezTo>
                  <a:pt x="14424" y="16444"/>
                  <a:pt x="14151" y="16374"/>
                  <a:pt x="13980" y="16235"/>
                </a:cubicBezTo>
                <a:cubicBezTo>
                  <a:pt x="13810" y="16098"/>
                  <a:pt x="13710" y="15916"/>
                  <a:pt x="13675" y="15677"/>
                </a:cubicBezTo>
                <a:cubicBezTo>
                  <a:pt x="13638" y="15420"/>
                  <a:pt x="13667" y="15109"/>
                  <a:pt x="13764" y="14754"/>
                </a:cubicBezTo>
                <a:cubicBezTo>
                  <a:pt x="13864" y="14385"/>
                  <a:pt x="14007" y="13983"/>
                  <a:pt x="14190" y="13556"/>
                </a:cubicBezTo>
                <a:lnTo>
                  <a:pt x="17729" y="4845"/>
                </a:lnTo>
                <a:lnTo>
                  <a:pt x="16677" y="4845"/>
                </a:lnTo>
                <a:lnTo>
                  <a:pt x="16026" y="6544"/>
                </a:lnTo>
                <a:cubicBezTo>
                  <a:pt x="15715" y="5890"/>
                  <a:pt x="15207" y="5363"/>
                  <a:pt x="14512" y="4972"/>
                </a:cubicBezTo>
                <a:cubicBezTo>
                  <a:pt x="13703" y="4517"/>
                  <a:pt x="12777" y="4287"/>
                  <a:pt x="11759" y="4287"/>
                </a:cubicBezTo>
                <a:cubicBezTo>
                  <a:pt x="10637" y="4287"/>
                  <a:pt x="9596" y="4568"/>
                  <a:pt x="8663" y="5121"/>
                </a:cubicBezTo>
                <a:cubicBezTo>
                  <a:pt x="7739" y="5669"/>
                  <a:pt x="6940" y="6381"/>
                  <a:pt x="6289" y="7238"/>
                </a:cubicBezTo>
                <a:cubicBezTo>
                  <a:pt x="5641" y="8091"/>
                  <a:pt x="5132" y="9032"/>
                  <a:pt x="4777" y="10034"/>
                </a:cubicBezTo>
                <a:cubicBezTo>
                  <a:pt x="4420" y="11037"/>
                  <a:pt x="4240" y="12021"/>
                  <a:pt x="4240" y="12958"/>
                </a:cubicBezTo>
                <a:cubicBezTo>
                  <a:pt x="4240" y="13568"/>
                  <a:pt x="4354" y="14151"/>
                  <a:pt x="4579" y="14689"/>
                </a:cubicBezTo>
                <a:cubicBezTo>
                  <a:pt x="4804" y="15227"/>
                  <a:pt x="5113" y="15701"/>
                  <a:pt x="5499" y="16097"/>
                </a:cubicBezTo>
                <a:cubicBezTo>
                  <a:pt x="5887" y="16495"/>
                  <a:pt x="6354" y="16815"/>
                  <a:pt x="6889" y="17048"/>
                </a:cubicBezTo>
                <a:cubicBezTo>
                  <a:pt x="8063" y="17561"/>
                  <a:pt x="9489" y="17484"/>
                  <a:pt x="10904" y="17025"/>
                </a:cubicBezTo>
                <a:cubicBezTo>
                  <a:pt x="11562" y="16811"/>
                  <a:pt x="12160" y="16412"/>
                  <a:pt x="12689" y="15835"/>
                </a:cubicBezTo>
                <a:cubicBezTo>
                  <a:pt x="12715" y="16226"/>
                  <a:pt x="12874" y="16561"/>
                  <a:pt x="13164" y="16837"/>
                </a:cubicBezTo>
                <a:cubicBezTo>
                  <a:pt x="13559" y="17211"/>
                  <a:pt x="14086" y="17402"/>
                  <a:pt x="14731" y="17402"/>
                </a:cubicBezTo>
                <a:cubicBezTo>
                  <a:pt x="15501" y="17402"/>
                  <a:pt x="16307" y="17176"/>
                  <a:pt x="17124" y="16733"/>
                </a:cubicBezTo>
                <a:cubicBezTo>
                  <a:pt x="17934" y="16294"/>
                  <a:pt x="18680" y="15687"/>
                  <a:pt x="19342" y="14930"/>
                </a:cubicBezTo>
                <a:cubicBezTo>
                  <a:pt x="20001" y="14176"/>
                  <a:pt x="20548" y="13284"/>
                  <a:pt x="20967" y="12281"/>
                </a:cubicBezTo>
                <a:cubicBezTo>
                  <a:pt x="21387" y="11274"/>
                  <a:pt x="21600" y="10178"/>
                  <a:pt x="21600" y="9023"/>
                </a:cubicBezTo>
                <a:cubicBezTo>
                  <a:pt x="21600" y="7651"/>
                  <a:pt x="21328" y="6389"/>
                  <a:pt x="20793" y="5274"/>
                </a:cubicBezTo>
                <a:cubicBezTo>
                  <a:pt x="20258" y="4158"/>
                  <a:pt x="19518" y="3199"/>
                  <a:pt x="18594" y="2422"/>
                </a:cubicBezTo>
                <a:cubicBezTo>
                  <a:pt x="17672" y="1647"/>
                  <a:pt x="16579" y="1043"/>
                  <a:pt x="15346" y="627"/>
                </a:cubicBezTo>
                <a:cubicBezTo>
                  <a:pt x="14116" y="211"/>
                  <a:pt x="12784" y="0"/>
                  <a:pt x="11388" y="0"/>
                </a:cubicBezTo>
                <a:cubicBezTo>
                  <a:pt x="9845" y="0"/>
                  <a:pt x="8365" y="271"/>
                  <a:pt x="6989" y="805"/>
                </a:cubicBezTo>
                <a:cubicBezTo>
                  <a:pt x="5612" y="1340"/>
                  <a:pt x="4389" y="2093"/>
                  <a:pt x="3356" y="3045"/>
                </a:cubicBezTo>
                <a:cubicBezTo>
                  <a:pt x="2321" y="3996"/>
                  <a:pt x="1495" y="5137"/>
                  <a:pt x="899" y="6436"/>
                </a:cubicBezTo>
                <a:cubicBezTo>
                  <a:pt x="302" y="7737"/>
                  <a:pt x="0" y="9181"/>
                  <a:pt x="0" y="10727"/>
                </a:cubicBezTo>
                <a:cubicBezTo>
                  <a:pt x="0" y="12605"/>
                  <a:pt x="334" y="14252"/>
                  <a:pt x="993" y="15622"/>
                </a:cubicBezTo>
                <a:cubicBezTo>
                  <a:pt x="1652" y="16992"/>
                  <a:pt x="2528" y="18134"/>
                  <a:pt x="3595" y="19018"/>
                </a:cubicBezTo>
                <a:cubicBezTo>
                  <a:pt x="4661" y="19900"/>
                  <a:pt x="5890" y="20559"/>
                  <a:pt x="7249" y="20975"/>
                </a:cubicBezTo>
                <a:cubicBezTo>
                  <a:pt x="8601" y="21390"/>
                  <a:pt x="9994" y="21600"/>
                  <a:pt x="11388" y="21600"/>
                </a:cubicBezTo>
                <a:cubicBezTo>
                  <a:pt x="12348" y="21600"/>
                  <a:pt x="13317" y="21474"/>
                  <a:pt x="14267" y="21228"/>
                </a:cubicBezTo>
                <a:cubicBezTo>
                  <a:pt x="15214" y="20981"/>
                  <a:pt x="16128" y="20624"/>
                  <a:pt x="16983" y="20169"/>
                </a:cubicBezTo>
                <a:cubicBezTo>
                  <a:pt x="17839" y="19713"/>
                  <a:pt x="18642" y="19152"/>
                  <a:pt x="19372" y="18499"/>
                </a:cubicBezTo>
                <a:cubicBezTo>
                  <a:pt x="20104" y="17845"/>
                  <a:pt x="20729" y="17110"/>
                  <a:pt x="21232" y="16316"/>
                </a:cubicBezTo>
                <a:lnTo>
                  <a:pt x="21411" y="16033"/>
                </a:lnTo>
                <a:lnTo>
                  <a:pt x="20270" y="16033"/>
                </a:lnTo>
                <a:cubicBezTo>
                  <a:pt x="20270" y="16033"/>
                  <a:pt x="20215" y="16108"/>
                  <a:pt x="20215" y="1610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47376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Default Theme">
  <a:themeElements>
    <a:clrScheme name="Nova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D6AE7E"/>
      </a:accent2>
      <a:accent3>
        <a:srgbClr val="484F6F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avonVTI">
  <a:themeElements>
    <a:clrScheme name="橙色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27603</TotalTime>
  <Words>2994</Words>
  <Application>Microsoft Office PowerPoint</Application>
  <PresentationFormat>自訂</PresentationFormat>
  <Paragraphs>338</Paragraphs>
  <Slides>59</Slides>
  <Notes>30</Notes>
  <HiddenSlides>0</HiddenSlides>
  <MMClips>0</MMClips>
  <ScaleCrop>false</ScaleCrop>
  <HeadingPairs>
    <vt:vector size="6" baseType="variant">
      <vt:variant>
        <vt:lpstr>使用字型</vt:lpstr>
      </vt:variant>
      <vt:variant>
        <vt:i4>24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59</vt:i4>
      </vt:variant>
    </vt:vector>
  </HeadingPairs>
  <TitlesOfParts>
    <vt:vector size="86" baseType="lpstr">
      <vt:lpstr>Montserrat Hairline</vt:lpstr>
      <vt:lpstr>Montserrat Semi</vt:lpstr>
      <vt:lpstr>宋体</vt:lpstr>
      <vt:lpstr>細明體</vt:lpstr>
      <vt:lpstr>Microsoft JhengHei Light</vt:lpstr>
      <vt:lpstr>新細明體</vt:lpstr>
      <vt:lpstr>新細明體</vt:lpstr>
      <vt:lpstr>Arial</vt:lpstr>
      <vt:lpstr>Calibri</vt:lpstr>
      <vt:lpstr>Calibri Light</vt:lpstr>
      <vt:lpstr>Century Gothic</vt:lpstr>
      <vt:lpstr>Garamond</vt:lpstr>
      <vt:lpstr>Gill Sans</vt:lpstr>
      <vt:lpstr>Lato</vt:lpstr>
      <vt:lpstr>Lato Light</vt:lpstr>
      <vt:lpstr>Microsoft JhengHei UI</vt:lpstr>
      <vt:lpstr>Montserrat Light</vt:lpstr>
      <vt:lpstr>Poiret One</vt:lpstr>
      <vt:lpstr>Times New Roman</vt:lpstr>
      <vt:lpstr>Wingdings</vt:lpstr>
      <vt:lpstr>微軟正黑體</vt:lpstr>
      <vt:lpstr>微軟正黑體</vt:lpstr>
      <vt:lpstr>標楷體</vt:lpstr>
      <vt:lpstr>標楷體</vt:lpstr>
      <vt:lpstr>Default Theme</vt:lpstr>
      <vt:lpstr>Office 佈景主題</vt:lpstr>
      <vt:lpstr>SavonVTI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Lumen—AI智慧搜尋 (連結 聯合百科 台灣學術經典平台)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  【 雄 獅 美 術 知 識 庫 】 </vt:lpstr>
      <vt:lpstr>PowerPoint 簡報</vt:lpstr>
      <vt:lpstr>PowerPoint 簡報</vt:lpstr>
      <vt:lpstr>      原黑白圖                                       上色30秒                                    上色60秒</vt:lpstr>
      <vt:lpstr>PowerPoint 簡報</vt:lpstr>
      <vt:lpstr>不同世代學運</vt:lpstr>
      <vt:lpstr>PowerPoint 簡報</vt:lpstr>
      <vt:lpstr>【傳記文學全文資料庫】</vt:lpstr>
      <vt:lpstr>  【大陸雜誌全文資料庫】</vt:lpstr>
      <vt:lpstr>【近代中國全文資料庫】</vt:lpstr>
      <vt:lpstr>PowerPoint 簡報</vt:lpstr>
      <vt:lpstr>  【歷代書法碑帖集成】 中國歷代名碑名帖最完整輯錄  </vt:lpstr>
      <vt:lpstr>             單字庫</vt:lpstr>
      <vt:lpstr>【標點古今圖書集成】 </vt:lpstr>
      <vt:lpstr>PowerPoint 簡報</vt:lpstr>
      <vt:lpstr> 歷代金石原拓總量最多,範圍最廣,內容最全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Chen-Fu Fan</dc:creator>
  <cp:lastModifiedBy>伍翠蓮</cp:lastModifiedBy>
  <cp:revision>623</cp:revision>
  <dcterms:created xsi:type="dcterms:W3CDTF">2020-09-20T13:51:19Z</dcterms:created>
  <dcterms:modified xsi:type="dcterms:W3CDTF">2026-09-29T02:16:07Z</dcterms:modified>
</cp:coreProperties>
</file>