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2"/>
  </p:notesMasterIdLst>
  <p:sldIdLst>
    <p:sldId id="256" r:id="rId2"/>
    <p:sldId id="284" r:id="rId3"/>
    <p:sldId id="343" r:id="rId4"/>
    <p:sldId id="340" r:id="rId5"/>
    <p:sldId id="355" r:id="rId6"/>
    <p:sldId id="356" r:id="rId7"/>
    <p:sldId id="364" r:id="rId8"/>
    <p:sldId id="286" r:id="rId9"/>
    <p:sldId id="257" r:id="rId10"/>
    <p:sldId id="281" r:id="rId11"/>
    <p:sldId id="262" r:id="rId12"/>
    <p:sldId id="303" r:id="rId13"/>
    <p:sldId id="344" r:id="rId14"/>
    <p:sldId id="302" r:id="rId15"/>
    <p:sldId id="370" r:id="rId16"/>
    <p:sldId id="329" r:id="rId17"/>
    <p:sldId id="373" r:id="rId18"/>
    <p:sldId id="263" r:id="rId19"/>
    <p:sldId id="266" r:id="rId20"/>
    <p:sldId id="268" r:id="rId21"/>
    <p:sldId id="267" r:id="rId22"/>
    <p:sldId id="295" r:id="rId23"/>
    <p:sldId id="270" r:id="rId24"/>
    <p:sldId id="351" r:id="rId25"/>
    <p:sldId id="367" r:id="rId26"/>
    <p:sldId id="369" r:id="rId27"/>
    <p:sldId id="352" r:id="rId28"/>
    <p:sldId id="274" r:id="rId29"/>
    <p:sldId id="301" r:id="rId30"/>
    <p:sldId id="304" r:id="rId31"/>
    <p:sldId id="345" r:id="rId32"/>
    <p:sldId id="334" r:id="rId33"/>
    <p:sldId id="335" r:id="rId34"/>
    <p:sldId id="336" r:id="rId35"/>
    <p:sldId id="337" r:id="rId36"/>
    <p:sldId id="338" r:id="rId37"/>
    <p:sldId id="339" r:id="rId38"/>
    <p:sldId id="361" r:id="rId39"/>
    <p:sldId id="362" r:id="rId40"/>
    <p:sldId id="371" r:id="rId4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ＵＸＤＣ 鈴村 昌司" initials="Ｕ鈴昌"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FCB6AD"/>
    <a:srgbClr val="EC7A76"/>
    <a:srgbClr val="DDDDDD"/>
    <a:srgbClr val="FE6E54"/>
    <a:srgbClr val="FF4938"/>
    <a:srgbClr val="FFD4CD"/>
    <a:srgbClr val="808080"/>
    <a:srgbClr val="F8F8F8"/>
    <a:srgbClr val="F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97" autoAdjust="0"/>
    <p:restoredTop sz="96525" autoAdjust="0"/>
  </p:normalViewPr>
  <p:slideViewPr>
    <p:cSldViewPr snapToGrid="0" showGuides="1">
      <p:cViewPr>
        <p:scale>
          <a:sx n="100" d="100"/>
          <a:sy n="100" d="100"/>
        </p:scale>
        <p:origin x="-780" y="-672"/>
      </p:cViewPr>
      <p:guideLst>
        <p:guide orient="horz" pos="2160"/>
        <p:guide pos="2880"/>
      </p:guideLst>
    </p:cSldViewPr>
  </p:slideViewPr>
  <p:notesTextViewPr>
    <p:cViewPr>
      <p:scale>
        <a:sx n="20" d="100"/>
        <a:sy n="2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ECC7E9-C462-4FCC-9E97-4D891507D5A2}" type="datetimeFigureOut">
              <a:rPr kumimoji="1" lang="ja-JP" altLang="en-US" smtClean="0"/>
              <a:t>2018/5/23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5B62C-8EE2-44A3-B4C0-A7842236C993}" type="slidenum">
              <a:rPr kumimoji="1" lang="ja-JP" altLang="en-US" smtClean="0"/>
              <a:t>‹#›</a:t>
            </a:fld>
            <a:endParaRPr kumimoji="1" lang="ja-JP" altLang="en-US"/>
          </a:p>
        </p:txBody>
      </p:sp>
    </p:spTree>
    <p:extLst>
      <p:ext uri="{BB962C8B-B14F-4D97-AF65-F5344CB8AC3E}">
        <p14:creationId xmlns:p14="http://schemas.microsoft.com/office/powerpoint/2010/main" val="6637716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a:t>
            </a:fld>
            <a:endParaRPr kumimoji="1" lang="ja-JP" altLang="en-US"/>
          </a:p>
        </p:txBody>
      </p:sp>
    </p:spTree>
    <p:extLst>
      <p:ext uri="{BB962C8B-B14F-4D97-AF65-F5344CB8AC3E}">
        <p14:creationId xmlns:p14="http://schemas.microsoft.com/office/powerpoint/2010/main" val="208203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12</a:t>
            </a:fld>
            <a:endParaRPr kumimoji="1" lang="ja-JP" altLang="en-US"/>
          </a:p>
        </p:txBody>
      </p:sp>
    </p:spTree>
    <p:extLst>
      <p:ext uri="{BB962C8B-B14F-4D97-AF65-F5344CB8AC3E}">
        <p14:creationId xmlns:p14="http://schemas.microsoft.com/office/powerpoint/2010/main" val="2315401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13</a:t>
            </a:fld>
            <a:endParaRPr kumimoji="1" lang="ja-JP" altLang="en-US"/>
          </a:p>
        </p:txBody>
      </p:sp>
    </p:spTree>
    <p:extLst>
      <p:ext uri="{BB962C8B-B14F-4D97-AF65-F5344CB8AC3E}">
        <p14:creationId xmlns:p14="http://schemas.microsoft.com/office/powerpoint/2010/main" val="370769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14</a:t>
            </a:fld>
            <a:endParaRPr kumimoji="1" lang="ja-JP" altLang="en-US"/>
          </a:p>
        </p:txBody>
      </p:sp>
    </p:spTree>
    <p:extLst>
      <p:ext uri="{BB962C8B-B14F-4D97-AF65-F5344CB8AC3E}">
        <p14:creationId xmlns:p14="http://schemas.microsoft.com/office/powerpoint/2010/main" val="3353021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15</a:t>
            </a:fld>
            <a:endParaRPr kumimoji="1" lang="ja-JP" altLang="en-US"/>
          </a:p>
        </p:txBody>
      </p:sp>
    </p:spTree>
    <p:extLst>
      <p:ext uri="{BB962C8B-B14F-4D97-AF65-F5344CB8AC3E}">
        <p14:creationId xmlns:p14="http://schemas.microsoft.com/office/powerpoint/2010/main" val="4197040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16</a:t>
            </a:fld>
            <a:endParaRPr kumimoji="1" lang="ja-JP" altLang="en-US"/>
          </a:p>
        </p:txBody>
      </p:sp>
    </p:spTree>
    <p:extLst>
      <p:ext uri="{BB962C8B-B14F-4D97-AF65-F5344CB8AC3E}">
        <p14:creationId xmlns:p14="http://schemas.microsoft.com/office/powerpoint/2010/main" val="4197040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17</a:t>
            </a:fld>
            <a:endParaRPr kumimoji="1" lang="ja-JP" altLang="en-US"/>
          </a:p>
        </p:txBody>
      </p:sp>
    </p:spTree>
    <p:extLst>
      <p:ext uri="{BB962C8B-B14F-4D97-AF65-F5344CB8AC3E}">
        <p14:creationId xmlns:p14="http://schemas.microsoft.com/office/powerpoint/2010/main" val="1252616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20</a:t>
            </a:fld>
            <a:endParaRPr kumimoji="1" lang="ja-JP" altLang="en-US"/>
          </a:p>
        </p:txBody>
      </p:sp>
    </p:spTree>
    <p:extLst>
      <p:ext uri="{BB962C8B-B14F-4D97-AF65-F5344CB8AC3E}">
        <p14:creationId xmlns:p14="http://schemas.microsoft.com/office/powerpoint/2010/main" val="4192645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22</a:t>
            </a:fld>
            <a:endParaRPr kumimoji="1" lang="ja-JP" altLang="en-US"/>
          </a:p>
        </p:txBody>
      </p:sp>
    </p:spTree>
    <p:extLst>
      <p:ext uri="{BB962C8B-B14F-4D97-AF65-F5344CB8AC3E}">
        <p14:creationId xmlns:p14="http://schemas.microsoft.com/office/powerpoint/2010/main" val="3290562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28</a:t>
            </a:fld>
            <a:endParaRPr kumimoji="1" lang="ja-JP" altLang="en-US"/>
          </a:p>
        </p:txBody>
      </p:sp>
    </p:spTree>
    <p:extLst>
      <p:ext uri="{BB962C8B-B14F-4D97-AF65-F5344CB8AC3E}">
        <p14:creationId xmlns:p14="http://schemas.microsoft.com/office/powerpoint/2010/main" val="134279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35</a:t>
            </a:fld>
            <a:endParaRPr kumimoji="1" lang="ja-JP" altLang="en-US"/>
          </a:p>
        </p:txBody>
      </p:sp>
    </p:spTree>
    <p:extLst>
      <p:ext uri="{BB962C8B-B14F-4D97-AF65-F5344CB8AC3E}">
        <p14:creationId xmlns:p14="http://schemas.microsoft.com/office/powerpoint/2010/main" val="909444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2</a:t>
            </a:fld>
            <a:endParaRPr kumimoji="1" lang="ja-JP" altLang="en-US"/>
          </a:p>
        </p:txBody>
      </p:sp>
    </p:spTree>
    <p:extLst>
      <p:ext uri="{BB962C8B-B14F-4D97-AF65-F5344CB8AC3E}">
        <p14:creationId xmlns:p14="http://schemas.microsoft.com/office/powerpoint/2010/main" val="809434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39</a:t>
            </a:fld>
            <a:endParaRPr kumimoji="1" lang="ja-JP" altLang="en-US"/>
          </a:p>
        </p:txBody>
      </p:sp>
    </p:spTree>
    <p:extLst>
      <p:ext uri="{BB962C8B-B14F-4D97-AF65-F5344CB8AC3E}">
        <p14:creationId xmlns:p14="http://schemas.microsoft.com/office/powerpoint/2010/main" val="1588031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4</a:t>
            </a:fld>
            <a:endParaRPr kumimoji="1" lang="ja-JP" altLang="en-US"/>
          </a:p>
        </p:txBody>
      </p:sp>
    </p:spTree>
    <p:extLst>
      <p:ext uri="{BB962C8B-B14F-4D97-AF65-F5344CB8AC3E}">
        <p14:creationId xmlns:p14="http://schemas.microsoft.com/office/powerpoint/2010/main" val="1562458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5</a:t>
            </a:fld>
            <a:endParaRPr kumimoji="1" lang="ja-JP" altLang="en-US"/>
          </a:p>
        </p:txBody>
      </p:sp>
    </p:spTree>
    <p:extLst>
      <p:ext uri="{BB962C8B-B14F-4D97-AF65-F5344CB8AC3E}">
        <p14:creationId xmlns:p14="http://schemas.microsoft.com/office/powerpoint/2010/main" val="3728695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6</a:t>
            </a:fld>
            <a:endParaRPr kumimoji="1" lang="ja-JP" altLang="en-US"/>
          </a:p>
        </p:txBody>
      </p:sp>
    </p:spTree>
    <p:extLst>
      <p:ext uri="{BB962C8B-B14F-4D97-AF65-F5344CB8AC3E}">
        <p14:creationId xmlns:p14="http://schemas.microsoft.com/office/powerpoint/2010/main" val="2934858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7</a:t>
            </a:fld>
            <a:endParaRPr kumimoji="1" lang="ja-JP" altLang="en-US"/>
          </a:p>
        </p:txBody>
      </p:sp>
    </p:spTree>
    <p:extLst>
      <p:ext uri="{BB962C8B-B14F-4D97-AF65-F5344CB8AC3E}">
        <p14:creationId xmlns:p14="http://schemas.microsoft.com/office/powerpoint/2010/main" val="4128873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9</a:t>
            </a:fld>
            <a:endParaRPr kumimoji="1" lang="ja-JP" altLang="en-US"/>
          </a:p>
        </p:txBody>
      </p:sp>
    </p:spTree>
    <p:extLst>
      <p:ext uri="{BB962C8B-B14F-4D97-AF65-F5344CB8AC3E}">
        <p14:creationId xmlns:p14="http://schemas.microsoft.com/office/powerpoint/2010/main" val="1283907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10</a:t>
            </a:fld>
            <a:endParaRPr kumimoji="1" lang="ja-JP" altLang="en-US"/>
          </a:p>
        </p:txBody>
      </p:sp>
    </p:spTree>
    <p:extLst>
      <p:ext uri="{BB962C8B-B14F-4D97-AF65-F5344CB8AC3E}">
        <p14:creationId xmlns:p14="http://schemas.microsoft.com/office/powerpoint/2010/main" val="283099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11</a:t>
            </a:fld>
            <a:endParaRPr kumimoji="1" lang="ja-JP" altLang="en-US"/>
          </a:p>
        </p:txBody>
      </p:sp>
    </p:spTree>
    <p:extLst>
      <p:ext uri="{BB962C8B-B14F-4D97-AF65-F5344CB8AC3E}">
        <p14:creationId xmlns:p14="http://schemas.microsoft.com/office/powerpoint/2010/main" val="408244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7" name="スライド番号プレースホルダー 6"/>
          <p:cNvSpPr>
            <a:spLocks noGrp="1"/>
          </p:cNvSpPr>
          <p:nvPr>
            <p:ph type="sldNum" sz="quarter" idx="10"/>
          </p:nvPr>
        </p:nvSpPr>
        <p:spPr/>
        <p:txBody>
          <a:bodyPr/>
          <a:lstStyle/>
          <a:p>
            <a:fld id="{194B20C9-26D2-4B3D-B0E5-BA1A1EAC872E}" type="slidenum">
              <a:rPr lang="ja-JP" altLang="en-US" smtClean="0"/>
              <a:pPr/>
              <a:t>‹#›</a:t>
            </a:fld>
            <a:endParaRPr lang="ja-JP" altLang="en-US"/>
          </a:p>
        </p:txBody>
      </p:sp>
    </p:spTree>
    <p:extLst>
      <p:ext uri="{BB962C8B-B14F-4D97-AF65-F5344CB8AC3E}">
        <p14:creationId xmlns:p14="http://schemas.microsoft.com/office/powerpoint/2010/main" val="52446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正方形/長方形 7"/>
          <p:cNvSpPr/>
          <p:nvPr userDrawn="1"/>
        </p:nvSpPr>
        <p:spPr bwMode="gray">
          <a:xfrm>
            <a:off x="0" y="3026"/>
            <a:ext cx="9144000" cy="836712"/>
          </a:xfrm>
          <a:prstGeom prst="rect">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51520" y="0"/>
            <a:ext cx="8640960" cy="839738"/>
          </a:xfrm>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a:xfrm>
            <a:off x="251520" y="1268760"/>
            <a:ext cx="8640960" cy="4857403"/>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スライド番号プレースホルダー 4"/>
          <p:cNvSpPr>
            <a:spLocks noGrp="1"/>
          </p:cNvSpPr>
          <p:nvPr>
            <p:ph type="sldNum" sz="quarter" idx="10"/>
          </p:nvPr>
        </p:nvSpPr>
        <p:spPr/>
        <p:txBody>
          <a:bodyPr/>
          <a:lstStyle/>
          <a:p>
            <a:fld id="{194B20C9-26D2-4B3D-B0E5-BA1A1EAC872E}" type="slidenum">
              <a:rPr lang="ja-JP" altLang="en-US" smtClean="0"/>
              <a:pPr/>
              <a:t>‹#›</a:t>
            </a:fld>
            <a:endParaRPr lang="ja-JP" altLang="en-US" dirty="0"/>
          </a:p>
        </p:txBody>
      </p:sp>
    </p:spTree>
    <p:extLst>
      <p:ext uri="{BB962C8B-B14F-4D97-AF65-F5344CB8AC3E}">
        <p14:creationId xmlns:p14="http://schemas.microsoft.com/office/powerpoint/2010/main" val="67949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8" name="正方形/長方形 7"/>
          <p:cNvSpPr/>
          <p:nvPr userDrawn="1"/>
        </p:nvSpPr>
        <p:spPr bwMode="gray">
          <a:xfrm>
            <a:off x="0" y="0"/>
            <a:ext cx="9144000" cy="720000"/>
          </a:xfrm>
          <a:prstGeom prst="rect">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a:spLocks noGrp="1"/>
          </p:cNvSpPr>
          <p:nvPr>
            <p:ph type="title"/>
          </p:nvPr>
        </p:nvSpPr>
        <p:spPr>
          <a:xfrm>
            <a:off x="0" y="44624"/>
            <a:ext cx="8640960" cy="654052"/>
          </a:xfrm>
        </p:spPr>
        <p:txBody>
          <a:bodyPr wrap="square" tIns="72000" bIns="36000"/>
          <a:lstStyle/>
          <a:p>
            <a:r>
              <a:rPr kumimoji="1" lang="ja-JP" altLang="en-US" dirty="0"/>
              <a:t>マスター タイトルの書式設定</a:t>
            </a:r>
          </a:p>
        </p:txBody>
      </p:sp>
      <p:sp>
        <p:nvSpPr>
          <p:cNvPr id="2" name="日付プレースホルダー 1"/>
          <p:cNvSpPr>
            <a:spLocks noGrp="1"/>
          </p:cNvSpPr>
          <p:nvPr>
            <p:ph type="dt" sz="half" idx="10"/>
          </p:nvPr>
        </p:nvSpPr>
        <p:spPr>
          <a:xfrm>
            <a:off x="457200" y="6356350"/>
            <a:ext cx="2458616" cy="365125"/>
          </a:xfrm>
          <a:prstGeom prst="rect">
            <a:avLst/>
          </a:prstGeom>
        </p:spPr>
        <p:txBody>
          <a:bodyPr/>
          <a:lstStyle/>
          <a:p>
            <a:endParaRPr kumimoji="1" lang="ja-JP" altLang="en-US"/>
          </a:p>
        </p:txBody>
      </p:sp>
      <p:sp>
        <p:nvSpPr>
          <p:cNvPr id="3" name="フッター プレースホルダー 2"/>
          <p:cNvSpPr>
            <a:spLocks noGrp="1"/>
          </p:cNvSpPr>
          <p:nvPr>
            <p:ph type="ftr" sz="quarter" idx="11"/>
          </p:nvPr>
        </p:nvSpPr>
        <p:spPr>
          <a:xfrm>
            <a:off x="3124200" y="6356350"/>
            <a:ext cx="3608040" cy="365125"/>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194B20C9-26D2-4B3D-B0E5-BA1A1EAC872E}" type="slidenum">
              <a:rPr lang="ja-JP" altLang="en-US" smtClean="0"/>
              <a:pPr/>
              <a:t>‹#›</a:t>
            </a:fld>
            <a:endParaRPr lang="ja-JP" altLang="en-US" dirty="0"/>
          </a:p>
        </p:txBody>
      </p:sp>
    </p:spTree>
    <p:extLst>
      <p:ext uri="{BB962C8B-B14F-4D97-AF65-F5344CB8AC3E}">
        <p14:creationId xmlns:p14="http://schemas.microsoft.com/office/powerpoint/2010/main" val="273439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タイトルのみ">
    <p:spTree>
      <p:nvGrpSpPr>
        <p:cNvPr id="1" name=""/>
        <p:cNvGrpSpPr/>
        <p:nvPr/>
      </p:nvGrpSpPr>
      <p:grpSpPr>
        <a:xfrm>
          <a:off x="0" y="0"/>
          <a:ext cx="0" cy="0"/>
          <a:chOff x="0" y="0"/>
          <a:chExt cx="0" cy="0"/>
        </a:xfrm>
      </p:grpSpPr>
      <p:sp>
        <p:nvSpPr>
          <p:cNvPr id="8" name="正方形/長方形 7"/>
          <p:cNvSpPr/>
          <p:nvPr userDrawn="1"/>
        </p:nvSpPr>
        <p:spPr bwMode="gray">
          <a:xfrm>
            <a:off x="0" y="0"/>
            <a:ext cx="9144000" cy="805660"/>
          </a:xfrm>
          <a:prstGeom prst="rect">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7" name="タイトル 1"/>
          <p:cNvSpPr>
            <a:spLocks noGrp="1"/>
          </p:cNvSpPr>
          <p:nvPr>
            <p:ph type="title"/>
          </p:nvPr>
        </p:nvSpPr>
        <p:spPr>
          <a:xfrm>
            <a:off x="0" y="75676"/>
            <a:ext cx="8640960" cy="761036"/>
          </a:xfrm>
        </p:spPr>
        <p:txBody>
          <a:bodyPr wrap="square" tIns="180000" bIns="36000"/>
          <a:lstStyle>
            <a:lvl1pPr>
              <a:lnSpc>
                <a:spcPts val="2200"/>
              </a:lnSpc>
              <a:defRPr>
                <a:latin typeface="游ゴシック" panose="020B0400000000000000" pitchFamily="50" charset="-128"/>
                <a:ea typeface="游ゴシック" panose="020B0400000000000000" pitchFamily="50" charset="-128"/>
              </a:defRPr>
            </a:lvl1pPr>
          </a:lstStyle>
          <a:p>
            <a:r>
              <a:rPr kumimoji="1" lang="ja-JP" altLang="en-US" dirty="0"/>
              <a:t>マスター タイトルの書式設定</a:t>
            </a:r>
          </a:p>
        </p:txBody>
      </p:sp>
      <p:sp>
        <p:nvSpPr>
          <p:cNvPr id="9" name="タイトル 1"/>
          <p:cNvSpPr txBox="1">
            <a:spLocks/>
          </p:cNvSpPr>
          <p:nvPr userDrawn="1"/>
        </p:nvSpPr>
        <p:spPr>
          <a:xfrm>
            <a:off x="0" y="517548"/>
            <a:ext cx="8640960" cy="288112"/>
          </a:xfrm>
          <a:prstGeom prst="rect">
            <a:avLst/>
          </a:prstGeom>
        </p:spPr>
        <p:txBody>
          <a:bodyPr vert="horz" wrap="square" lIns="91440" tIns="72000" rIns="91440" bIns="36000" rtlCol="0" anchor="ctr">
            <a:noAutofit/>
          </a:bodyPr>
          <a:lstStyle>
            <a:lvl1pPr algn="l" defTabSz="914400" rtl="0" eaLnBrk="1" latinLnBrk="0" hangingPunct="1">
              <a:spcBef>
                <a:spcPct val="0"/>
              </a:spcBef>
              <a:buNone/>
              <a:defRPr kumimoji="1" sz="3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ja-JP" altLang="en-US" sz="1800" dirty="0"/>
          </a:p>
        </p:txBody>
      </p:sp>
      <p:sp>
        <p:nvSpPr>
          <p:cNvPr id="3" name="スライド番号プレースホルダー 2"/>
          <p:cNvSpPr>
            <a:spLocks noGrp="1"/>
          </p:cNvSpPr>
          <p:nvPr>
            <p:ph type="sldNum" sz="quarter" idx="10"/>
          </p:nvPr>
        </p:nvSpPr>
        <p:spPr bwMode="gray"/>
        <p:txBody>
          <a:bodyPr tIns="36000" bIns="36000" anchor="b"/>
          <a:lstStyle>
            <a:lvl1pPr>
              <a:defRPr>
                <a:solidFill>
                  <a:schemeClr val="tx1"/>
                </a:solidFill>
                <a:latin typeface="游ゴシック" panose="020B0400000000000000" pitchFamily="50" charset="-128"/>
                <a:ea typeface="游ゴシック" panose="020B0400000000000000" pitchFamily="50" charset="-128"/>
              </a:defRPr>
            </a:lvl1pPr>
          </a:lstStyle>
          <a:p>
            <a:fld id="{194B20C9-26D2-4B3D-B0E5-BA1A1EAC872E}" type="slidenum">
              <a:rPr lang="ja-JP" altLang="en-US" smtClean="0"/>
              <a:pPr/>
              <a:t>‹#›</a:t>
            </a:fld>
            <a:endParaRPr lang="ja-JP" altLang="en-US" dirty="0"/>
          </a:p>
        </p:txBody>
      </p:sp>
    </p:spTree>
    <p:extLst>
      <p:ext uri="{BB962C8B-B14F-4D97-AF65-F5344CB8AC3E}">
        <p14:creationId xmlns:p14="http://schemas.microsoft.com/office/powerpoint/2010/main" val="1788288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sp>
        <p:nvSpPr>
          <p:cNvPr id="8" name="正方形/長方形 7"/>
          <p:cNvSpPr/>
          <p:nvPr userDrawn="1"/>
        </p:nvSpPr>
        <p:spPr bwMode="gray">
          <a:xfrm>
            <a:off x="0" y="0"/>
            <a:ext cx="5695950" cy="6858000"/>
          </a:xfrm>
          <a:prstGeom prst="rect">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a:spLocks noGrp="1"/>
          </p:cNvSpPr>
          <p:nvPr>
            <p:ph type="title"/>
          </p:nvPr>
        </p:nvSpPr>
        <p:spPr>
          <a:xfrm>
            <a:off x="0" y="75675"/>
            <a:ext cx="5553075" cy="1057799"/>
          </a:xfrm>
        </p:spPr>
        <p:txBody>
          <a:bodyPr wrap="square" tIns="180000" bIns="36000">
            <a:noAutofit/>
          </a:bodyPr>
          <a:lstStyle>
            <a:lvl1pPr>
              <a:lnSpc>
                <a:spcPts val="3600"/>
              </a:lnSpc>
              <a:defRPr>
                <a:latin typeface="游ゴシック" panose="020B0400000000000000" pitchFamily="50" charset="-128"/>
                <a:ea typeface="游ゴシック" panose="020B0400000000000000" pitchFamily="50" charset="-128"/>
              </a:defRPr>
            </a:lvl1pPr>
          </a:lstStyle>
          <a:p>
            <a:r>
              <a:rPr kumimoji="1" lang="ja-JP" altLang="en-US" dirty="0"/>
              <a:t>マスター タイトルの書式設定</a:t>
            </a:r>
          </a:p>
        </p:txBody>
      </p:sp>
      <p:sp>
        <p:nvSpPr>
          <p:cNvPr id="6" name="スライド番号プレースホルダー 5"/>
          <p:cNvSpPr>
            <a:spLocks noGrp="1"/>
          </p:cNvSpPr>
          <p:nvPr>
            <p:ph type="sldNum" sz="quarter" idx="12"/>
          </p:nvPr>
        </p:nvSpPr>
        <p:spPr/>
        <p:txBody>
          <a:bodyPr/>
          <a:lstStyle>
            <a:lvl1pPr>
              <a:defRPr>
                <a:latin typeface="游ゴシック" panose="020B0400000000000000" pitchFamily="50" charset="-128"/>
                <a:ea typeface="游ゴシック" panose="020B0400000000000000" pitchFamily="50" charset="-128"/>
              </a:defRPr>
            </a:lvl1pPr>
          </a:lstStyle>
          <a:p>
            <a:fld id="{194B20C9-26D2-4B3D-B0E5-BA1A1EAC872E}" type="slidenum">
              <a:rPr lang="ja-JP" altLang="en-US" smtClean="0"/>
              <a:pPr/>
              <a:t>‹#›</a:t>
            </a:fld>
            <a:endParaRPr lang="ja-JP" altLang="en-US" dirty="0"/>
          </a:p>
        </p:txBody>
      </p:sp>
    </p:spTree>
    <p:extLst>
      <p:ext uri="{BB962C8B-B14F-4D97-AF65-F5344CB8AC3E}">
        <p14:creationId xmlns:p14="http://schemas.microsoft.com/office/powerpoint/2010/main" val="143329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タイトルのみ">
    <p:bg>
      <p:bgPr>
        <a:solidFill>
          <a:srgbClr val="FED2D1"/>
        </a:solidFill>
        <a:effectLst/>
      </p:bgPr>
    </p:bg>
    <p:spTree>
      <p:nvGrpSpPr>
        <p:cNvPr id="1" name=""/>
        <p:cNvGrpSpPr/>
        <p:nvPr/>
      </p:nvGrpSpPr>
      <p:grpSpPr>
        <a:xfrm>
          <a:off x="0" y="0"/>
          <a:ext cx="0" cy="0"/>
          <a:chOff x="0" y="0"/>
          <a:chExt cx="0" cy="0"/>
        </a:xfrm>
      </p:grpSpPr>
      <p:sp>
        <p:nvSpPr>
          <p:cNvPr id="8" name="正方形/長方形 7"/>
          <p:cNvSpPr/>
          <p:nvPr userDrawn="1"/>
        </p:nvSpPr>
        <p:spPr bwMode="gray">
          <a:xfrm>
            <a:off x="0" y="3026"/>
            <a:ext cx="9144000" cy="836712"/>
          </a:xfrm>
          <a:prstGeom prst="rect">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a:spLocks noGrp="1"/>
          </p:cNvSpPr>
          <p:nvPr>
            <p:ph type="title"/>
          </p:nvPr>
        </p:nvSpPr>
        <p:spPr>
          <a:xfrm>
            <a:off x="0" y="1596776"/>
            <a:ext cx="9144000" cy="1199778"/>
          </a:xfrm>
          <a:solidFill>
            <a:srgbClr val="FE6E54"/>
          </a:solidFill>
        </p:spPr>
        <p:txBody>
          <a:bodyPr tIns="72000" bIns="36000">
            <a:normAutofit/>
          </a:bodyPr>
          <a:lstStyle>
            <a:lvl1pPr>
              <a:defRPr sz="4400">
                <a:solidFill>
                  <a:schemeClr val="bg1"/>
                </a:solidFill>
                <a:latin typeface="游ゴシック" panose="020B0400000000000000" pitchFamily="50" charset="-128"/>
                <a:ea typeface="游ゴシック" panose="020B0400000000000000" pitchFamily="50" charset="-128"/>
              </a:defRPr>
            </a:lvl1pPr>
          </a:lstStyle>
          <a:p>
            <a:r>
              <a:rPr kumimoji="1" lang="ja-JP" altLang="en-US" dirty="0"/>
              <a:t>マスター タイトルの書式設定</a:t>
            </a:r>
          </a:p>
        </p:txBody>
      </p:sp>
      <p:sp>
        <p:nvSpPr>
          <p:cNvPr id="10" name="コンテンツ プレースホルダー 2"/>
          <p:cNvSpPr>
            <a:spLocks noGrp="1"/>
          </p:cNvSpPr>
          <p:nvPr>
            <p:ph idx="1"/>
          </p:nvPr>
        </p:nvSpPr>
        <p:spPr>
          <a:xfrm>
            <a:off x="457200" y="3212976"/>
            <a:ext cx="8579296" cy="3168352"/>
          </a:xfrm>
        </p:spPr>
        <p:txBody>
          <a:bodyPr wrap="square">
            <a:noAutofit/>
          </a:bodyPr>
          <a:lstStyle>
            <a:lvl1pPr marL="361950" indent="-361950">
              <a:buClr>
                <a:srgbClr val="FE6E54"/>
              </a:buClr>
              <a:buSzPct val="80000"/>
              <a:buFont typeface="Wingdings" panose="05000000000000000000" pitchFamily="2" charset="2"/>
              <a:buChar char="u"/>
              <a:defRPr sz="3200">
                <a:latin typeface="游ゴシック" panose="020B0400000000000000" pitchFamily="50" charset="-128"/>
                <a:ea typeface="游ゴシック" panose="020B0400000000000000" pitchFamily="50" charset="-128"/>
              </a:defRPr>
            </a:lvl1pPr>
            <a:lvl2pPr>
              <a:defRPr sz="2800">
                <a:latin typeface="游ゴシック" panose="020B0400000000000000" pitchFamily="50" charset="-128"/>
                <a:ea typeface="游ゴシック" panose="020B0400000000000000" pitchFamily="50" charset="-128"/>
              </a:defRPr>
            </a:lvl2pPr>
            <a:lvl3pPr>
              <a:defRPr sz="2400">
                <a:latin typeface="游ゴシック" panose="020B0400000000000000" pitchFamily="50" charset="-128"/>
                <a:ea typeface="游ゴシック" panose="020B0400000000000000" pitchFamily="50" charset="-128"/>
              </a:defRPr>
            </a:lvl3pPr>
            <a:lvl4pPr>
              <a:defRPr sz="2000">
                <a:latin typeface="游ゴシック" panose="020B0400000000000000" pitchFamily="50" charset="-128"/>
                <a:ea typeface="游ゴシック" panose="020B0400000000000000" pitchFamily="50" charset="-128"/>
              </a:defRPr>
            </a:lvl4pPr>
            <a:lvl5pPr>
              <a:defRPr sz="2000">
                <a:latin typeface="游ゴシック" panose="020B0400000000000000" pitchFamily="50" charset="-128"/>
                <a:ea typeface="游ゴシック" panose="020B0400000000000000" pitchFamily="50" charset="-128"/>
              </a:defRPr>
            </a:lvl5pPr>
            <a:lvl6pPr>
              <a:defRPr sz="2000"/>
            </a:lvl6pPr>
            <a:lvl7pPr>
              <a:defRPr sz="2000"/>
            </a:lvl7pPr>
            <a:lvl8pPr>
              <a:defRPr sz="2000"/>
            </a:lvl8pPr>
            <a:lvl9pPr>
              <a:defRPr sz="20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12"/>
          </p:nvPr>
        </p:nvSpPr>
        <p:spPr/>
        <p:txBody>
          <a:bodyPr/>
          <a:lstStyle>
            <a:lvl1pPr>
              <a:defRPr>
                <a:latin typeface="游ゴシック" panose="020B0400000000000000" pitchFamily="50" charset="-128"/>
                <a:ea typeface="游ゴシック" panose="020B0400000000000000" pitchFamily="50" charset="-128"/>
              </a:defRPr>
            </a:lvl1pPr>
          </a:lstStyle>
          <a:p>
            <a:fld id="{194B20C9-26D2-4B3D-B0E5-BA1A1EAC872E}" type="slidenum">
              <a:rPr lang="ja-JP" altLang="en-US" smtClean="0"/>
              <a:pPr/>
              <a:t>‹#›</a:t>
            </a:fld>
            <a:endParaRPr lang="ja-JP" altLang="en-US" dirty="0"/>
          </a:p>
        </p:txBody>
      </p:sp>
    </p:spTree>
    <p:extLst>
      <p:ext uri="{BB962C8B-B14F-4D97-AF65-F5344CB8AC3E}">
        <p14:creationId xmlns:p14="http://schemas.microsoft.com/office/powerpoint/2010/main" val="1672694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4"/>
          </p:nvPr>
        </p:nvSpPr>
        <p:spPr>
          <a:xfrm>
            <a:off x="8604070" y="6492875"/>
            <a:ext cx="539930" cy="365125"/>
          </a:xfrm>
          <a:prstGeom prst="rect">
            <a:avLst/>
          </a:prstGeom>
        </p:spPr>
        <p:txBody>
          <a:bodyPr vert="horz" lIns="36000" tIns="36000" rIns="36000" bIns="36000" rtlCol="0" anchor="b"/>
          <a:lstStyle>
            <a:lvl1pPr algn="r">
              <a:defRPr sz="16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194B20C9-26D2-4B3D-B0E5-BA1A1EAC872E}" type="slidenum">
              <a:rPr lang="ja-JP" altLang="en-US" smtClean="0"/>
              <a:pPr/>
              <a:t>‹#›</a:t>
            </a:fld>
            <a:endParaRPr lang="ja-JP" altLang="en-US" dirty="0"/>
          </a:p>
        </p:txBody>
      </p:sp>
    </p:spTree>
    <p:extLst>
      <p:ext uri="{BB962C8B-B14F-4D97-AF65-F5344CB8AC3E}">
        <p14:creationId xmlns:p14="http://schemas.microsoft.com/office/powerpoint/2010/main" val="3415195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85" r:id="rId4"/>
    <p:sldLayoutId id="2147483686" r:id="rId5"/>
    <p:sldLayoutId id="2147483684" r:id="rId6"/>
  </p:sldLayoutIdLst>
  <p:hf hdr="0" ftr="0" dt="0"/>
  <p:txStyles>
    <p:titleStyle>
      <a:lvl1pPr algn="l" defTabSz="914400" rtl="0" eaLnBrk="1" latinLnBrk="0" hangingPunct="1">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1.png"/><Relationship Id="rId9" Type="http://schemas.openxmlformats.org/officeDocument/2006/relationships/image" Target="../media/image4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5.xml"/><Relationship Id="rId4" Type="http://schemas.openxmlformats.org/officeDocument/2006/relationships/image" Target="../media/image59.jpeg"/></Relationships>
</file>

<file path=ppt/slides/_rels/slide3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bwMode="gray">
          <a:xfrm>
            <a:off x="685800" y="1763867"/>
            <a:ext cx="7772400" cy="1470025"/>
          </a:xfrm>
        </p:spPr>
        <p:txBody>
          <a:bodyPr>
            <a:normAutofit/>
          </a:bodyPr>
          <a:lstStyle/>
          <a:p>
            <a:pPr algn="ctr"/>
            <a:r>
              <a:rPr lang="ja-JP" altLang="en-US" sz="6000" b="1" dirty="0">
                <a:solidFill>
                  <a:srgbClr val="FE6E54"/>
                </a:solidFill>
                <a:latin typeface="游ゴシック" panose="020B0400000000000000" pitchFamily="50" charset="-128"/>
                <a:ea typeface="游ゴシック" panose="020B0400000000000000" pitchFamily="50" charset="-128"/>
              </a:rPr>
              <a:t>人間中心設計入門編</a:t>
            </a:r>
            <a:endParaRPr kumimoji="1" lang="ja-JP" altLang="en-US" sz="6000" b="1" dirty="0">
              <a:solidFill>
                <a:srgbClr val="FE6E54"/>
              </a:solidFill>
              <a:latin typeface="游ゴシック" panose="020B0400000000000000" pitchFamily="50" charset="-128"/>
              <a:ea typeface="游ゴシック" panose="020B0400000000000000" pitchFamily="50" charset="-128"/>
            </a:endParaRPr>
          </a:p>
        </p:txBody>
      </p:sp>
      <p:sp>
        <p:nvSpPr>
          <p:cNvPr id="3" name="サブタイトル 2"/>
          <p:cNvSpPr>
            <a:spLocks noGrp="1"/>
          </p:cNvSpPr>
          <p:nvPr>
            <p:ph type="subTitle" idx="1"/>
          </p:nvPr>
        </p:nvSpPr>
        <p:spPr bwMode="gray">
          <a:xfrm>
            <a:off x="1280604" y="2955828"/>
            <a:ext cx="6400800" cy="499864"/>
          </a:xfrm>
        </p:spPr>
        <p:txBody>
          <a:bodyPr>
            <a:normAutofit fontScale="92500" lnSpcReduction="20000"/>
          </a:bodyPr>
          <a:lstStyle/>
          <a:p>
            <a:r>
              <a:rPr kumimoji="1" lang="en-US" altLang="ja-JP" sz="3200" dirty="0">
                <a:solidFill>
                  <a:schemeClr val="tx1"/>
                </a:solidFill>
                <a:latin typeface="游ゴシック" panose="020B0400000000000000" pitchFamily="50" charset="-128"/>
                <a:ea typeface="游ゴシック" panose="020B0400000000000000" pitchFamily="50" charset="-128"/>
              </a:rPr>
              <a:t>Human Centered Design</a:t>
            </a:r>
            <a:r>
              <a:rPr kumimoji="1" lang="ja-JP" altLang="en-US" sz="3200" dirty="0">
                <a:solidFill>
                  <a:schemeClr val="tx1"/>
                </a:solidFill>
                <a:latin typeface="游ゴシック" panose="020B0400000000000000" pitchFamily="50" charset="-128"/>
                <a:ea typeface="游ゴシック" panose="020B0400000000000000" pitchFamily="50" charset="-128"/>
              </a:rPr>
              <a:t>　</a:t>
            </a:r>
          </a:p>
        </p:txBody>
      </p:sp>
      <p:sp>
        <p:nvSpPr>
          <p:cNvPr id="4" name="サブタイトル 2"/>
          <p:cNvSpPr txBox="1">
            <a:spLocks/>
          </p:cNvSpPr>
          <p:nvPr/>
        </p:nvSpPr>
        <p:spPr bwMode="gray">
          <a:xfrm>
            <a:off x="5580112" y="5415631"/>
            <a:ext cx="3304456" cy="108012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algn="r"/>
            <a:r>
              <a:rPr lang="ja-JP" altLang="en-US"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人間中心設計推進機構</a:t>
            </a:r>
            <a:endParaRPr lang="en-US" altLang="ja-JP"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 name="サブタイトル 2"/>
          <p:cNvSpPr txBox="1">
            <a:spLocks/>
          </p:cNvSpPr>
          <p:nvPr/>
        </p:nvSpPr>
        <p:spPr bwMode="gray">
          <a:xfrm>
            <a:off x="1475656" y="4221088"/>
            <a:ext cx="6400800" cy="499864"/>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914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3716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18288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3200" dirty="0">
                <a:solidFill>
                  <a:schemeClr val="tx1"/>
                </a:solidFill>
                <a:latin typeface="游ゴシック" panose="020B0400000000000000" pitchFamily="50" charset="-128"/>
                <a:ea typeface="游ゴシック" panose="020B0400000000000000" pitchFamily="50" charset="-128"/>
              </a:rPr>
              <a:t>～ エンジニアの方々へ ～　</a:t>
            </a:r>
          </a:p>
        </p:txBody>
      </p:sp>
      <p:pic>
        <p:nvPicPr>
          <p:cNvPr id="6" name="図 5"/>
          <p:cNvPicPr>
            <a:picLocks noChangeAspect="1"/>
          </p:cNvPicPr>
          <p:nvPr/>
        </p:nvPicPr>
        <p:blipFill>
          <a:blip r:embed="rId3"/>
          <a:stretch>
            <a:fillRect/>
          </a:stretch>
        </p:blipFill>
        <p:spPr bwMode="gray">
          <a:xfrm>
            <a:off x="179512" y="4720952"/>
            <a:ext cx="1923810" cy="1933333"/>
          </a:xfrm>
          <a:prstGeom prst="rect">
            <a:avLst/>
          </a:prstGeom>
        </p:spPr>
      </p:pic>
      <p:pic>
        <p:nvPicPr>
          <p:cNvPr id="10" name="Picture 2" descr="ã¯ãªãã¯ããã¨æ°ããã¦ã£ã³ãã¦ã§éãã¾ã">
            <a:extLst>
              <a:ext uri="{FF2B5EF4-FFF2-40B4-BE49-F238E27FC236}">
                <a16:creationId xmlns="" xmlns:a16="http://schemas.microsoft.com/office/drawing/2014/main" id="{4428B434-146D-4772-82B8-B65F9F1F7C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7783" y="5959259"/>
            <a:ext cx="1534356" cy="53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876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5962044" y="4293181"/>
            <a:ext cx="1905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846158" y="4138542"/>
            <a:ext cx="2070746" cy="1314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gray">
          <a:xfrm>
            <a:off x="3444308" y="1273751"/>
            <a:ext cx="1806863" cy="191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タイトル 1"/>
          <p:cNvSpPr>
            <a:spLocks noGrp="1"/>
          </p:cNvSpPr>
          <p:nvPr>
            <p:ph type="title"/>
          </p:nvPr>
        </p:nvSpPr>
        <p:spPr bwMode="gray"/>
        <p:txBody>
          <a:bodyPr>
            <a:noAutofit/>
          </a:bodyPr>
          <a:lstStyle/>
          <a:p>
            <a:pPr algn="l"/>
            <a:r>
              <a:rPr kumimoji="1" lang="ja-JP" altLang="en-US" dirty="0">
                <a:latin typeface="游ゴシック" panose="020B0400000000000000" pitchFamily="50" charset="-128"/>
                <a:ea typeface="游ゴシック" panose="020B0400000000000000" pitchFamily="50" charset="-128"/>
              </a:rPr>
              <a:t>設計する人</a:t>
            </a:r>
            <a:r>
              <a:rPr kumimoji="1" lang="ja-JP" altLang="en-US" spc="-150" dirty="0">
                <a:latin typeface="游ゴシック" panose="020B0400000000000000" pitchFamily="50" charset="-128"/>
                <a:ea typeface="游ゴシック" panose="020B0400000000000000" pitchFamily="50" charset="-128"/>
              </a:rPr>
              <a:t>にとっての</a:t>
            </a:r>
            <a:r>
              <a:rPr kumimoji="1" lang="ja-JP" altLang="en-US" dirty="0">
                <a:latin typeface="游ゴシック" panose="020B0400000000000000" pitchFamily="50" charset="-128"/>
                <a:ea typeface="游ゴシック" panose="020B0400000000000000" pitchFamily="50" charset="-128"/>
              </a:rPr>
              <a:t>人間中心設計とは</a:t>
            </a:r>
          </a:p>
        </p:txBody>
      </p:sp>
      <p:sp>
        <p:nvSpPr>
          <p:cNvPr id="6" name="角丸四角形 5"/>
          <p:cNvSpPr/>
          <p:nvPr/>
        </p:nvSpPr>
        <p:spPr bwMode="gray">
          <a:xfrm>
            <a:off x="511134" y="1549189"/>
            <a:ext cx="3044852" cy="468000"/>
          </a:xfrm>
          <a:prstGeom prst="roundRect">
            <a:avLst>
              <a:gd name="adj" fmla="val 50000"/>
            </a:avLst>
          </a:prstGeom>
          <a:solidFill>
            <a:srgbClr val="FED2D1"/>
          </a:solidFill>
          <a:ln w="19050">
            <a:solidFill>
              <a:srgbClr val="FEEEEE"/>
            </a:solidFill>
          </a:ln>
          <a:effectLst/>
        </p:spPr>
        <p:style>
          <a:lnRef idx="1">
            <a:schemeClr val="accent3"/>
          </a:lnRef>
          <a:fillRef idx="2">
            <a:schemeClr val="accent3"/>
          </a:fillRef>
          <a:effectRef idx="1">
            <a:schemeClr val="accent3"/>
          </a:effectRef>
          <a:fontRef idx="minor">
            <a:schemeClr val="dk1"/>
          </a:fontRef>
        </p:style>
        <p:txBody>
          <a:bodyPr lIns="0" tIns="72000" rIns="0" bIns="36000" rtlCol="0" anchor="ctr"/>
          <a:lstStyle/>
          <a:p>
            <a:pPr algn="ctr"/>
            <a:r>
              <a:rPr kumimoji="1"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余計な工数がかからない</a:t>
            </a:r>
          </a:p>
        </p:txBody>
      </p:sp>
      <p:sp>
        <p:nvSpPr>
          <p:cNvPr id="7" name="角丸四角形 6"/>
          <p:cNvSpPr/>
          <p:nvPr/>
        </p:nvSpPr>
        <p:spPr bwMode="gray">
          <a:xfrm>
            <a:off x="511135" y="2080679"/>
            <a:ext cx="3044852" cy="468000"/>
          </a:xfrm>
          <a:prstGeom prst="roundRect">
            <a:avLst>
              <a:gd name="adj" fmla="val 50000"/>
            </a:avLst>
          </a:prstGeom>
          <a:solidFill>
            <a:srgbClr val="FED2D1"/>
          </a:solidFill>
          <a:ln w="19050">
            <a:solidFill>
              <a:srgbClr val="FEEEEE"/>
            </a:solidFill>
          </a:ln>
          <a:effectLst/>
        </p:spPr>
        <p:style>
          <a:lnRef idx="1">
            <a:schemeClr val="accent3"/>
          </a:lnRef>
          <a:fillRef idx="2">
            <a:schemeClr val="accent3"/>
          </a:fillRef>
          <a:effectRef idx="1">
            <a:schemeClr val="accent3"/>
          </a:effectRef>
          <a:fontRef idx="minor">
            <a:schemeClr val="dk1"/>
          </a:fontRef>
        </p:style>
        <p:txBody>
          <a:bodyPr lIns="0" tIns="72000" rIns="0" bIns="36000" rtlCol="0" anchor="ctr"/>
          <a:lstStyle/>
          <a:p>
            <a:pPr algn="ctr"/>
            <a:r>
              <a:rPr kumimoji="1"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働き甲斐がある</a:t>
            </a:r>
          </a:p>
        </p:txBody>
      </p:sp>
      <p:sp>
        <p:nvSpPr>
          <p:cNvPr id="8" name="角丸四角形 7"/>
          <p:cNvSpPr/>
          <p:nvPr/>
        </p:nvSpPr>
        <p:spPr bwMode="gray">
          <a:xfrm>
            <a:off x="5263663" y="1549189"/>
            <a:ext cx="3044852" cy="468000"/>
          </a:xfrm>
          <a:prstGeom prst="roundRect">
            <a:avLst>
              <a:gd name="adj" fmla="val 50000"/>
            </a:avLst>
          </a:prstGeom>
          <a:solidFill>
            <a:schemeClr val="bg1">
              <a:lumMod val="85000"/>
            </a:schemeClr>
          </a:solidFill>
          <a:ln>
            <a:solidFill>
              <a:srgbClr val="F8F8F8"/>
            </a:solidFill>
          </a:ln>
          <a:effectLst/>
        </p:spPr>
        <p:style>
          <a:lnRef idx="1">
            <a:schemeClr val="dk1"/>
          </a:lnRef>
          <a:fillRef idx="2">
            <a:schemeClr val="dk1"/>
          </a:fillRef>
          <a:effectRef idx="1">
            <a:schemeClr val="dk1"/>
          </a:effectRef>
          <a:fontRef idx="minor">
            <a:schemeClr val="dk1"/>
          </a:fontRef>
        </p:style>
        <p:txBody>
          <a:bodyPr lIns="0" tIns="72000" rIns="0" bIns="36000" rtlCol="0" anchor="ctr"/>
          <a:lstStyle/>
          <a:p>
            <a:pPr algn="ctr"/>
            <a:r>
              <a:rPr kumimoji="1"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余計な工数がかかる</a:t>
            </a:r>
          </a:p>
        </p:txBody>
      </p:sp>
      <p:sp>
        <p:nvSpPr>
          <p:cNvPr id="9" name="角丸四角形 8"/>
          <p:cNvSpPr/>
          <p:nvPr/>
        </p:nvSpPr>
        <p:spPr bwMode="gray">
          <a:xfrm>
            <a:off x="5263662" y="2080679"/>
            <a:ext cx="3044852" cy="468000"/>
          </a:xfrm>
          <a:prstGeom prst="roundRect">
            <a:avLst>
              <a:gd name="adj" fmla="val 50000"/>
            </a:avLst>
          </a:prstGeom>
          <a:solidFill>
            <a:schemeClr val="bg1">
              <a:lumMod val="85000"/>
            </a:schemeClr>
          </a:solidFill>
          <a:ln>
            <a:solidFill>
              <a:srgbClr val="F8F8F8"/>
            </a:solidFill>
          </a:ln>
          <a:effectLst/>
        </p:spPr>
        <p:style>
          <a:lnRef idx="1">
            <a:schemeClr val="dk1"/>
          </a:lnRef>
          <a:fillRef idx="2">
            <a:schemeClr val="dk1"/>
          </a:fillRef>
          <a:effectRef idx="1">
            <a:schemeClr val="dk1"/>
          </a:effectRef>
          <a:fontRef idx="minor">
            <a:schemeClr val="dk1"/>
          </a:fontRef>
        </p:style>
        <p:txBody>
          <a:bodyPr lIns="0" tIns="72000" rIns="0" bIns="36000" rtlCol="0" anchor="ctr"/>
          <a:lstStyle/>
          <a:p>
            <a:pPr algn="ctr"/>
            <a:r>
              <a:rPr kumimoji="1"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無駄骨に終わ</a:t>
            </a:r>
            <a:r>
              <a:rPr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る</a:t>
            </a:r>
            <a:endParaRPr kumimoji="1"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 name="テキスト ボックス 2"/>
          <p:cNvSpPr txBox="1"/>
          <p:nvPr/>
        </p:nvSpPr>
        <p:spPr bwMode="gray">
          <a:xfrm>
            <a:off x="5086350" y="961678"/>
            <a:ext cx="3296095" cy="584775"/>
          </a:xfrm>
          <a:prstGeom prst="rect">
            <a:avLst/>
          </a:prstGeom>
          <a:noFill/>
        </p:spPr>
        <p:txBody>
          <a:bodyPr wrap="none" rtlCol="0">
            <a:spAutoFit/>
          </a:bodyPr>
          <a:lstStyle/>
          <a:p>
            <a:r>
              <a:rPr lang="ja-JP" altLang="en-US" sz="3200" b="1" dirty="0">
                <a:solidFill>
                  <a:srgbClr val="8FB4FF"/>
                </a:solidFill>
                <a:latin typeface="游ゴシック" panose="020B0400000000000000" pitchFamily="50" charset="-128"/>
                <a:ea typeface="游ゴシック" panose="020B0400000000000000" pitchFamily="50" charset="-128"/>
                <a:cs typeface="メイリオ" panose="020B0604030504040204" pitchFamily="50" charset="-128"/>
              </a:rPr>
              <a:t>にが</a:t>
            </a:r>
            <a:r>
              <a:rPr kumimoji="1" lang="ja-JP" altLang="en-US" sz="3200" b="1" dirty="0">
                <a:solidFill>
                  <a:srgbClr val="8FB4FF"/>
                </a:solidFill>
                <a:latin typeface="游ゴシック" panose="020B0400000000000000" pitchFamily="50" charset="-128"/>
                <a:ea typeface="游ゴシック" panose="020B0400000000000000" pitchFamily="50" charset="-128"/>
                <a:cs typeface="メイリオ" panose="020B0604030504040204" pitchFamily="50" charset="-128"/>
              </a:rPr>
              <a:t>い体験</a:t>
            </a:r>
            <a:r>
              <a:rPr kumimoji="1" lang="ja-JP" altLang="en-US" dirty="0">
                <a:solidFill>
                  <a:srgbClr val="8FB4FF"/>
                </a:solidFill>
                <a:latin typeface="游ゴシック" panose="020B0400000000000000" pitchFamily="50" charset="-128"/>
                <a:ea typeface="游ゴシック" panose="020B0400000000000000" pitchFamily="50" charset="-128"/>
                <a:cs typeface="メイリオ" panose="020B0604030504040204" pitchFamily="50" charset="-128"/>
              </a:rPr>
              <a:t> </a:t>
            </a:r>
            <a:r>
              <a:rPr kumimoji="1"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が減る</a:t>
            </a:r>
          </a:p>
        </p:txBody>
      </p:sp>
      <p:sp>
        <p:nvSpPr>
          <p:cNvPr id="16" name="テキスト ボックス 15"/>
          <p:cNvSpPr txBox="1"/>
          <p:nvPr/>
        </p:nvSpPr>
        <p:spPr bwMode="gray">
          <a:xfrm>
            <a:off x="74285" y="961678"/>
            <a:ext cx="4014240" cy="584775"/>
          </a:xfrm>
          <a:prstGeom prst="rect">
            <a:avLst/>
          </a:prstGeom>
          <a:noFill/>
        </p:spPr>
        <p:txBody>
          <a:bodyPr wrap="none" rtlCol="0">
            <a:spAutoFit/>
          </a:bodyPr>
          <a:lstStyle/>
          <a:p>
            <a:r>
              <a:rPr kumimoji="1" lang="ja-JP" altLang="en-US" sz="3200" b="1" dirty="0">
                <a:solidFill>
                  <a:srgbClr val="FE7F6A"/>
                </a:solidFill>
                <a:latin typeface="游ゴシック" panose="020B0400000000000000" pitchFamily="50" charset="-128"/>
                <a:ea typeface="游ゴシック" panose="020B0400000000000000" pitchFamily="50" charset="-128"/>
                <a:cs typeface="メイリオ" panose="020B0604030504040204" pitchFamily="50" charset="-128"/>
              </a:rPr>
              <a:t>うれしい体験</a:t>
            </a:r>
            <a:r>
              <a:rPr kumimoji="1" lang="ja-JP" altLang="en-US" b="1" dirty="0">
                <a:solidFill>
                  <a:srgbClr val="FE7F6A"/>
                </a:solidFill>
                <a:latin typeface="游ゴシック" panose="020B0400000000000000" pitchFamily="50" charset="-128"/>
                <a:ea typeface="游ゴシック" panose="020B0400000000000000" pitchFamily="50" charset="-128"/>
                <a:cs typeface="メイリオ" panose="020B0604030504040204" pitchFamily="50" charset="-128"/>
              </a:rPr>
              <a:t> </a:t>
            </a:r>
            <a:r>
              <a:rPr kumimoji="1"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が増える</a:t>
            </a:r>
            <a:endParaRPr kumimoji="1" lang="ja-JP" altLang="en-US" sz="32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7" name="二等辺三角形 16"/>
          <p:cNvSpPr/>
          <p:nvPr/>
        </p:nvSpPr>
        <p:spPr bwMode="gray">
          <a:xfrm>
            <a:off x="734565" y="2578255"/>
            <a:ext cx="2615878" cy="1571095"/>
          </a:xfrm>
          <a:prstGeom prst="triangle">
            <a:avLst/>
          </a:prstGeom>
          <a:solidFill>
            <a:srgbClr val="FED2D1"/>
          </a:solidFill>
          <a:ln>
            <a:solidFill>
              <a:srgbClr val="FEEEEE"/>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b"/>
          <a:lstStyle/>
          <a:p>
            <a:pPr marL="285750" indent="-285750">
              <a:buFont typeface="Wingdings" panose="05000000000000000000" pitchFamily="2" charset="2"/>
              <a:buChar char="l"/>
            </a:pP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二等辺三角形 19"/>
          <p:cNvSpPr/>
          <p:nvPr/>
        </p:nvSpPr>
        <p:spPr bwMode="gray">
          <a:xfrm>
            <a:off x="5479265" y="2578255"/>
            <a:ext cx="2634184" cy="1571095"/>
          </a:xfrm>
          <a:prstGeom prst="triangle">
            <a:avLst/>
          </a:prstGeom>
          <a:solidFill>
            <a:schemeClr val="bg1">
              <a:lumMod val="85000"/>
            </a:schemeClr>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b"/>
          <a:lstStyle/>
          <a:p>
            <a:pPr marL="285750" indent="-285750">
              <a:buFont typeface="Wingdings" panose="05000000000000000000" pitchFamily="2" charset="2"/>
              <a:buChar char="l"/>
            </a:pP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コンテンツ プレースホルダー 2"/>
          <p:cNvSpPr txBox="1">
            <a:spLocks/>
          </p:cNvSpPr>
          <p:nvPr/>
        </p:nvSpPr>
        <p:spPr bwMode="gray">
          <a:xfrm>
            <a:off x="389731" y="5457055"/>
            <a:ext cx="8364538" cy="1218382"/>
          </a:xfrm>
          <a:prstGeom prst="roundRect">
            <a:avLst>
              <a:gd name="adj" fmla="val 9631"/>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108000" tIns="36000" rIns="7200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buFont typeface="Arial" panose="020B0604020202020204" pitchFamily="34" charset="0"/>
              <a:buNone/>
            </a:pPr>
            <a:r>
              <a:rPr lang="en-US" altLang="ja-JP"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は、利用する人の状況をきちんと把握し、関係者で</a:t>
            </a:r>
            <a:r>
              <a:rPr lang="en-US" altLang="ja-JP"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共有しながら、「うれしい体験」をできるだけ</a:t>
            </a:r>
            <a:r>
              <a:rPr lang="ja-JP" altLang="en-US" sz="2400" spc="-15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豊かにしようとする</a:t>
            </a:r>
            <a:r>
              <a:rPr lang="ja-JP" altLang="en-US"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設計への取り組み</a:t>
            </a:r>
          </a:p>
        </p:txBody>
      </p:sp>
      <p:sp>
        <p:nvSpPr>
          <p:cNvPr id="5" name="テキスト ボックス 4"/>
          <p:cNvSpPr txBox="1"/>
          <p:nvPr/>
        </p:nvSpPr>
        <p:spPr bwMode="gray">
          <a:xfrm>
            <a:off x="353885" y="2947687"/>
            <a:ext cx="3751027" cy="1231106"/>
          </a:xfrm>
          <a:prstGeom prst="rect">
            <a:avLst/>
          </a:prstGeom>
          <a:noFill/>
        </p:spPr>
        <p:txBody>
          <a:bodyPr wrap="none" lIns="0" tIns="0" rIns="0" bIns="0" rtlCol="0">
            <a:spAutoFit/>
          </a:bodyPr>
          <a:lstStyle/>
          <a:p>
            <a:pPr marL="180975" indent="-180975">
              <a:lnSpc>
                <a:spcPts val="2400"/>
              </a:lnSpc>
              <a:buFont typeface="Wingdings" panose="05000000000000000000" pitchFamily="2" charset="2"/>
              <a:buChar char="l"/>
            </a:pP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仕様が決まってサクサク進む</a:t>
            </a:r>
            <a:endParaRPr lang="en-US" altLang="ja-JP" dirty="0">
              <a:latin typeface="游ゴシック" panose="020B0400000000000000" pitchFamily="50" charset="-128"/>
              <a:ea typeface="游ゴシック" panose="020B0400000000000000" pitchFamily="50" charset="-128"/>
              <a:cs typeface="メイリオ" panose="020B0604030504040204" pitchFamily="50" charset="-128"/>
            </a:endParaRPr>
          </a:p>
          <a:p>
            <a:pPr marL="180975" indent="-180975">
              <a:lnSpc>
                <a:spcPts val="2400"/>
              </a:lnSpc>
              <a:buFont typeface="Wingdings" panose="05000000000000000000" pitchFamily="2" charset="2"/>
              <a:buChar char="l"/>
            </a:pP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手戻りがなくなる</a:t>
            </a:r>
            <a:endParaRPr lang="en-US" altLang="ja-JP" dirty="0">
              <a:latin typeface="游ゴシック" panose="020B0400000000000000" pitchFamily="50" charset="-128"/>
              <a:ea typeface="游ゴシック" panose="020B0400000000000000" pitchFamily="50" charset="-128"/>
              <a:cs typeface="メイリオ" panose="020B0604030504040204" pitchFamily="50" charset="-128"/>
            </a:endParaRPr>
          </a:p>
          <a:p>
            <a:pPr marL="180975" indent="-180975">
              <a:lnSpc>
                <a:spcPts val="2400"/>
              </a:lnSpc>
              <a:buFont typeface="Wingdings" panose="05000000000000000000" pitchFamily="2" charset="2"/>
              <a:buChar char="l"/>
            </a:pP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品質向上し喜ばれる</a:t>
            </a:r>
            <a:endParaRPr lang="en-US" altLang="ja-JP" dirty="0">
              <a:latin typeface="游ゴシック" panose="020B0400000000000000" pitchFamily="50" charset="-128"/>
              <a:ea typeface="游ゴシック" panose="020B0400000000000000" pitchFamily="50" charset="-128"/>
              <a:cs typeface="メイリオ" panose="020B0604030504040204" pitchFamily="50" charset="-128"/>
            </a:endParaRPr>
          </a:p>
          <a:p>
            <a:pPr marL="180975" indent="-180975">
              <a:lnSpc>
                <a:spcPts val="2400"/>
              </a:lnSpc>
              <a:buFont typeface="Wingdings" panose="05000000000000000000" pitchFamily="2" charset="2"/>
              <a:buChar char="l"/>
            </a:pP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人のために作っている実感がある</a:t>
            </a:r>
          </a:p>
        </p:txBody>
      </p:sp>
      <p:sp>
        <p:nvSpPr>
          <p:cNvPr id="19" name="テキスト ボックス 18"/>
          <p:cNvSpPr txBox="1"/>
          <p:nvPr/>
        </p:nvSpPr>
        <p:spPr bwMode="gray">
          <a:xfrm>
            <a:off x="5213071" y="2947687"/>
            <a:ext cx="3839411" cy="1231106"/>
          </a:xfrm>
          <a:prstGeom prst="rect">
            <a:avLst/>
          </a:prstGeom>
          <a:noFill/>
          <a:ln>
            <a:noFill/>
          </a:ln>
        </p:spPr>
        <p:txBody>
          <a:bodyPr wrap="square" lIns="0" tIns="0" rIns="0" bIns="0" rtlCol="0">
            <a:spAutoFit/>
          </a:bodyPr>
          <a:lstStyle/>
          <a:p>
            <a:pPr marL="180975" indent="-180975">
              <a:lnSpc>
                <a:spcPts val="2400"/>
              </a:lnSpc>
              <a:buFont typeface="Wingdings" panose="05000000000000000000" pitchFamily="2" charset="2"/>
              <a:buChar char="l"/>
            </a:pP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仕様がなかなか決まらない</a:t>
            </a:r>
            <a:endParaRPr lang="en-US" altLang="ja-JP" dirty="0">
              <a:latin typeface="游ゴシック" panose="020B0400000000000000" pitchFamily="50" charset="-128"/>
              <a:ea typeface="游ゴシック" panose="020B0400000000000000" pitchFamily="50" charset="-128"/>
              <a:cs typeface="メイリオ" panose="020B0604030504040204" pitchFamily="50" charset="-128"/>
            </a:endParaRPr>
          </a:p>
          <a:p>
            <a:pPr marL="180975" indent="-180975">
              <a:lnSpc>
                <a:spcPts val="2400"/>
              </a:lnSpc>
              <a:buFont typeface="Wingdings" panose="05000000000000000000" pitchFamily="2" charset="2"/>
              <a:buChar char="l"/>
            </a:pP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ドンデン返しがある</a:t>
            </a:r>
            <a:endParaRPr lang="en-US" altLang="ja-JP" dirty="0">
              <a:latin typeface="游ゴシック" panose="020B0400000000000000" pitchFamily="50" charset="-128"/>
              <a:ea typeface="游ゴシック" panose="020B0400000000000000" pitchFamily="50" charset="-128"/>
              <a:cs typeface="メイリオ" panose="020B0604030504040204" pitchFamily="50" charset="-128"/>
            </a:endParaRPr>
          </a:p>
          <a:p>
            <a:pPr marL="180975" indent="-180975">
              <a:lnSpc>
                <a:spcPts val="2400"/>
              </a:lnSpc>
              <a:buFont typeface="Wingdings" panose="05000000000000000000" pitchFamily="2" charset="2"/>
              <a:buChar char="l"/>
            </a:pPr>
            <a:r>
              <a:rPr lang="ja-JP" altLang="en-US" spc="-150" dirty="0">
                <a:latin typeface="游ゴシック" panose="020B0400000000000000" pitchFamily="50" charset="-128"/>
                <a:ea typeface="游ゴシック" panose="020B0400000000000000" pitchFamily="50" charset="-128"/>
                <a:cs typeface="メイリオ" panose="020B0604030504040204" pitchFamily="50" charset="-128"/>
              </a:rPr>
              <a:t>せっかく</a:t>
            </a: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作</a:t>
            </a:r>
            <a:r>
              <a:rPr lang="ja-JP" altLang="en-US" spc="-150" dirty="0">
                <a:latin typeface="游ゴシック" panose="020B0400000000000000" pitchFamily="50" charset="-128"/>
                <a:ea typeface="游ゴシック" panose="020B0400000000000000" pitchFamily="50" charset="-128"/>
                <a:cs typeface="メイリオ" panose="020B0604030504040204" pitchFamily="50" charset="-128"/>
              </a:rPr>
              <a:t>ったのに使ってもらえない</a:t>
            </a:r>
            <a:endParaRPr lang="en-US" altLang="ja-JP" spc="-150" dirty="0">
              <a:latin typeface="游ゴシック" panose="020B0400000000000000" pitchFamily="50" charset="-128"/>
              <a:ea typeface="游ゴシック" panose="020B0400000000000000" pitchFamily="50" charset="-128"/>
              <a:cs typeface="メイリオ" panose="020B0604030504040204" pitchFamily="50" charset="-128"/>
            </a:endParaRPr>
          </a:p>
          <a:p>
            <a:pPr marL="180975" indent="-180975">
              <a:lnSpc>
                <a:spcPts val="2400"/>
              </a:lnSpc>
              <a:buFont typeface="Wingdings" panose="05000000000000000000" pitchFamily="2" charset="2"/>
              <a:buChar char="l"/>
            </a:pP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どんな人が使うかイメージできない</a:t>
            </a:r>
          </a:p>
        </p:txBody>
      </p:sp>
      <p:sp>
        <p:nvSpPr>
          <p:cNvPr id="12" name="スライド番号プレースホルダー 11"/>
          <p:cNvSpPr>
            <a:spLocks noGrp="1"/>
          </p:cNvSpPr>
          <p:nvPr>
            <p:ph type="sldNum" sz="quarter" idx="10"/>
          </p:nvPr>
        </p:nvSpPr>
        <p:spPr/>
        <p:txBody>
          <a:bodyPr/>
          <a:lstStyle/>
          <a:p>
            <a:fld id="{194B20C9-26D2-4B3D-B0E5-BA1A1EAC872E}" type="slidenum">
              <a:rPr lang="ja-JP" altLang="en-US" smtClean="0"/>
              <a:pPr/>
              <a:t>10</a:t>
            </a:fld>
            <a:endParaRPr lang="ja-JP" altLang="en-US"/>
          </a:p>
        </p:txBody>
      </p:sp>
    </p:spTree>
    <p:extLst>
      <p:ext uri="{BB962C8B-B14F-4D97-AF65-F5344CB8AC3E}">
        <p14:creationId xmlns:p14="http://schemas.microsoft.com/office/powerpoint/2010/main" val="1766951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Autofit/>
          </a:bodyPr>
          <a:lstStyle/>
          <a:p>
            <a:pPr algn="l"/>
            <a:r>
              <a:rPr kumimoji="1" lang="ja-JP" altLang="en-US" sz="3200" dirty="0">
                <a:latin typeface="游ゴシック" panose="020B0400000000000000" pitchFamily="50" charset="-128"/>
                <a:ea typeface="游ゴシック" panose="020B0400000000000000" pitchFamily="50" charset="-128"/>
              </a:rPr>
              <a:t>コンビニ</a:t>
            </a:r>
            <a:r>
              <a:rPr kumimoji="1" lang="en-US" altLang="ja-JP" sz="3200" dirty="0">
                <a:latin typeface="游ゴシック" panose="020B0400000000000000" pitchFamily="50" charset="-128"/>
                <a:ea typeface="游ゴシック" panose="020B0400000000000000" pitchFamily="50" charset="-128"/>
              </a:rPr>
              <a:t>ATM</a:t>
            </a:r>
            <a:r>
              <a:rPr kumimoji="1" lang="ja-JP" altLang="en-US" sz="3200" dirty="0">
                <a:latin typeface="游ゴシック" panose="020B0400000000000000" pitchFamily="50" charset="-128"/>
                <a:ea typeface="游ゴシック" panose="020B0400000000000000" pitchFamily="50" charset="-128"/>
              </a:rPr>
              <a:t>の対象ユーザーは？</a:t>
            </a:r>
          </a:p>
        </p:txBody>
      </p:sp>
      <p:sp>
        <p:nvSpPr>
          <p:cNvPr id="3" name="コンテンツ プレースホルダー 2"/>
          <p:cNvSpPr>
            <a:spLocks noGrp="1"/>
          </p:cNvSpPr>
          <p:nvPr>
            <p:ph idx="4294967295"/>
          </p:nvPr>
        </p:nvSpPr>
        <p:spPr bwMode="gray">
          <a:xfrm>
            <a:off x="250825" y="2706688"/>
            <a:ext cx="8893175" cy="1944687"/>
          </a:xfrm>
        </p:spPr>
        <p:txBody>
          <a:bodyPr>
            <a:noAutofit/>
          </a:bodyPr>
          <a:lstStyle/>
          <a:p>
            <a:pPr marL="0" indent="0">
              <a:lnSpc>
                <a:spcPts val="4000"/>
              </a:lnSpc>
              <a:spcBef>
                <a:spcPts val="0"/>
              </a:spcBef>
              <a:buNone/>
            </a:pPr>
            <a:r>
              <a:rPr lang="ja-JP" altLang="en-US" sz="3600" dirty="0">
                <a:latin typeface="游ゴシック" panose="020B0400000000000000" pitchFamily="50" charset="-128"/>
                <a:ea typeface="游ゴシック" panose="020B0400000000000000" pitchFamily="50" charset="-128"/>
              </a:rPr>
              <a:t>コンビニ</a:t>
            </a:r>
            <a:r>
              <a:rPr lang="en-US" altLang="ja-JP" sz="3600" dirty="0">
                <a:latin typeface="游ゴシック" panose="020B0400000000000000" pitchFamily="50" charset="-128"/>
                <a:ea typeface="游ゴシック" panose="020B0400000000000000" pitchFamily="50" charset="-128"/>
              </a:rPr>
              <a:t>ATM</a:t>
            </a:r>
            <a:r>
              <a:rPr lang="ja-JP" altLang="en-US" sz="3600" dirty="0">
                <a:latin typeface="游ゴシック" panose="020B0400000000000000" pitchFamily="50" charset="-128"/>
                <a:ea typeface="游ゴシック" panose="020B0400000000000000" pitchFamily="50" charset="-128"/>
              </a:rPr>
              <a:t>の</a:t>
            </a:r>
            <a:r>
              <a:rPr kumimoji="1" lang="en-US" altLang="ja-JP" sz="3600" dirty="0">
                <a:latin typeface="游ゴシック" panose="020B0400000000000000" pitchFamily="50" charset="-128"/>
                <a:ea typeface="游ゴシック" panose="020B0400000000000000" pitchFamily="50" charset="-128"/>
              </a:rPr>
              <a:t/>
            </a:r>
            <a:br>
              <a:rPr kumimoji="1" lang="en-US" altLang="ja-JP" sz="3600" dirty="0">
                <a:latin typeface="游ゴシック" panose="020B0400000000000000" pitchFamily="50" charset="-128"/>
                <a:ea typeface="游ゴシック" panose="020B0400000000000000" pitchFamily="50" charset="-128"/>
              </a:rPr>
            </a:br>
            <a:r>
              <a:rPr kumimoji="1" lang="ja-JP" altLang="en-US" sz="3600" dirty="0">
                <a:latin typeface="游ゴシック" panose="020B0400000000000000" pitchFamily="50" charset="-128"/>
                <a:ea typeface="游ゴシック" panose="020B0400000000000000" pitchFamily="50" charset="-128"/>
              </a:rPr>
              <a:t>対象ユーザーは、</a:t>
            </a:r>
            <a:endParaRPr kumimoji="1" lang="en-US" altLang="ja-JP" sz="3600" dirty="0">
              <a:latin typeface="游ゴシック" panose="020B0400000000000000" pitchFamily="50" charset="-128"/>
              <a:ea typeface="游ゴシック" panose="020B0400000000000000" pitchFamily="50" charset="-128"/>
            </a:endParaRPr>
          </a:p>
          <a:p>
            <a:pPr marL="0" indent="0">
              <a:lnSpc>
                <a:spcPts val="4000"/>
              </a:lnSpc>
              <a:spcBef>
                <a:spcPts val="0"/>
              </a:spcBef>
              <a:buNone/>
            </a:pPr>
            <a:r>
              <a:rPr kumimoji="1" lang="ja-JP" altLang="en-US" sz="3600" dirty="0">
                <a:latin typeface="游ゴシック" panose="020B0400000000000000" pitchFamily="50" charset="-128"/>
                <a:ea typeface="游ゴシック" panose="020B0400000000000000" pitchFamily="50" charset="-128"/>
              </a:rPr>
              <a:t>どういった人たちだろうか。</a:t>
            </a:r>
            <a:endParaRPr lang="ja-JP" altLang="en-US" sz="500"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bwMode="gray">
          <a:xfrm>
            <a:off x="250825" y="1243640"/>
            <a:ext cx="3772186" cy="83099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ja-JP" sz="4800" b="1" dirty="0">
                <a:solidFill>
                  <a:srgbClr val="FE6E54"/>
                </a:solidFill>
                <a:latin typeface="游ゴシック" panose="020B0400000000000000" pitchFamily="50" charset="-128"/>
                <a:ea typeface="游ゴシック" panose="020B0400000000000000" pitchFamily="50" charset="-128"/>
              </a:rPr>
              <a:t>Workshop</a:t>
            </a:r>
            <a:r>
              <a:rPr lang="ja-JP" altLang="en-US" sz="4800" b="1" dirty="0">
                <a:solidFill>
                  <a:srgbClr val="FE6E54"/>
                </a:solidFill>
                <a:latin typeface="游ゴシック" panose="020B0400000000000000" pitchFamily="50" charset="-128"/>
                <a:ea typeface="游ゴシック" panose="020B0400000000000000" pitchFamily="50" charset="-128"/>
              </a:rPr>
              <a:t>①</a:t>
            </a:r>
            <a:endParaRPr kumimoji="1" lang="ja-JP" altLang="en-US" sz="4800" b="1" dirty="0">
              <a:solidFill>
                <a:srgbClr val="FE6E54"/>
              </a:solidFill>
              <a:latin typeface="游ゴシック" panose="020B0400000000000000" pitchFamily="50" charset="-128"/>
              <a:ea typeface="游ゴシック" panose="020B0400000000000000" pitchFamily="50" charset="-128"/>
            </a:endParaRPr>
          </a:p>
        </p:txBody>
      </p:sp>
      <p:sp>
        <p:nvSpPr>
          <p:cNvPr id="6" name="コンテンツ プレースホルダー 2"/>
          <p:cNvSpPr txBox="1">
            <a:spLocks/>
          </p:cNvSpPr>
          <p:nvPr/>
        </p:nvSpPr>
        <p:spPr bwMode="gray">
          <a:xfrm>
            <a:off x="250825" y="5084480"/>
            <a:ext cx="8893175" cy="5858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1" indent="0">
              <a:buNone/>
            </a:pPr>
            <a:r>
              <a:rPr lang="ja-JP" altLang="en-US" dirty="0">
                <a:latin typeface="游ゴシック" panose="020B0400000000000000" pitchFamily="50" charset="-128"/>
                <a:ea typeface="游ゴシック" panose="020B0400000000000000" pitchFamily="50" charset="-128"/>
              </a:rPr>
              <a:t>対象ユーザーを挙げてみよう。</a:t>
            </a:r>
            <a:endParaRPr lang="en-US" altLang="ja-JP" dirty="0">
              <a:latin typeface="游ゴシック" panose="020B0400000000000000" pitchFamily="50" charset="-128"/>
              <a:ea typeface="游ゴシック" panose="020B0400000000000000" pitchFamily="50" charset="-128"/>
            </a:endParaRPr>
          </a:p>
        </p:txBody>
      </p:sp>
      <p:pic>
        <p:nvPicPr>
          <p:cNvPr id="7" name="図 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gray">
          <a:xfrm flipH="1">
            <a:off x="161925" y="1620411"/>
            <a:ext cx="7620000" cy="495300"/>
          </a:xfrm>
          <a:prstGeom prst="rect">
            <a:avLst/>
          </a:prstGeom>
        </p:spPr>
      </p:pic>
      <p:sp>
        <p:nvSpPr>
          <p:cNvPr id="8" name="スライド番号プレースホルダー 7"/>
          <p:cNvSpPr>
            <a:spLocks noGrp="1"/>
          </p:cNvSpPr>
          <p:nvPr>
            <p:ph type="sldNum" sz="quarter" idx="10"/>
          </p:nvPr>
        </p:nvSpPr>
        <p:spPr/>
        <p:txBody>
          <a:bodyPr/>
          <a:lstStyle/>
          <a:p>
            <a:fld id="{194B20C9-26D2-4B3D-B0E5-BA1A1EAC872E}" type="slidenum">
              <a:rPr lang="ja-JP" altLang="en-US" smtClean="0"/>
              <a:pPr/>
              <a:t>11</a:t>
            </a:fld>
            <a:endParaRPr lang="ja-JP" altLang="en-US"/>
          </a:p>
        </p:txBody>
      </p:sp>
      <p:pic>
        <p:nvPicPr>
          <p:cNvPr id="10" name="図 9"/>
          <p:cNvPicPr>
            <a:picLocks noChangeAspect="1"/>
          </p:cNvPicPr>
          <p:nvPr/>
        </p:nvPicPr>
        <p:blipFill>
          <a:blip r:embed="rId4"/>
          <a:stretch>
            <a:fillRect/>
          </a:stretch>
        </p:blipFill>
        <p:spPr>
          <a:xfrm flipH="1">
            <a:off x="6338277" y="2938302"/>
            <a:ext cx="2544358" cy="2869169"/>
          </a:xfrm>
          <a:prstGeom prst="rect">
            <a:avLst/>
          </a:prstGeom>
        </p:spPr>
      </p:pic>
      <p:pic>
        <p:nvPicPr>
          <p:cNvPr id="12" name="図 11"/>
          <p:cNvPicPr>
            <a:picLocks noChangeAspect="1"/>
          </p:cNvPicPr>
          <p:nvPr/>
        </p:nvPicPr>
        <p:blipFill>
          <a:blip r:embed="rId5">
            <a:clrChange>
              <a:clrFrom>
                <a:srgbClr val="FFFFFF"/>
              </a:clrFrom>
              <a:clrTo>
                <a:srgbClr val="FFFFFF">
                  <a:alpha val="0"/>
                </a:srgbClr>
              </a:clrTo>
            </a:clrChange>
            <a:grayscl/>
          </a:blip>
          <a:stretch>
            <a:fillRect/>
          </a:stretch>
        </p:blipFill>
        <p:spPr>
          <a:xfrm>
            <a:off x="7010456" y="2492482"/>
            <a:ext cx="600000" cy="1057143"/>
          </a:xfrm>
          <a:prstGeom prst="rect">
            <a:avLst/>
          </a:prstGeom>
        </p:spPr>
      </p:pic>
    </p:spTree>
    <p:extLst>
      <p:ext uri="{BB962C8B-B14F-4D97-AF65-F5344CB8AC3E}">
        <p14:creationId xmlns:p14="http://schemas.microsoft.com/office/powerpoint/2010/main" val="2691826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v019071\cv推進部\2G\9X_temp\98_PDF\8_ATMユーザ.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rot="5400000">
            <a:off x="3293203" y="674549"/>
            <a:ext cx="6481523" cy="522007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bwMode="gray"/>
        <p:txBody>
          <a:bodyPr>
            <a:noAutofit/>
          </a:bodyPr>
          <a:lstStyle/>
          <a:p>
            <a:pPr algn="l"/>
            <a:r>
              <a:rPr lang="ja-JP" altLang="en-US" sz="3200" dirty="0">
                <a:latin typeface="游ゴシック" panose="020B0400000000000000" pitchFamily="50" charset="-128"/>
                <a:ea typeface="游ゴシック" panose="020B0400000000000000" pitchFamily="50" charset="-128"/>
              </a:rPr>
              <a:t>ユーザーは？</a:t>
            </a:r>
            <a:endParaRPr kumimoji="1" lang="ja-JP" altLang="en-US" sz="3200" dirty="0">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bwMode="gray">
          <a:xfrm>
            <a:off x="5478570" y="6581772"/>
            <a:ext cx="3063659" cy="253916"/>
          </a:xfrm>
          <a:prstGeom prst="rect">
            <a:avLst/>
          </a:prstGeom>
          <a:noFill/>
        </p:spPr>
        <p:txBody>
          <a:bodyPr wrap="none" rtlCol="0">
            <a:spAutoFit/>
          </a:bodyPr>
          <a:lstStyle/>
          <a:p>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山崎、他“人間中心設計入門”近代科学社、</a:t>
            </a: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2016</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8" name="コンテンツ プレースホルダー 2"/>
          <p:cNvSpPr txBox="1">
            <a:spLocks/>
          </p:cNvSpPr>
          <p:nvPr/>
        </p:nvSpPr>
        <p:spPr bwMode="gray">
          <a:xfrm>
            <a:off x="78929" y="923535"/>
            <a:ext cx="4080392" cy="1450165"/>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36000" tIns="45720" rIns="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nSpc>
                <a:spcPts val="2800"/>
              </a:lnSpc>
              <a:spcBef>
                <a:spcPts val="600"/>
              </a:spcBef>
              <a:buFont typeface="Arial" panose="020B0604020202020204" pitchFamily="34" charset="0"/>
              <a:buNone/>
            </a:pPr>
            <a:r>
              <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を活用する上で、</a:t>
            </a:r>
            <a:r>
              <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400" spc="-150" dirty="0">
                <a:latin typeface="游ゴシック" panose="020B0400000000000000" pitchFamily="50" charset="-128"/>
                <a:ea typeface="游ゴシック" panose="020B0400000000000000" pitchFamily="50" charset="-128"/>
                <a:cs typeface="メイリオ" panose="020B0604030504040204" pitchFamily="50" charset="-128"/>
              </a:rPr>
              <a:t>プロジェクトの</a:t>
            </a:r>
            <a:r>
              <a:rPr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対象</a:t>
            </a:r>
            <a:r>
              <a:rPr lang="ja-JP" altLang="en-US" sz="2400" b="1" spc="-15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ユーザー</a:t>
            </a:r>
            <a:r>
              <a:rPr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を明確にすることは重要</a:t>
            </a:r>
            <a:r>
              <a:rPr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である。</a:t>
            </a:r>
            <a:endParaRPr lang="en-US" altLang="ja-JP" sz="28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9" name="コンテンツ プレースホルダー 2"/>
          <p:cNvSpPr txBox="1">
            <a:spLocks/>
          </p:cNvSpPr>
          <p:nvPr/>
        </p:nvSpPr>
        <p:spPr bwMode="gray">
          <a:xfrm>
            <a:off x="239208" y="2632114"/>
            <a:ext cx="3065967" cy="636241"/>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72000" rIns="9144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180975" indent="0">
              <a:buFont typeface="Arial" panose="020B0604020202020204" pitchFamily="34" charset="0"/>
              <a:buNone/>
            </a:pPr>
            <a:r>
              <a:rPr lang="ja-JP" altLang="en-US"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狭義のユーザー</a:t>
            </a:r>
          </a:p>
        </p:txBody>
      </p:sp>
      <p:sp>
        <p:nvSpPr>
          <p:cNvPr id="10" name="コンテンツ プレースホルダー 2"/>
          <p:cNvSpPr txBox="1">
            <a:spLocks/>
          </p:cNvSpPr>
          <p:nvPr/>
        </p:nvSpPr>
        <p:spPr bwMode="gray">
          <a:xfrm>
            <a:off x="239208" y="5491588"/>
            <a:ext cx="3065967" cy="636241"/>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72000" rIns="9144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180975" indent="0">
              <a:buFont typeface="Arial" panose="020B0604020202020204" pitchFamily="34" charset="0"/>
              <a:buNone/>
            </a:pPr>
            <a:r>
              <a:rPr lang="ja-JP" altLang="en-US"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広義のユーザー</a:t>
            </a:r>
          </a:p>
        </p:txBody>
      </p:sp>
      <p:sp>
        <p:nvSpPr>
          <p:cNvPr id="11" name="コンテンツ プレースホルダー 2"/>
          <p:cNvSpPr txBox="1">
            <a:spLocks/>
          </p:cNvSpPr>
          <p:nvPr/>
        </p:nvSpPr>
        <p:spPr bwMode="gray">
          <a:xfrm>
            <a:off x="251520" y="3325980"/>
            <a:ext cx="5688632" cy="1977373"/>
          </a:xfrm>
          <a:prstGeom prst="rect">
            <a:avLst/>
          </a:prstGeom>
        </p:spPr>
        <p:txBody>
          <a:bodyPr vert="horz" lIns="91440" tIns="72000" rIns="91440" bIns="3600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23875" lvl="1" indent="-342900">
              <a:lnSpc>
                <a:spcPts val="2200"/>
              </a:lnSpc>
              <a:spcBef>
                <a:spcPts val="1200"/>
              </a:spcBef>
              <a:buClr>
                <a:srgbClr val="FE6E54"/>
              </a:buClr>
              <a:buFont typeface="メイリオ" panose="020B0604030504040204" pitchFamily="50" charset="-128"/>
              <a:buChar char="▶"/>
            </a:pPr>
            <a:r>
              <a:rPr lang="ja-JP" altLang="en-US" dirty="0">
                <a:latin typeface="游ゴシック" panose="020B0400000000000000" pitchFamily="50" charset="-128"/>
                <a:ea typeface="游ゴシック" panose="020B0400000000000000" pitchFamily="50" charset="-128"/>
              </a:rPr>
              <a:t>直接</a:t>
            </a:r>
            <a:r>
              <a:rPr lang="ja-JP" altLang="en-US" spc="-150" dirty="0">
                <a:latin typeface="游ゴシック" panose="020B0400000000000000" pitchFamily="50" charset="-128"/>
                <a:ea typeface="游ゴシック" panose="020B0400000000000000" pitchFamily="50" charset="-128"/>
              </a:rPr>
              <a:t>ユーザー</a:t>
            </a:r>
          </a:p>
          <a:p>
            <a:pPr marL="1057275" lvl="1" indent="-342900">
              <a:lnSpc>
                <a:spcPts val="2200"/>
              </a:lnSpc>
              <a:spcBef>
                <a:spcPts val="600"/>
              </a:spcBef>
              <a:buFont typeface="Wingdings" panose="05000000000000000000" pitchFamily="2" charset="2"/>
              <a:buChar char="l"/>
            </a:pPr>
            <a:r>
              <a:rPr lang="ja-JP" altLang="en-US" sz="2000" dirty="0">
                <a:latin typeface="游ゴシック" panose="020B0400000000000000" pitchFamily="50" charset="-128"/>
                <a:ea typeface="游ゴシック" panose="020B0400000000000000" pitchFamily="50" charset="-128"/>
              </a:rPr>
              <a:t>一次</a:t>
            </a:r>
            <a:r>
              <a:rPr lang="ja-JP" altLang="en-US" sz="2000" spc="-150" dirty="0">
                <a:latin typeface="游ゴシック" panose="020B0400000000000000" pitchFamily="50" charset="-128"/>
                <a:ea typeface="游ゴシック" panose="020B0400000000000000" pitchFamily="50" charset="-128"/>
              </a:rPr>
              <a:t>ユーザー</a:t>
            </a:r>
          </a:p>
          <a:p>
            <a:pPr marL="1057275" lvl="1" indent="-342900">
              <a:lnSpc>
                <a:spcPts val="2200"/>
              </a:lnSpc>
              <a:spcBef>
                <a:spcPts val="600"/>
              </a:spcBef>
              <a:buFont typeface="Wingdings" panose="05000000000000000000" pitchFamily="2" charset="2"/>
              <a:buChar char="l"/>
            </a:pPr>
            <a:r>
              <a:rPr lang="ja-JP" altLang="en-US" sz="2000" dirty="0">
                <a:latin typeface="游ゴシック" panose="020B0400000000000000" pitchFamily="50" charset="-128"/>
                <a:ea typeface="游ゴシック" panose="020B0400000000000000" pitchFamily="50" charset="-128"/>
              </a:rPr>
              <a:t>二次</a:t>
            </a:r>
            <a:r>
              <a:rPr lang="ja-JP" altLang="en-US" sz="2000" spc="-150" dirty="0">
                <a:latin typeface="游ゴシック" panose="020B0400000000000000" pitchFamily="50" charset="-128"/>
                <a:ea typeface="游ゴシック" panose="020B0400000000000000" pitchFamily="50" charset="-128"/>
              </a:rPr>
              <a:t>ユーザー</a:t>
            </a:r>
          </a:p>
          <a:p>
            <a:pPr marL="523875" lvl="1" indent="-342900">
              <a:lnSpc>
                <a:spcPts val="2200"/>
              </a:lnSpc>
              <a:spcBef>
                <a:spcPts val="2400"/>
              </a:spcBef>
              <a:buClr>
                <a:srgbClr val="FE6E54"/>
              </a:buClr>
              <a:buFont typeface="メイリオ" panose="020B0604030504040204" pitchFamily="50" charset="-128"/>
              <a:buChar char="▶"/>
            </a:pPr>
            <a:r>
              <a:rPr lang="ja-JP" altLang="en-US" dirty="0">
                <a:latin typeface="游ゴシック" panose="020B0400000000000000" pitchFamily="50" charset="-128"/>
                <a:ea typeface="游ゴシック" panose="020B0400000000000000" pitchFamily="50" charset="-128"/>
              </a:rPr>
              <a:t>間接</a:t>
            </a:r>
            <a:r>
              <a:rPr lang="ja-JP" altLang="en-US" spc="-150" dirty="0">
                <a:latin typeface="游ゴシック" panose="020B0400000000000000" pitchFamily="50" charset="-128"/>
                <a:ea typeface="游ゴシック" panose="020B0400000000000000" pitchFamily="50" charset="-128"/>
              </a:rPr>
              <a:t>ユーザー</a:t>
            </a:r>
          </a:p>
        </p:txBody>
      </p:sp>
      <p:sp>
        <p:nvSpPr>
          <p:cNvPr id="12" name="テキスト ボックス 11"/>
          <p:cNvSpPr txBox="1"/>
          <p:nvPr/>
        </p:nvSpPr>
        <p:spPr bwMode="gray">
          <a:xfrm>
            <a:off x="4263330" y="4036505"/>
            <a:ext cx="1269578" cy="169277"/>
          </a:xfrm>
          <a:prstGeom prst="rect">
            <a:avLst/>
          </a:prstGeom>
          <a:solidFill>
            <a:schemeClr val="bg1"/>
          </a:solidFill>
        </p:spPr>
        <p:txBody>
          <a:bodyPr wrap="none" lIns="0" tIns="0" rIns="0" bIns="0" rtlCol="0">
            <a:spAutoFit/>
          </a:bodyPr>
          <a:lstStyle/>
          <a:p>
            <a:r>
              <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お金をおろすお客様</a:t>
            </a:r>
          </a:p>
        </p:txBody>
      </p:sp>
      <p:sp>
        <p:nvSpPr>
          <p:cNvPr id="13" name="テキスト ボックス 12"/>
          <p:cNvSpPr txBox="1"/>
          <p:nvPr/>
        </p:nvSpPr>
        <p:spPr bwMode="gray">
          <a:xfrm>
            <a:off x="5701704" y="4036505"/>
            <a:ext cx="1013098" cy="169277"/>
          </a:xfrm>
          <a:prstGeom prst="rect">
            <a:avLst/>
          </a:prstGeom>
          <a:solidFill>
            <a:schemeClr val="bg1"/>
          </a:solidFill>
        </p:spPr>
        <p:txBody>
          <a:bodyPr wrap="none" lIns="0" tIns="0" rIns="0" bIns="0" rtlCol="0">
            <a:spAutoFit/>
          </a:bodyPr>
          <a:lstStyle/>
          <a:p>
            <a:r>
              <a:rPr kumimoji="1" lang="ja-JP" altLang="en-US" sz="1100" spc="-150" dirty="0">
                <a:latin typeface="游ゴシック" panose="020B0400000000000000" pitchFamily="50" charset="-128"/>
                <a:ea typeface="游ゴシック" panose="020B0400000000000000" pitchFamily="50" charset="-128"/>
                <a:cs typeface="メイリオ" panose="020B0604030504040204" pitchFamily="50" charset="-128"/>
              </a:rPr>
              <a:t>メンテナンス</a:t>
            </a:r>
            <a:r>
              <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業者</a:t>
            </a:r>
          </a:p>
        </p:txBody>
      </p:sp>
      <p:sp>
        <p:nvSpPr>
          <p:cNvPr id="14" name="テキスト ボックス 13"/>
          <p:cNvSpPr txBox="1"/>
          <p:nvPr/>
        </p:nvSpPr>
        <p:spPr bwMode="gray">
          <a:xfrm>
            <a:off x="4208992" y="5825551"/>
            <a:ext cx="1269578" cy="169277"/>
          </a:xfrm>
          <a:prstGeom prst="rect">
            <a:avLst/>
          </a:prstGeom>
          <a:solidFill>
            <a:schemeClr val="bg1"/>
          </a:solidFill>
        </p:spPr>
        <p:txBody>
          <a:bodyPr wrap="none" lIns="0" tIns="0" rIns="0" bIns="0" rtlCol="0">
            <a:spAutoFit/>
          </a:bodyPr>
          <a:lstStyle/>
          <a:p>
            <a:r>
              <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コンビニの管理会社</a:t>
            </a:r>
          </a:p>
        </p:txBody>
      </p:sp>
      <p:sp>
        <p:nvSpPr>
          <p:cNvPr id="15" name="テキスト ボックス 14"/>
          <p:cNvSpPr txBox="1"/>
          <p:nvPr/>
        </p:nvSpPr>
        <p:spPr bwMode="gray">
          <a:xfrm>
            <a:off x="5996350" y="5825551"/>
            <a:ext cx="846386" cy="169277"/>
          </a:xfrm>
          <a:prstGeom prst="rect">
            <a:avLst/>
          </a:prstGeom>
          <a:solidFill>
            <a:schemeClr val="bg1"/>
          </a:solidFill>
        </p:spPr>
        <p:txBody>
          <a:bodyPr wrap="none" lIns="0" tIns="0" rIns="0" bIns="0" rtlCol="0">
            <a:spAutoFit/>
          </a:bodyPr>
          <a:lstStyle/>
          <a:p>
            <a:r>
              <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コンビニ店長</a:t>
            </a:r>
          </a:p>
        </p:txBody>
      </p:sp>
      <p:sp>
        <p:nvSpPr>
          <p:cNvPr id="16" name="テキスト ボックス 15"/>
          <p:cNvSpPr txBox="1"/>
          <p:nvPr/>
        </p:nvSpPr>
        <p:spPr bwMode="gray">
          <a:xfrm>
            <a:off x="7657864" y="5825551"/>
            <a:ext cx="705321" cy="169277"/>
          </a:xfrm>
          <a:prstGeom prst="rect">
            <a:avLst/>
          </a:prstGeom>
          <a:solidFill>
            <a:schemeClr val="bg1"/>
          </a:solidFill>
        </p:spPr>
        <p:txBody>
          <a:bodyPr wrap="none" lIns="0" tIns="0" rIns="0" bIns="0" rtlCol="0">
            <a:spAutoFit/>
          </a:bodyPr>
          <a:lstStyle/>
          <a:p>
            <a:r>
              <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他のお客様</a:t>
            </a:r>
          </a:p>
        </p:txBody>
      </p:sp>
      <p:sp>
        <p:nvSpPr>
          <p:cNvPr id="17" name="テキスト ボックス 16"/>
          <p:cNvSpPr txBox="1"/>
          <p:nvPr/>
        </p:nvSpPr>
        <p:spPr bwMode="gray">
          <a:xfrm>
            <a:off x="7808452" y="3527371"/>
            <a:ext cx="423193" cy="169277"/>
          </a:xfrm>
          <a:prstGeom prst="rect">
            <a:avLst/>
          </a:prstGeom>
          <a:solidFill>
            <a:schemeClr val="bg1"/>
          </a:solidFill>
        </p:spPr>
        <p:txBody>
          <a:bodyPr wrap="none" lIns="0" tIns="0" rIns="0" bIns="0" rtlCol="0">
            <a:spAutoFit/>
          </a:bodyPr>
          <a:lstStyle/>
          <a:p>
            <a:r>
              <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銀行員</a:t>
            </a:r>
          </a:p>
        </p:txBody>
      </p:sp>
      <p:sp>
        <p:nvSpPr>
          <p:cNvPr id="18" name="テキスト ボックス 17"/>
          <p:cNvSpPr txBox="1"/>
          <p:nvPr/>
        </p:nvSpPr>
        <p:spPr bwMode="gray">
          <a:xfrm>
            <a:off x="7077074" y="1559602"/>
            <a:ext cx="1660711" cy="677108"/>
          </a:xfrm>
          <a:prstGeom prst="rect">
            <a:avLst/>
          </a:prstGeom>
          <a:solidFill>
            <a:schemeClr val="bg1"/>
          </a:solidFill>
        </p:spPr>
        <p:txBody>
          <a:bodyPr wrap="none" lIns="0" tIns="0" rIns="0" bIns="0" rtlCol="0">
            <a:spAutoFit/>
          </a:bodyPr>
          <a:lstStyle/>
          <a:p>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製品や</a:t>
            </a:r>
            <a:r>
              <a:rPr lang="ja-JP" altLang="en-US" sz="1100" spc="-150" dirty="0">
                <a:latin typeface="游ゴシック" panose="020B0400000000000000" pitchFamily="50" charset="-128"/>
                <a:ea typeface="游ゴシック" panose="020B0400000000000000" pitchFamily="50" charset="-128"/>
                <a:cs typeface="メイリオ" panose="020B0604030504040204" pitchFamily="50" charset="-128"/>
              </a:rPr>
              <a:t>システム</a:t>
            </a:r>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や</a:t>
            </a:r>
            <a:r>
              <a:rPr lang="ja-JP" altLang="en-US" sz="1100" spc="-150" dirty="0">
                <a:latin typeface="游ゴシック" panose="020B0400000000000000" pitchFamily="50" charset="-128"/>
                <a:ea typeface="游ゴシック" panose="020B0400000000000000" pitchFamily="50" charset="-128"/>
                <a:cs typeface="メイリオ" panose="020B0604030504040204" pitchFamily="50" charset="-128"/>
              </a:rPr>
              <a:t>サービスと</a:t>
            </a:r>
            <a:r>
              <a:rPr lang="en-US" altLang="ja-JP" sz="1100" spc="-15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100" spc="-15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直接的には相互作用は</a:t>
            </a:r>
            <a: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行わないが、その出力を</a:t>
            </a:r>
            <a: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受け取る人</a:t>
            </a:r>
            <a:endPar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9" name="テキスト ボックス 18"/>
          <p:cNvSpPr txBox="1"/>
          <p:nvPr/>
        </p:nvSpPr>
        <p:spPr bwMode="gray">
          <a:xfrm>
            <a:off x="4625515" y="1601652"/>
            <a:ext cx="1833835" cy="338554"/>
          </a:xfrm>
          <a:prstGeom prst="rect">
            <a:avLst/>
          </a:prstGeom>
          <a:solidFill>
            <a:schemeClr val="bg1"/>
          </a:solidFill>
        </p:spPr>
        <p:txBody>
          <a:bodyPr wrap="none" lIns="0" tIns="0" rIns="0" bIns="0" rtlCol="0">
            <a:spAutoFit/>
          </a:bodyPr>
          <a:lstStyle/>
          <a:p>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製品やシステムやサービスと</a:t>
            </a:r>
            <a: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直接的に相互作用する人</a:t>
            </a:r>
            <a:endPar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0" name="テキスト ボックス 19"/>
          <p:cNvSpPr txBox="1"/>
          <p:nvPr/>
        </p:nvSpPr>
        <p:spPr bwMode="gray">
          <a:xfrm>
            <a:off x="4686698" y="2209051"/>
            <a:ext cx="987450" cy="338554"/>
          </a:xfrm>
          <a:prstGeom prst="rect">
            <a:avLst/>
          </a:prstGeom>
          <a:solidFill>
            <a:schemeClr val="bg1"/>
          </a:solidFill>
        </p:spPr>
        <p:txBody>
          <a:bodyPr wrap="none" lIns="0" tIns="0" rIns="0" bIns="0" rtlCol="0">
            <a:spAutoFit/>
          </a:bodyPr>
          <a:lstStyle/>
          <a:p>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システムと</a:t>
            </a:r>
            <a: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相互作用する人</a:t>
            </a:r>
            <a:endPar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1" name="テキスト ボックス 20"/>
          <p:cNvSpPr txBox="1"/>
          <p:nvPr/>
        </p:nvSpPr>
        <p:spPr bwMode="gray">
          <a:xfrm>
            <a:off x="6111767" y="2162383"/>
            <a:ext cx="730969" cy="507831"/>
          </a:xfrm>
          <a:prstGeom prst="rect">
            <a:avLst/>
          </a:prstGeom>
          <a:solidFill>
            <a:schemeClr val="bg1"/>
          </a:solidFill>
        </p:spPr>
        <p:txBody>
          <a:bodyPr wrap="none" lIns="0" tIns="0" rIns="0" bIns="0" rtlCol="0">
            <a:spAutoFit/>
          </a:bodyPr>
          <a:lstStyle/>
          <a:p>
            <a:r>
              <a:rPr lang="ja-JP" altLang="en-US" sz="1100" spc="-150" dirty="0">
                <a:latin typeface="游ゴシック" panose="020B0400000000000000" pitchFamily="50" charset="-128"/>
                <a:ea typeface="游ゴシック" panose="020B0400000000000000" pitchFamily="50" charset="-128"/>
                <a:cs typeface="メイリオ" panose="020B0604030504040204" pitchFamily="50" charset="-128"/>
              </a:rPr>
              <a:t>システムへの</a:t>
            </a:r>
            <a:r>
              <a:rPr lang="en-US" altLang="ja-JP" sz="1100" spc="-15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100" spc="-15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サポートを</a:t>
            </a:r>
            <a: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提供する人</a:t>
            </a:r>
            <a:endPar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12</a:t>
            </a:fld>
            <a:endParaRPr lang="ja-JP" altLang="en-US"/>
          </a:p>
        </p:txBody>
      </p:sp>
    </p:spTree>
    <p:extLst>
      <p:ext uri="{BB962C8B-B14F-4D97-AF65-F5344CB8AC3E}">
        <p14:creationId xmlns:p14="http://schemas.microsoft.com/office/powerpoint/2010/main" val="905315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Autofit/>
          </a:bodyPr>
          <a:lstStyle/>
          <a:p>
            <a:pPr algn="l"/>
            <a:r>
              <a:rPr kumimoji="1" lang="ja-JP" altLang="en-US" sz="3200" dirty="0">
                <a:latin typeface="游ゴシック" panose="020B0400000000000000" pitchFamily="50" charset="-128"/>
                <a:ea typeface="游ゴシック" panose="020B0400000000000000" pitchFamily="50" charset="-128"/>
              </a:rPr>
              <a:t>自社の●●製品の対象ユーザーは？</a:t>
            </a:r>
          </a:p>
        </p:txBody>
      </p:sp>
      <p:sp>
        <p:nvSpPr>
          <p:cNvPr id="3" name="コンテンツ プレースホルダー 2"/>
          <p:cNvSpPr>
            <a:spLocks noGrp="1"/>
          </p:cNvSpPr>
          <p:nvPr>
            <p:ph idx="4294967295"/>
          </p:nvPr>
        </p:nvSpPr>
        <p:spPr bwMode="gray">
          <a:xfrm>
            <a:off x="250825" y="2706688"/>
            <a:ext cx="8893175" cy="1944687"/>
          </a:xfrm>
        </p:spPr>
        <p:txBody>
          <a:bodyPr>
            <a:noAutofit/>
          </a:bodyPr>
          <a:lstStyle/>
          <a:p>
            <a:pPr marL="0" indent="0">
              <a:lnSpc>
                <a:spcPts val="4000"/>
              </a:lnSpc>
              <a:spcBef>
                <a:spcPts val="0"/>
              </a:spcBef>
              <a:buNone/>
            </a:pPr>
            <a:r>
              <a:rPr lang="ja-JP" altLang="en-US" sz="3600" dirty="0">
                <a:latin typeface="游ゴシック" panose="020B0400000000000000" pitchFamily="50" charset="-128"/>
                <a:ea typeface="游ゴシック" panose="020B0400000000000000" pitchFamily="50" charset="-128"/>
              </a:rPr>
              <a:t>自社製品●●の</a:t>
            </a:r>
            <a:r>
              <a:rPr kumimoji="1" lang="en-US" altLang="ja-JP" sz="3600" dirty="0">
                <a:latin typeface="游ゴシック" panose="020B0400000000000000" pitchFamily="50" charset="-128"/>
                <a:ea typeface="游ゴシック" panose="020B0400000000000000" pitchFamily="50" charset="-128"/>
              </a:rPr>
              <a:t/>
            </a:r>
            <a:br>
              <a:rPr kumimoji="1" lang="en-US" altLang="ja-JP" sz="3600" dirty="0">
                <a:latin typeface="游ゴシック" panose="020B0400000000000000" pitchFamily="50" charset="-128"/>
                <a:ea typeface="游ゴシック" panose="020B0400000000000000" pitchFamily="50" charset="-128"/>
              </a:rPr>
            </a:br>
            <a:r>
              <a:rPr kumimoji="1" lang="ja-JP" altLang="en-US" sz="3600" dirty="0">
                <a:latin typeface="游ゴシック" panose="020B0400000000000000" pitchFamily="50" charset="-128"/>
                <a:ea typeface="游ゴシック" panose="020B0400000000000000" pitchFamily="50" charset="-128"/>
              </a:rPr>
              <a:t>対象ユーザーは、</a:t>
            </a:r>
            <a:endParaRPr kumimoji="1" lang="en-US" altLang="ja-JP" sz="3600" dirty="0">
              <a:latin typeface="游ゴシック" panose="020B0400000000000000" pitchFamily="50" charset="-128"/>
              <a:ea typeface="游ゴシック" panose="020B0400000000000000" pitchFamily="50" charset="-128"/>
            </a:endParaRPr>
          </a:p>
          <a:p>
            <a:pPr marL="0" indent="0">
              <a:lnSpc>
                <a:spcPts val="4000"/>
              </a:lnSpc>
              <a:spcBef>
                <a:spcPts val="0"/>
              </a:spcBef>
              <a:buNone/>
            </a:pPr>
            <a:r>
              <a:rPr kumimoji="1" lang="ja-JP" altLang="en-US" sz="3600" dirty="0">
                <a:latin typeface="游ゴシック" panose="020B0400000000000000" pitchFamily="50" charset="-128"/>
                <a:ea typeface="游ゴシック" panose="020B0400000000000000" pitchFamily="50" charset="-128"/>
              </a:rPr>
              <a:t>どういった人たちだろうか。</a:t>
            </a:r>
            <a:endParaRPr lang="ja-JP" altLang="en-US" sz="500" dirty="0">
              <a:latin typeface="游ゴシック" panose="020B0400000000000000" pitchFamily="50" charset="-128"/>
              <a:ea typeface="游ゴシック" panose="020B0400000000000000" pitchFamily="50" charset="-128"/>
            </a:endParaRPr>
          </a:p>
        </p:txBody>
      </p:sp>
      <p:sp>
        <p:nvSpPr>
          <p:cNvPr id="6" name="コンテンツ プレースホルダー 2"/>
          <p:cNvSpPr txBox="1">
            <a:spLocks/>
          </p:cNvSpPr>
          <p:nvPr/>
        </p:nvSpPr>
        <p:spPr bwMode="gray">
          <a:xfrm>
            <a:off x="250825" y="5084480"/>
            <a:ext cx="8893175" cy="5858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1" indent="0">
              <a:buNone/>
            </a:pPr>
            <a:r>
              <a:rPr lang="ja-JP" altLang="en-US" dirty="0">
                <a:latin typeface="游ゴシック" panose="020B0400000000000000" pitchFamily="50" charset="-128"/>
                <a:ea typeface="游ゴシック" panose="020B0400000000000000" pitchFamily="50" charset="-128"/>
              </a:rPr>
              <a:t>対象ユーザーを挙げてみよう。</a:t>
            </a:r>
            <a:endParaRPr lang="en-US" altLang="ja-JP" dirty="0">
              <a:latin typeface="游ゴシック" panose="020B0400000000000000" pitchFamily="50" charset="-128"/>
              <a:ea typeface="游ゴシック" panose="020B0400000000000000" pitchFamily="50" charset="-128"/>
            </a:endParaRPr>
          </a:p>
        </p:txBody>
      </p:sp>
      <p:pic>
        <p:nvPicPr>
          <p:cNvPr id="7" name="図 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gray">
          <a:xfrm flipH="1">
            <a:off x="161925" y="1620411"/>
            <a:ext cx="7620000" cy="495300"/>
          </a:xfrm>
          <a:prstGeom prst="rect">
            <a:avLst/>
          </a:prstGeom>
        </p:spPr>
      </p:pic>
      <p:pic>
        <p:nvPicPr>
          <p:cNvPr id="9" name="図 8"/>
          <p:cNvPicPr>
            <a:picLocks noChangeAspect="1"/>
          </p:cNvPicPr>
          <p:nvPr/>
        </p:nvPicPr>
        <p:blipFill>
          <a:blip r:embed="rId4">
            <a:grayscl/>
            <a:extLst>
              <a:ext uri="{28A0092B-C50C-407E-A947-70E740481C1C}">
                <a14:useLocalDpi xmlns:a14="http://schemas.microsoft.com/office/drawing/2010/main"/>
              </a:ext>
            </a:extLst>
          </a:blip>
          <a:stretch>
            <a:fillRect/>
          </a:stretch>
        </p:blipFill>
        <p:spPr bwMode="gray">
          <a:xfrm>
            <a:off x="6353175" y="2746375"/>
            <a:ext cx="2781300" cy="3810000"/>
          </a:xfrm>
          <a:prstGeom prst="rect">
            <a:avLst/>
          </a:prstGeom>
        </p:spPr>
      </p:pic>
      <p:sp>
        <p:nvSpPr>
          <p:cNvPr id="8" name="スライド番号プレースホルダー 7"/>
          <p:cNvSpPr>
            <a:spLocks noGrp="1"/>
          </p:cNvSpPr>
          <p:nvPr>
            <p:ph type="sldNum" sz="quarter" idx="10"/>
          </p:nvPr>
        </p:nvSpPr>
        <p:spPr/>
        <p:txBody>
          <a:bodyPr/>
          <a:lstStyle/>
          <a:p>
            <a:fld id="{194B20C9-26D2-4B3D-B0E5-BA1A1EAC872E}" type="slidenum">
              <a:rPr lang="ja-JP" altLang="en-US" smtClean="0"/>
              <a:pPr/>
              <a:t>13</a:t>
            </a:fld>
            <a:endParaRPr lang="ja-JP" altLang="en-US"/>
          </a:p>
        </p:txBody>
      </p:sp>
      <p:sp>
        <p:nvSpPr>
          <p:cNvPr id="10" name="テキスト ボックス 9"/>
          <p:cNvSpPr txBox="1"/>
          <p:nvPr/>
        </p:nvSpPr>
        <p:spPr bwMode="gray">
          <a:xfrm>
            <a:off x="250825" y="1243640"/>
            <a:ext cx="3772186" cy="83099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ja-JP" sz="4800" b="1" dirty="0">
                <a:solidFill>
                  <a:srgbClr val="FE6E54"/>
                </a:solidFill>
                <a:latin typeface="游ゴシック" panose="020B0400000000000000" pitchFamily="50" charset="-128"/>
                <a:ea typeface="游ゴシック" panose="020B0400000000000000" pitchFamily="50" charset="-128"/>
              </a:rPr>
              <a:t>Workshop</a:t>
            </a:r>
            <a:r>
              <a:rPr lang="ja-JP" altLang="en-US" sz="4800" b="1" dirty="0">
                <a:solidFill>
                  <a:srgbClr val="FE6E54"/>
                </a:solidFill>
                <a:latin typeface="游ゴシック" panose="020B0400000000000000" pitchFamily="50" charset="-128"/>
                <a:ea typeface="游ゴシック" panose="020B0400000000000000" pitchFamily="50" charset="-128"/>
              </a:rPr>
              <a:t>②</a:t>
            </a:r>
            <a:endParaRPr kumimoji="1" lang="ja-JP" altLang="en-US" sz="4800" b="1" dirty="0">
              <a:solidFill>
                <a:srgbClr val="FE6E54"/>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279414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p:cNvSpPr txBox="1">
            <a:spLocks/>
          </p:cNvSpPr>
          <p:nvPr/>
        </p:nvSpPr>
        <p:spPr bwMode="gray">
          <a:xfrm>
            <a:off x="251520" y="953793"/>
            <a:ext cx="4063305" cy="636241"/>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72000" rIns="9144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buFont typeface="Arial" panose="020B0604020202020204" pitchFamily="34" charset="0"/>
              <a:buNone/>
            </a:pPr>
            <a:r>
              <a:rPr lang="ja-JP" altLang="en-US"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特性の多様性</a:t>
            </a:r>
          </a:p>
        </p:txBody>
      </p:sp>
      <p:sp>
        <p:nvSpPr>
          <p:cNvPr id="9" name="コンテンツ プレースホルダー 2"/>
          <p:cNvSpPr txBox="1">
            <a:spLocks/>
          </p:cNvSpPr>
          <p:nvPr/>
        </p:nvSpPr>
        <p:spPr bwMode="gray">
          <a:xfrm>
            <a:off x="251520" y="3042096"/>
            <a:ext cx="4063305" cy="636241"/>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72000" rIns="9144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buFont typeface="Arial" panose="020B0604020202020204" pitchFamily="34" charset="0"/>
              <a:buNone/>
            </a:pPr>
            <a:r>
              <a:rPr lang="ja-JP" altLang="en-US"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指向性に関する多様性</a:t>
            </a:r>
          </a:p>
        </p:txBody>
      </p:sp>
      <p:sp>
        <p:nvSpPr>
          <p:cNvPr id="4" name="タイトル 1"/>
          <p:cNvSpPr>
            <a:spLocks noGrp="1"/>
          </p:cNvSpPr>
          <p:nvPr>
            <p:ph type="title"/>
          </p:nvPr>
        </p:nvSpPr>
        <p:spPr bwMode="gray"/>
        <p:txBody>
          <a:bodyPr>
            <a:noAutofit/>
          </a:bodyPr>
          <a:lstStyle/>
          <a:p>
            <a:pPr algn="l"/>
            <a:r>
              <a:rPr lang="ja-JP" altLang="en-US" sz="3200" dirty="0">
                <a:latin typeface="游ゴシック" panose="020B0400000000000000" pitchFamily="50" charset="-128"/>
                <a:ea typeface="游ゴシック" panose="020B0400000000000000" pitchFamily="50" charset="-128"/>
              </a:rPr>
              <a:t>ユーザーの特徴は？</a:t>
            </a:r>
            <a:endParaRPr kumimoji="1" lang="ja-JP" altLang="en-US" sz="3200" dirty="0">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bwMode="gray">
          <a:xfrm>
            <a:off x="5577301" y="6565889"/>
            <a:ext cx="3063659" cy="253916"/>
          </a:xfrm>
          <a:prstGeom prst="rect">
            <a:avLst/>
          </a:prstGeom>
          <a:noFill/>
        </p:spPr>
        <p:txBody>
          <a:bodyPr wrap="none" rtlCol="0">
            <a:spAutoFit/>
          </a:bodyPr>
          <a:lstStyle/>
          <a:p>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山崎、他“人間中心設計入門”近代科学社、</a:t>
            </a: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2016</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1" name="コンテンツ プレースホルダー 2"/>
          <p:cNvSpPr txBox="1">
            <a:spLocks/>
          </p:cNvSpPr>
          <p:nvPr/>
        </p:nvSpPr>
        <p:spPr bwMode="gray">
          <a:xfrm>
            <a:off x="251520" y="1592032"/>
            <a:ext cx="5688632" cy="12042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lvl="1" indent="0">
              <a:lnSpc>
                <a:spcPts val="2800"/>
              </a:lnSpc>
              <a:buNone/>
            </a:pPr>
            <a:r>
              <a:rPr lang="ja-JP" altLang="en-US" dirty="0">
                <a:latin typeface="游ゴシック" panose="020B0400000000000000" pitchFamily="50" charset="-128"/>
                <a:ea typeface="游ゴシック" panose="020B0400000000000000" pitchFamily="50" charset="-128"/>
              </a:rPr>
              <a:t>年齢、性別、障害、</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一般的身体特性、人種と民族、</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性格、知識、技術など</a:t>
            </a:r>
            <a:endParaRPr lang="en-US" altLang="ja-JP" dirty="0">
              <a:latin typeface="游ゴシック" panose="020B0400000000000000" pitchFamily="50" charset="-128"/>
              <a:ea typeface="游ゴシック" panose="020B0400000000000000" pitchFamily="50" charset="-128"/>
            </a:endParaRPr>
          </a:p>
        </p:txBody>
      </p:sp>
      <p:sp>
        <p:nvSpPr>
          <p:cNvPr id="12" name="コンテンツ プレースホルダー 2"/>
          <p:cNvSpPr txBox="1">
            <a:spLocks/>
          </p:cNvSpPr>
          <p:nvPr/>
        </p:nvSpPr>
        <p:spPr bwMode="gray">
          <a:xfrm>
            <a:off x="251520" y="3690181"/>
            <a:ext cx="5688632" cy="10199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lvl="1" indent="0">
              <a:lnSpc>
                <a:spcPts val="2800"/>
              </a:lnSpc>
              <a:buNone/>
            </a:pPr>
            <a:r>
              <a:rPr lang="ja-JP" altLang="en-US" dirty="0">
                <a:latin typeface="游ゴシック" panose="020B0400000000000000" pitchFamily="50" charset="-128"/>
                <a:ea typeface="游ゴシック" panose="020B0400000000000000" pitchFamily="50" charset="-128"/>
              </a:rPr>
              <a:t>文化、宗教、社会的態度、</a:t>
            </a:r>
            <a:br>
              <a:rPr lang="ja-JP" altLang="en-US"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嗜好、価値態度など</a:t>
            </a:r>
          </a:p>
        </p:txBody>
      </p:sp>
      <p:sp>
        <p:nvSpPr>
          <p:cNvPr id="13" name="コンテンツ プレースホルダー 2"/>
          <p:cNvSpPr txBox="1">
            <a:spLocks/>
          </p:cNvSpPr>
          <p:nvPr/>
        </p:nvSpPr>
        <p:spPr bwMode="gray">
          <a:xfrm>
            <a:off x="251520" y="5592211"/>
            <a:ext cx="5688632" cy="10199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lvl="1" indent="0">
              <a:lnSpc>
                <a:spcPts val="2800"/>
              </a:lnSpc>
              <a:buNone/>
            </a:pPr>
            <a:r>
              <a:rPr lang="ja-JP" altLang="en-US" dirty="0">
                <a:latin typeface="游ゴシック" panose="020B0400000000000000" pitchFamily="50" charset="-128"/>
                <a:ea typeface="游ゴシック" panose="020B0400000000000000" pitchFamily="50" charset="-128"/>
              </a:rPr>
              <a:t>精神状態、一時的状態、</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経済状態、物理的環境、</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社会的環境など</a:t>
            </a:r>
          </a:p>
        </p:txBody>
      </p:sp>
      <p:pic>
        <p:nvPicPr>
          <p:cNvPr id="5" name="図 4"/>
          <p:cNvPicPr>
            <a:picLocks noChangeAspect="1"/>
          </p:cNvPicPr>
          <p:nvPr/>
        </p:nvPicPr>
        <p:blipFill>
          <a:blip r:embed="rId3"/>
          <a:stretch>
            <a:fillRect/>
          </a:stretch>
        </p:blipFill>
        <p:spPr>
          <a:xfrm>
            <a:off x="4756253" y="3273226"/>
            <a:ext cx="2657143" cy="1752381"/>
          </a:xfrm>
          <a:prstGeom prst="rect">
            <a:avLst/>
          </a:prstGeom>
        </p:spPr>
      </p:pic>
      <p:pic>
        <p:nvPicPr>
          <p:cNvPr id="14" name="図 13"/>
          <p:cNvPicPr>
            <a:picLocks noChangeAspect="1"/>
          </p:cNvPicPr>
          <p:nvPr/>
        </p:nvPicPr>
        <p:blipFill>
          <a:blip r:embed="rId4"/>
          <a:stretch>
            <a:fillRect/>
          </a:stretch>
        </p:blipFill>
        <p:spPr>
          <a:xfrm>
            <a:off x="4862066" y="5678994"/>
            <a:ext cx="1171429" cy="838095"/>
          </a:xfrm>
          <a:prstGeom prst="rect">
            <a:avLst/>
          </a:prstGeom>
        </p:spPr>
      </p:pic>
      <p:pic>
        <p:nvPicPr>
          <p:cNvPr id="15" name="図 14"/>
          <p:cNvPicPr>
            <a:picLocks noChangeAspect="1"/>
          </p:cNvPicPr>
          <p:nvPr/>
        </p:nvPicPr>
        <p:blipFill>
          <a:blip r:embed="rId5"/>
          <a:stretch>
            <a:fillRect/>
          </a:stretch>
        </p:blipFill>
        <p:spPr>
          <a:xfrm>
            <a:off x="6120334" y="5059946"/>
            <a:ext cx="1276190" cy="1457143"/>
          </a:xfrm>
          <a:prstGeom prst="rect">
            <a:avLst/>
          </a:prstGeom>
        </p:spPr>
      </p:pic>
      <p:pic>
        <p:nvPicPr>
          <p:cNvPr id="16" name="図 15"/>
          <p:cNvPicPr>
            <a:picLocks noChangeAspect="1"/>
          </p:cNvPicPr>
          <p:nvPr/>
        </p:nvPicPr>
        <p:blipFill>
          <a:blip r:embed="rId6"/>
          <a:stretch>
            <a:fillRect/>
          </a:stretch>
        </p:blipFill>
        <p:spPr>
          <a:xfrm>
            <a:off x="6223195" y="2968464"/>
            <a:ext cx="752381" cy="304762"/>
          </a:xfrm>
          <a:prstGeom prst="rect">
            <a:avLst/>
          </a:prstGeom>
        </p:spPr>
      </p:pic>
      <p:sp>
        <p:nvSpPr>
          <p:cNvPr id="10" name="コンテンツ プレースホルダー 2"/>
          <p:cNvSpPr txBox="1">
            <a:spLocks/>
          </p:cNvSpPr>
          <p:nvPr/>
        </p:nvSpPr>
        <p:spPr bwMode="gray">
          <a:xfrm>
            <a:off x="251520" y="4955970"/>
            <a:ext cx="4740523" cy="636241"/>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72000" rIns="9144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buFont typeface="Arial" panose="020B0604020202020204" pitchFamily="34" charset="0"/>
              <a:buNone/>
            </a:pPr>
            <a:r>
              <a:rPr lang="ja-JP" altLang="en-US"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状況や環境に関する多様性</a:t>
            </a:r>
          </a:p>
        </p:txBody>
      </p:sp>
      <p:pic>
        <p:nvPicPr>
          <p:cNvPr id="17" name="図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781640" y="3474481"/>
            <a:ext cx="1195339" cy="1347935"/>
          </a:xfrm>
          <a:prstGeom prst="rect">
            <a:avLst/>
          </a:prstGeom>
        </p:spPr>
      </p:pic>
      <p:sp>
        <p:nvSpPr>
          <p:cNvPr id="18" name="右中かっこ 17"/>
          <p:cNvSpPr/>
          <p:nvPr/>
        </p:nvSpPr>
        <p:spPr bwMode="gray">
          <a:xfrm>
            <a:off x="7379664" y="1480629"/>
            <a:ext cx="366781" cy="5016140"/>
          </a:xfrm>
          <a:prstGeom prst="rightBrace">
            <a:avLst>
              <a:gd name="adj1" fmla="val 44639"/>
              <a:gd name="adj2" fmla="val 45045"/>
            </a:avLst>
          </a:prstGeom>
          <a:ln w="12700">
            <a:solidFill>
              <a:srgbClr val="74747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4" name="図 23"/>
          <p:cNvPicPr>
            <a:picLocks noChangeAspect="1"/>
          </p:cNvPicPr>
          <p:nvPr/>
        </p:nvPicPr>
        <p:blipFill>
          <a:blip r:embed="rId8"/>
          <a:stretch>
            <a:fillRect/>
          </a:stretch>
        </p:blipFill>
        <p:spPr>
          <a:xfrm>
            <a:off x="4906048" y="1553277"/>
            <a:ext cx="2428571" cy="942857"/>
          </a:xfrm>
          <a:prstGeom prst="rect">
            <a:avLst/>
          </a:prstGeom>
        </p:spPr>
      </p:pic>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14</a:t>
            </a:fld>
            <a:endParaRPr lang="ja-JP" altLang="en-US"/>
          </a:p>
        </p:txBody>
      </p:sp>
    </p:spTree>
    <p:extLst>
      <p:ext uri="{BB962C8B-B14F-4D97-AF65-F5344CB8AC3E}">
        <p14:creationId xmlns:p14="http://schemas.microsoft.com/office/powerpoint/2010/main" val="2630373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8510" y="2003284"/>
            <a:ext cx="826782" cy="797066"/>
          </a:xfrm>
          <a:prstGeom prst="rect">
            <a:avLst/>
          </a:prstGeom>
        </p:spPr>
      </p:pic>
      <p:pic>
        <p:nvPicPr>
          <p:cNvPr id="27" name="図 2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19922" y="4474269"/>
            <a:ext cx="937113" cy="1296965"/>
          </a:xfrm>
          <a:prstGeom prst="rect">
            <a:avLst/>
          </a:prstGeom>
        </p:spPr>
      </p:pic>
      <p:pic>
        <p:nvPicPr>
          <p:cNvPr id="22" name="図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78106" y="1764543"/>
            <a:ext cx="1553002" cy="1086297"/>
          </a:xfrm>
          <a:prstGeom prst="rect">
            <a:avLst/>
          </a:prstGeom>
        </p:spPr>
      </p:pic>
      <p:pic>
        <p:nvPicPr>
          <p:cNvPr id="3" name="図 2"/>
          <p:cNvPicPr>
            <a:picLocks noChangeAspect="1"/>
          </p:cNvPicPr>
          <p:nvPr/>
        </p:nvPicPr>
        <p:blipFill>
          <a:blip r:embed="rId6"/>
          <a:stretch>
            <a:fillRect/>
          </a:stretch>
        </p:blipFill>
        <p:spPr>
          <a:xfrm>
            <a:off x="6811082" y="4284533"/>
            <a:ext cx="990476" cy="2009524"/>
          </a:xfrm>
          <a:prstGeom prst="rect">
            <a:avLst/>
          </a:prstGeom>
        </p:spPr>
      </p:pic>
      <p:sp>
        <p:nvSpPr>
          <p:cNvPr id="2" name="タイトル 1"/>
          <p:cNvSpPr>
            <a:spLocks noGrp="1"/>
          </p:cNvSpPr>
          <p:nvPr>
            <p:ph type="title"/>
          </p:nvPr>
        </p:nvSpPr>
        <p:spPr bwMode="gray"/>
        <p:txBody>
          <a:bodyPr>
            <a:noAutofit/>
          </a:bodyPr>
          <a:lstStyle/>
          <a:p>
            <a:r>
              <a:rPr lang="ja-JP" altLang="en-US" dirty="0"/>
              <a:t>利用に関わるユーザー特徴のカテゴライズ例</a:t>
            </a:r>
            <a:endParaRPr kumimoji="1" lang="ja-JP" altLang="en-US" sz="3200" dirty="0">
              <a:latin typeface="游ゴシック" panose="020B0400000000000000" pitchFamily="50" charset="-128"/>
              <a:ea typeface="游ゴシック" panose="020B0400000000000000" pitchFamily="50" charset="-128"/>
            </a:endParaRPr>
          </a:p>
        </p:txBody>
      </p:sp>
      <p:cxnSp>
        <p:nvCxnSpPr>
          <p:cNvPr id="5" name="直線矢印コネクタ 4"/>
          <p:cNvCxnSpPr/>
          <p:nvPr/>
        </p:nvCxnSpPr>
        <p:spPr bwMode="gray">
          <a:xfrm>
            <a:off x="1877628" y="4053826"/>
            <a:ext cx="5400000" cy="0"/>
          </a:xfrm>
          <a:prstGeom prst="straightConnector1">
            <a:avLst/>
          </a:prstGeom>
          <a:ln w="76200">
            <a:solidFill>
              <a:srgbClr val="FE6E54"/>
            </a:solidFill>
            <a:headEnd type="arrow"/>
            <a:tailEnd type="arrow"/>
          </a:ln>
          <a:effectLst/>
        </p:spPr>
        <p:style>
          <a:lnRef idx="2">
            <a:schemeClr val="dk1"/>
          </a:lnRef>
          <a:fillRef idx="0">
            <a:schemeClr val="dk1"/>
          </a:fillRef>
          <a:effectRef idx="1">
            <a:schemeClr val="dk1"/>
          </a:effectRef>
          <a:fontRef idx="minor">
            <a:schemeClr val="tx1"/>
          </a:fontRef>
        </p:style>
      </p:cxnSp>
      <p:cxnSp>
        <p:nvCxnSpPr>
          <p:cNvPr id="6" name="直線矢印コネクタ 5"/>
          <p:cNvCxnSpPr/>
          <p:nvPr/>
        </p:nvCxnSpPr>
        <p:spPr bwMode="gray">
          <a:xfrm flipV="1">
            <a:off x="4572000" y="2248146"/>
            <a:ext cx="0" cy="3960000"/>
          </a:xfrm>
          <a:prstGeom prst="straightConnector1">
            <a:avLst/>
          </a:prstGeom>
          <a:ln w="76200">
            <a:solidFill>
              <a:srgbClr val="FE6E54"/>
            </a:solidFill>
            <a:headEnd type="arrow"/>
            <a:tailEnd type="arrow"/>
          </a:ln>
          <a:effectLst/>
        </p:spPr>
        <p:style>
          <a:lnRef idx="2">
            <a:schemeClr val="dk1"/>
          </a:lnRef>
          <a:fillRef idx="0">
            <a:schemeClr val="dk1"/>
          </a:fillRef>
          <a:effectRef idx="1">
            <a:schemeClr val="dk1"/>
          </a:effectRef>
          <a:fontRef idx="minor">
            <a:schemeClr val="tx1"/>
          </a:fontRef>
        </p:style>
      </p:cxnSp>
      <p:sp>
        <p:nvSpPr>
          <p:cNvPr id="8" name="テキスト ボックス 7"/>
          <p:cNvSpPr txBox="1"/>
          <p:nvPr/>
        </p:nvSpPr>
        <p:spPr bwMode="gray">
          <a:xfrm>
            <a:off x="3528446" y="1938360"/>
            <a:ext cx="2087110" cy="369332"/>
          </a:xfrm>
          <a:prstGeom prst="rect">
            <a:avLst/>
          </a:prstGeom>
          <a:noFill/>
        </p:spPr>
        <p:txBody>
          <a:bodyPr wrap="none" lIns="0" tIns="0" rIns="0" bIns="0" rtlCol="0">
            <a:spAutoFit/>
          </a:bodyPr>
          <a:lstStyle/>
          <a:p>
            <a:pPr algn="ct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IT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スキル</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高い</a:t>
            </a:r>
            <a:r>
              <a:rPr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9" name="テキスト ボックス 8"/>
          <p:cNvSpPr txBox="1"/>
          <p:nvPr/>
        </p:nvSpPr>
        <p:spPr bwMode="gray">
          <a:xfrm>
            <a:off x="3528446" y="6200726"/>
            <a:ext cx="2087110" cy="369332"/>
          </a:xfrm>
          <a:prstGeom prst="rect">
            <a:avLst/>
          </a:prstGeom>
          <a:noFill/>
        </p:spPr>
        <p:txBody>
          <a:bodyPr wrap="none" lIns="0" tIns="0" rIns="0" bIns="0" rtlCol="0">
            <a:spAutoFit/>
          </a:bodyPr>
          <a:lstStyle/>
          <a:p>
            <a:pPr algn="ct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IT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スキル</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低い</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0" name="テキスト ボックス 9"/>
          <p:cNvSpPr txBox="1"/>
          <p:nvPr/>
        </p:nvSpPr>
        <p:spPr bwMode="gray">
          <a:xfrm>
            <a:off x="7315306" y="3908387"/>
            <a:ext cx="1477969" cy="369332"/>
          </a:xfrm>
          <a:prstGeom prst="rect">
            <a:avLst/>
          </a:prstGeom>
          <a:noFill/>
        </p:spPr>
        <p:txBody>
          <a:bodyPr wrap="none" lIns="0" tIns="0" rIns="0" bIns="0" rtlCol="0">
            <a:spAutoFit/>
          </a:bodyP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興味</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高い</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3" name="テキスト ボックス 12"/>
          <p:cNvSpPr txBox="1"/>
          <p:nvPr/>
        </p:nvSpPr>
        <p:spPr bwMode="gray">
          <a:xfrm>
            <a:off x="361981" y="3908387"/>
            <a:ext cx="1477969" cy="369332"/>
          </a:xfrm>
          <a:prstGeom prst="rect">
            <a:avLst/>
          </a:prstGeom>
          <a:noFill/>
        </p:spPr>
        <p:txBody>
          <a:bodyPr wrap="none" lIns="0" tIns="0" rIns="0" bIns="0" rtlCol="0">
            <a:spAutoFit/>
          </a:bodyP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興味</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低い</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4" name="円/楕円 13"/>
          <p:cNvSpPr/>
          <p:nvPr/>
        </p:nvSpPr>
        <p:spPr bwMode="gray">
          <a:xfrm>
            <a:off x="5068752" y="2501195"/>
            <a:ext cx="1443821" cy="1363560"/>
          </a:xfrm>
          <a:prstGeom prst="ellipse">
            <a:avLst/>
          </a:prstGeom>
          <a:solidFill>
            <a:srgbClr val="FFD4CD"/>
          </a:solidFill>
          <a:ln w="5715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bg1">
                  <a:lumMod val="50000"/>
                </a:schemeClr>
              </a:solidFill>
            </a:endParaRPr>
          </a:p>
        </p:txBody>
      </p:sp>
      <p:sp>
        <p:nvSpPr>
          <p:cNvPr id="15" name="テキスト ボックス 14"/>
          <p:cNvSpPr txBox="1"/>
          <p:nvPr/>
        </p:nvSpPr>
        <p:spPr bwMode="gray">
          <a:xfrm>
            <a:off x="5187243" y="2766590"/>
            <a:ext cx="1261884" cy="913070"/>
          </a:xfrm>
          <a:prstGeom prst="rect">
            <a:avLst/>
          </a:prstGeom>
          <a:noFill/>
        </p:spPr>
        <p:txBody>
          <a:bodyPr wrap="none" rtlCol="0">
            <a:spAutoFit/>
          </a:bodyPr>
          <a:lstStyle/>
          <a:p>
            <a:pPr algn="ctr">
              <a:lnSpc>
                <a:spcPts val="3200"/>
              </a:lnSpc>
            </a:pPr>
            <a:r>
              <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マニア</a:t>
            </a:r>
            <a:r>
              <a:rPr kumimoji="1" lang="en-US" altLang="ja-JP"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型</a:t>
            </a:r>
          </a:p>
        </p:txBody>
      </p:sp>
      <p:sp>
        <p:nvSpPr>
          <p:cNvPr id="16" name="円/楕円 15"/>
          <p:cNvSpPr/>
          <p:nvPr/>
        </p:nvSpPr>
        <p:spPr bwMode="gray">
          <a:xfrm>
            <a:off x="2667976" y="4262047"/>
            <a:ext cx="1443821" cy="1363560"/>
          </a:xfrm>
          <a:prstGeom prst="ellipse">
            <a:avLst/>
          </a:prstGeom>
          <a:solidFill>
            <a:srgbClr val="FFD4CD"/>
          </a:solidFill>
          <a:ln w="57150">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solidFill>
                <a:schemeClr val="bg1">
                  <a:lumMod val="50000"/>
                </a:schemeClr>
              </a:solidFill>
            </a:endParaRPr>
          </a:p>
        </p:txBody>
      </p:sp>
      <p:sp>
        <p:nvSpPr>
          <p:cNvPr id="17" name="テキスト ボックス 16"/>
          <p:cNvSpPr txBox="1"/>
          <p:nvPr/>
        </p:nvSpPr>
        <p:spPr bwMode="gray">
          <a:xfrm>
            <a:off x="2633627" y="4526148"/>
            <a:ext cx="1544012" cy="913070"/>
          </a:xfrm>
          <a:prstGeom prst="rect">
            <a:avLst/>
          </a:prstGeom>
          <a:noFill/>
        </p:spPr>
        <p:txBody>
          <a:bodyPr wrap="none" rtlCol="0">
            <a:spAutoFit/>
          </a:bodyPr>
          <a:lstStyle/>
          <a:p>
            <a:pPr algn="ctr">
              <a:lnSpc>
                <a:spcPts val="3200"/>
              </a:lnSpc>
            </a:pPr>
            <a:r>
              <a:rPr lang="ja-JP" altLang="en-US" sz="2800" b="1" spc="-150"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ミニマム</a:t>
            </a:r>
            <a:r>
              <a:rPr lang="en-US" altLang="ja-JP"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型</a:t>
            </a:r>
            <a:endPar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8" name="円/楕円 17"/>
          <p:cNvSpPr/>
          <p:nvPr/>
        </p:nvSpPr>
        <p:spPr bwMode="gray">
          <a:xfrm>
            <a:off x="5068752" y="4262047"/>
            <a:ext cx="1443821" cy="1363560"/>
          </a:xfrm>
          <a:prstGeom prst="ellipse">
            <a:avLst/>
          </a:prstGeom>
          <a:solidFill>
            <a:srgbClr val="FFD4CD"/>
          </a:solidFill>
          <a:ln w="57150">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solidFill>
                <a:schemeClr val="bg1">
                  <a:lumMod val="50000"/>
                </a:schemeClr>
              </a:solidFill>
            </a:endParaRPr>
          </a:p>
        </p:txBody>
      </p:sp>
      <p:sp>
        <p:nvSpPr>
          <p:cNvPr id="19" name="テキスト ボックス 18"/>
          <p:cNvSpPr txBox="1"/>
          <p:nvPr/>
        </p:nvSpPr>
        <p:spPr bwMode="gray">
          <a:xfrm>
            <a:off x="5193539" y="4455124"/>
            <a:ext cx="1261884" cy="913070"/>
          </a:xfrm>
          <a:prstGeom prst="rect">
            <a:avLst/>
          </a:prstGeom>
          <a:noFill/>
        </p:spPr>
        <p:txBody>
          <a:bodyPr wrap="none" rtlCol="0">
            <a:spAutoFit/>
          </a:bodyPr>
          <a:lstStyle/>
          <a:p>
            <a:pPr algn="ctr">
              <a:lnSpc>
                <a:spcPts val="3200"/>
              </a:lnSpc>
            </a:pPr>
            <a:r>
              <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期待</a:t>
            </a:r>
            <a:r>
              <a:rPr kumimoji="1" lang="en-US" altLang="ja-JP"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先行型</a:t>
            </a:r>
          </a:p>
        </p:txBody>
      </p:sp>
      <p:sp>
        <p:nvSpPr>
          <p:cNvPr id="20" name="円/楕円 19"/>
          <p:cNvSpPr/>
          <p:nvPr/>
        </p:nvSpPr>
        <p:spPr bwMode="gray">
          <a:xfrm>
            <a:off x="2668794" y="2501195"/>
            <a:ext cx="1443821" cy="1363560"/>
          </a:xfrm>
          <a:prstGeom prst="ellipse">
            <a:avLst/>
          </a:prstGeom>
          <a:solidFill>
            <a:srgbClr val="FFD4CD"/>
          </a:solidFill>
          <a:ln w="571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bg1">
                  <a:lumMod val="50000"/>
                </a:schemeClr>
              </a:solidFill>
            </a:endParaRPr>
          </a:p>
        </p:txBody>
      </p:sp>
      <p:sp>
        <p:nvSpPr>
          <p:cNvPr id="21" name="テキスト ボックス 20"/>
          <p:cNvSpPr txBox="1"/>
          <p:nvPr/>
        </p:nvSpPr>
        <p:spPr bwMode="gray">
          <a:xfrm>
            <a:off x="2773720" y="2695566"/>
            <a:ext cx="1261884" cy="913070"/>
          </a:xfrm>
          <a:prstGeom prst="rect">
            <a:avLst/>
          </a:prstGeom>
          <a:noFill/>
        </p:spPr>
        <p:txBody>
          <a:bodyPr wrap="none" rtlCol="0">
            <a:spAutoFit/>
          </a:bodyPr>
          <a:lstStyle/>
          <a:p>
            <a:pPr algn="ctr">
              <a:lnSpc>
                <a:spcPts val="3200"/>
              </a:lnSpc>
            </a:pPr>
            <a:r>
              <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冷静</a:t>
            </a:r>
            <a:r>
              <a:rPr kumimoji="1" lang="en-US" altLang="ja-JP"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分析型</a:t>
            </a:r>
          </a:p>
        </p:txBody>
      </p:sp>
      <p:sp>
        <p:nvSpPr>
          <p:cNvPr id="23" name="テキスト ボックス 19"/>
          <p:cNvSpPr txBox="1"/>
          <p:nvPr/>
        </p:nvSpPr>
        <p:spPr bwMode="gray">
          <a:xfrm>
            <a:off x="7564290" y="5729589"/>
            <a:ext cx="1226865" cy="663053"/>
          </a:xfrm>
          <a:prstGeom prst="rect">
            <a:avLst/>
          </a:prstGeom>
          <a:noFill/>
        </p:spPr>
        <p:txBody>
          <a:bodyPr wrap="none" lIns="36000" tIns="72000" rIns="36000" bIns="3600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主婦や</a:t>
            </a:r>
            <a:r>
              <a:rPr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
            </a:r>
            <a:br>
              <a:rPr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b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小学生など</a:t>
            </a:r>
            <a:endPar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4" name="テキスト ボックス 20"/>
          <p:cNvSpPr txBox="1"/>
          <p:nvPr/>
        </p:nvSpPr>
        <p:spPr bwMode="gray">
          <a:xfrm>
            <a:off x="869856" y="5729589"/>
            <a:ext cx="2150195" cy="663053"/>
          </a:xfrm>
          <a:prstGeom prst="rect">
            <a:avLst/>
          </a:prstGeom>
          <a:noFill/>
        </p:spPr>
        <p:txBody>
          <a:bodyPr wrap="none" lIns="36000" tIns="72000" rIns="36000" bIns="3600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シニア世代や</a:t>
            </a:r>
            <a: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
            </a:r>
            <a:b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b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文系</a:t>
            </a: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女子大学生など</a:t>
            </a:r>
            <a:endPar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5" name="テキスト ボックス 21"/>
          <p:cNvSpPr txBox="1"/>
          <p:nvPr/>
        </p:nvSpPr>
        <p:spPr bwMode="gray">
          <a:xfrm>
            <a:off x="7351090" y="2842439"/>
            <a:ext cx="1440065" cy="663053"/>
          </a:xfrm>
          <a:prstGeom prst="rect">
            <a:avLst/>
          </a:prstGeom>
          <a:noFill/>
        </p:spPr>
        <p:txBody>
          <a:bodyPr wrap="none" lIns="36000" tIns="72000" rIns="36000" bIns="3600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設計者や</a:t>
            </a:r>
            <a: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
            </a:r>
            <a:b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br>
            <a: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IT</a:t>
            </a: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管理者など</a:t>
            </a:r>
          </a:p>
        </p:txBody>
      </p:sp>
      <p:sp>
        <p:nvSpPr>
          <p:cNvPr id="26" name="テキスト ボックス 22"/>
          <p:cNvSpPr txBox="1"/>
          <p:nvPr/>
        </p:nvSpPr>
        <p:spPr bwMode="gray">
          <a:xfrm>
            <a:off x="828758" y="2803790"/>
            <a:ext cx="1457698" cy="940051"/>
          </a:xfrm>
          <a:prstGeom prst="rect">
            <a:avLst/>
          </a:prstGeom>
          <a:noFill/>
        </p:spPr>
        <p:txBody>
          <a:bodyPr wrap="none" lIns="36000" tIns="72000" rIns="36000" bIns="3600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働く女性や</a:t>
            </a:r>
            <a: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
            </a:r>
            <a:b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b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管理職の男性</a:t>
            </a:r>
            <a: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
            </a:r>
            <a:b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b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など</a:t>
            </a:r>
          </a:p>
        </p:txBody>
      </p:sp>
      <p:sp>
        <p:nvSpPr>
          <p:cNvPr id="4" name="スライド番号プレースホルダー 3"/>
          <p:cNvSpPr>
            <a:spLocks noGrp="1"/>
          </p:cNvSpPr>
          <p:nvPr>
            <p:ph type="sldNum" sz="quarter" idx="10"/>
          </p:nvPr>
        </p:nvSpPr>
        <p:spPr/>
        <p:txBody>
          <a:bodyPr/>
          <a:lstStyle/>
          <a:p>
            <a:fld id="{194B20C9-26D2-4B3D-B0E5-BA1A1EAC872E}" type="slidenum">
              <a:rPr lang="ja-JP" altLang="en-US" smtClean="0"/>
              <a:pPr/>
              <a:t>15</a:t>
            </a:fld>
            <a:endParaRPr lang="ja-JP" altLang="en-US"/>
          </a:p>
        </p:txBody>
      </p:sp>
      <p:sp>
        <p:nvSpPr>
          <p:cNvPr id="28" name="コンテンツ プレースホルダー 2"/>
          <p:cNvSpPr txBox="1">
            <a:spLocks/>
          </p:cNvSpPr>
          <p:nvPr/>
        </p:nvSpPr>
        <p:spPr bwMode="gray">
          <a:xfrm>
            <a:off x="138906" y="918783"/>
            <a:ext cx="8615363" cy="965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indent="0">
              <a:buNone/>
            </a:pPr>
            <a:r>
              <a:rPr lang="ja-JP" altLang="en-US" sz="2400" dirty="0">
                <a:latin typeface="游ゴシック" panose="020B0400000000000000" pitchFamily="50" charset="-128"/>
                <a:ea typeface="游ゴシック" panose="020B0400000000000000" pitchFamily="50" charset="-128"/>
              </a:rPr>
              <a:t>利用に関わる対象ユーザーを明確にし、重要なユーザーは</a:t>
            </a:r>
            <a:r>
              <a:rPr lang="en-US" altLang="ja-JP" sz="2400" dirty="0">
                <a:latin typeface="游ゴシック" panose="020B0400000000000000" pitchFamily="50" charset="-128"/>
                <a:ea typeface="游ゴシック" panose="020B0400000000000000" pitchFamily="50" charset="-128"/>
              </a:rPr>
              <a:t/>
            </a:r>
            <a:br>
              <a:rPr lang="en-US" altLang="ja-JP" sz="2400" dirty="0">
                <a:latin typeface="游ゴシック" panose="020B0400000000000000" pitchFamily="50" charset="-128"/>
                <a:ea typeface="游ゴシック" panose="020B0400000000000000" pitchFamily="50" charset="-128"/>
              </a:rPr>
            </a:br>
            <a:r>
              <a:rPr lang="ja-JP" altLang="en-US" sz="2400" dirty="0">
                <a:latin typeface="游ゴシック" panose="020B0400000000000000" pitchFamily="50" charset="-128"/>
                <a:ea typeface="游ゴシック" panose="020B0400000000000000" pitchFamily="50" charset="-128"/>
              </a:rPr>
              <a:t>誰なのか、を理解する。</a:t>
            </a:r>
          </a:p>
        </p:txBody>
      </p:sp>
    </p:spTree>
    <p:extLst>
      <p:ext uri="{BB962C8B-B14F-4D97-AF65-F5344CB8AC3E}">
        <p14:creationId xmlns:p14="http://schemas.microsoft.com/office/powerpoint/2010/main" val="1555673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a:extLst>
              <a:ext uri="{FF2B5EF4-FFF2-40B4-BE49-F238E27FC236}">
                <a16:creationId xmlns="" xmlns:a16="http://schemas.microsoft.com/office/drawing/2014/main" id="{9A92F9C2-B2F0-48E4-AB57-6EE8DD1CD128}"/>
              </a:ext>
            </a:extLst>
          </p:cNvPr>
          <p:cNvPicPr>
            <a:picLocks noChangeAspect="1"/>
          </p:cNvPicPr>
          <p:nvPr/>
        </p:nvPicPr>
        <p:blipFill>
          <a:blip r:embed="rId3"/>
          <a:stretch>
            <a:fillRect/>
          </a:stretch>
        </p:blipFill>
        <p:spPr>
          <a:xfrm>
            <a:off x="7725350" y="5080844"/>
            <a:ext cx="657880" cy="1334738"/>
          </a:xfrm>
          <a:prstGeom prst="rect">
            <a:avLst/>
          </a:prstGeom>
        </p:spPr>
      </p:pic>
      <p:pic>
        <p:nvPicPr>
          <p:cNvPr id="30" name="図 2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8599" y="2072148"/>
            <a:ext cx="826782" cy="797066"/>
          </a:xfrm>
          <a:prstGeom prst="rect">
            <a:avLst/>
          </a:prstGeom>
        </p:spPr>
      </p:pic>
      <p:pic>
        <p:nvPicPr>
          <p:cNvPr id="27" name="図 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5478" y="4500226"/>
            <a:ext cx="937113" cy="1296965"/>
          </a:xfrm>
          <a:prstGeom prst="rect">
            <a:avLst/>
          </a:prstGeom>
        </p:spPr>
      </p:pic>
      <p:pic>
        <p:nvPicPr>
          <p:cNvPr id="22" name="図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38153" y="1480538"/>
            <a:ext cx="1553002" cy="1086297"/>
          </a:xfrm>
          <a:prstGeom prst="rect">
            <a:avLst/>
          </a:prstGeom>
        </p:spPr>
      </p:pic>
      <p:sp>
        <p:nvSpPr>
          <p:cNvPr id="2" name="タイトル 1"/>
          <p:cNvSpPr>
            <a:spLocks noGrp="1"/>
          </p:cNvSpPr>
          <p:nvPr>
            <p:ph type="title"/>
          </p:nvPr>
        </p:nvSpPr>
        <p:spPr bwMode="gray"/>
        <p:txBody>
          <a:bodyPr>
            <a:noAutofit/>
          </a:bodyPr>
          <a:lstStyle/>
          <a:p>
            <a:r>
              <a:rPr lang="ja-JP" altLang="en-US" dirty="0"/>
              <a:t>ユーザー特徴別・設計の配慮例</a:t>
            </a:r>
            <a:endParaRPr kumimoji="1" lang="ja-JP" altLang="en-US" sz="3200" dirty="0">
              <a:latin typeface="游ゴシック" panose="020B0400000000000000" pitchFamily="50" charset="-128"/>
              <a:ea typeface="游ゴシック" panose="020B0400000000000000" pitchFamily="50" charset="-128"/>
            </a:endParaRPr>
          </a:p>
        </p:txBody>
      </p:sp>
      <p:cxnSp>
        <p:nvCxnSpPr>
          <p:cNvPr id="5" name="直線矢印コネクタ 4"/>
          <p:cNvCxnSpPr/>
          <p:nvPr/>
        </p:nvCxnSpPr>
        <p:spPr bwMode="gray">
          <a:xfrm>
            <a:off x="1877628" y="4053826"/>
            <a:ext cx="5400000" cy="0"/>
          </a:xfrm>
          <a:prstGeom prst="straightConnector1">
            <a:avLst/>
          </a:prstGeom>
          <a:ln w="76200">
            <a:solidFill>
              <a:srgbClr val="FE6E54"/>
            </a:solidFill>
            <a:headEnd type="arrow"/>
            <a:tailEnd type="arrow"/>
          </a:ln>
          <a:effectLst/>
        </p:spPr>
        <p:style>
          <a:lnRef idx="2">
            <a:schemeClr val="dk1"/>
          </a:lnRef>
          <a:fillRef idx="0">
            <a:schemeClr val="dk1"/>
          </a:fillRef>
          <a:effectRef idx="1">
            <a:schemeClr val="dk1"/>
          </a:effectRef>
          <a:fontRef idx="minor">
            <a:schemeClr val="tx1"/>
          </a:fontRef>
        </p:style>
      </p:cxnSp>
      <p:cxnSp>
        <p:nvCxnSpPr>
          <p:cNvPr id="6" name="直線矢印コネクタ 5"/>
          <p:cNvCxnSpPr/>
          <p:nvPr/>
        </p:nvCxnSpPr>
        <p:spPr bwMode="gray">
          <a:xfrm flipV="1">
            <a:off x="4572000" y="2248146"/>
            <a:ext cx="0" cy="3960000"/>
          </a:xfrm>
          <a:prstGeom prst="straightConnector1">
            <a:avLst/>
          </a:prstGeom>
          <a:ln w="76200">
            <a:solidFill>
              <a:srgbClr val="FE6E54"/>
            </a:solidFill>
            <a:headEnd type="arrow"/>
            <a:tailEnd type="arrow"/>
          </a:ln>
          <a:effectLst/>
        </p:spPr>
        <p:style>
          <a:lnRef idx="2">
            <a:schemeClr val="dk1"/>
          </a:lnRef>
          <a:fillRef idx="0">
            <a:schemeClr val="dk1"/>
          </a:fillRef>
          <a:effectRef idx="1">
            <a:schemeClr val="dk1"/>
          </a:effectRef>
          <a:fontRef idx="minor">
            <a:schemeClr val="tx1"/>
          </a:fontRef>
        </p:style>
      </p:cxnSp>
      <p:sp>
        <p:nvSpPr>
          <p:cNvPr id="8" name="テキスト ボックス 7"/>
          <p:cNvSpPr txBox="1"/>
          <p:nvPr/>
        </p:nvSpPr>
        <p:spPr bwMode="gray">
          <a:xfrm>
            <a:off x="3528446" y="1584126"/>
            <a:ext cx="2087110" cy="369332"/>
          </a:xfrm>
          <a:prstGeom prst="rect">
            <a:avLst/>
          </a:prstGeom>
          <a:noFill/>
        </p:spPr>
        <p:txBody>
          <a:bodyPr wrap="none" lIns="0" tIns="0" rIns="0" bIns="0" rtlCol="0">
            <a:spAutoFit/>
          </a:bodyPr>
          <a:lstStyle/>
          <a:p>
            <a:pPr algn="ct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IT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スキル</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高い</a:t>
            </a:r>
            <a:r>
              <a:rPr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9" name="テキスト ボックス 8"/>
          <p:cNvSpPr txBox="1"/>
          <p:nvPr/>
        </p:nvSpPr>
        <p:spPr bwMode="gray">
          <a:xfrm>
            <a:off x="3528446" y="6200726"/>
            <a:ext cx="2087110" cy="369332"/>
          </a:xfrm>
          <a:prstGeom prst="rect">
            <a:avLst/>
          </a:prstGeom>
          <a:noFill/>
        </p:spPr>
        <p:txBody>
          <a:bodyPr wrap="none" lIns="0" tIns="0" rIns="0" bIns="0" rtlCol="0">
            <a:spAutoFit/>
          </a:bodyPr>
          <a:lstStyle/>
          <a:p>
            <a:pPr algn="ct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IT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スキル</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低い</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0" name="テキスト ボックス 9"/>
          <p:cNvSpPr txBox="1"/>
          <p:nvPr/>
        </p:nvSpPr>
        <p:spPr bwMode="gray">
          <a:xfrm>
            <a:off x="7315306" y="3908387"/>
            <a:ext cx="1477969" cy="369332"/>
          </a:xfrm>
          <a:prstGeom prst="rect">
            <a:avLst/>
          </a:prstGeom>
          <a:noFill/>
        </p:spPr>
        <p:txBody>
          <a:bodyPr wrap="none" lIns="0" tIns="0" rIns="0" bIns="0" rtlCol="0">
            <a:spAutoFit/>
          </a:bodyP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興味</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高い</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3" name="テキスト ボックス 12"/>
          <p:cNvSpPr txBox="1"/>
          <p:nvPr/>
        </p:nvSpPr>
        <p:spPr bwMode="gray">
          <a:xfrm>
            <a:off x="361981" y="3908387"/>
            <a:ext cx="1477969" cy="369332"/>
          </a:xfrm>
          <a:prstGeom prst="rect">
            <a:avLst/>
          </a:prstGeom>
          <a:noFill/>
        </p:spPr>
        <p:txBody>
          <a:bodyPr wrap="none" lIns="0" tIns="0" rIns="0" bIns="0" rtlCol="0">
            <a:spAutoFit/>
          </a:bodyP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興味</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低い</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4" name="テキスト ボックス 20"/>
          <p:cNvSpPr txBox="1"/>
          <p:nvPr/>
        </p:nvSpPr>
        <p:spPr bwMode="gray">
          <a:xfrm>
            <a:off x="1414225" y="4710158"/>
            <a:ext cx="2611860" cy="940051"/>
          </a:xfrm>
          <a:prstGeom prst="rect">
            <a:avLst/>
          </a:prstGeom>
          <a:noFill/>
        </p:spPr>
        <p:txBody>
          <a:bodyPr wrap="none" lIns="36000" tIns="72000" rIns="36000" bIns="3600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・丁寧な説明や問いかけ</a:t>
            </a:r>
          </a:p>
          <a:p>
            <a:pPr>
              <a:defRPr/>
            </a:pP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・音声ガイダンス</a:t>
            </a:r>
            <a:endPar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endParaRPr>
          </a:p>
          <a:p>
            <a:pPr>
              <a:defRPr/>
            </a:pP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・インターホンで補助</a:t>
            </a:r>
            <a:endPar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5" name="テキスト ボックス 21"/>
          <p:cNvSpPr txBox="1"/>
          <p:nvPr/>
        </p:nvSpPr>
        <p:spPr bwMode="gray">
          <a:xfrm>
            <a:off x="4761913" y="2741140"/>
            <a:ext cx="3304357" cy="663053"/>
          </a:xfrm>
          <a:prstGeom prst="rect">
            <a:avLst/>
          </a:prstGeom>
          <a:noFill/>
        </p:spPr>
        <p:txBody>
          <a:bodyPr wrap="none" lIns="36000" tIns="72000" rIns="36000" bIns="3600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・サブディスプレイなどで広告</a:t>
            </a:r>
          </a:p>
          <a:p>
            <a:pPr>
              <a:defRPr/>
            </a:pP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・スマホと連携した機能</a:t>
            </a:r>
          </a:p>
        </p:txBody>
      </p:sp>
      <p:sp>
        <p:nvSpPr>
          <p:cNvPr id="26" name="テキスト ボックス 22"/>
          <p:cNvSpPr txBox="1"/>
          <p:nvPr/>
        </p:nvSpPr>
        <p:spPr bwMode="gray">
          <a:xfrm>
            <a:off x="1491086" y="2618801"/>
            <a:ext cx="2381027" cy="663053"/>
          </a:xfrm>
          <a:prstGeom prst="rect">
            <a:avLst/>
          </a:prstGeom>
          <a:noFill/>
        </p:spPr>
        <p:txBody>
          <a:bodyPr wrap="none" lIns="36000" tIns="72000" rIns="36000" bIns="3600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・広告で操作の邪魔を</a:t>
            </a:r>
          </a:p>
          <a:p>
            <a:pPr>
              <a:defRPr/>
            </a:pP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　</a:t>
            </a: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しない画面構成</a:t>
            </a:r>
          </a:p>
        </p:txBody>
      </p:sp>
      <p:sp>
        <p:nvSpPr>
          <p:cNvPr id="4" name="スライド番号プレースホルダー 3"/>
          <p:cNvSpPr>
            <a:spLocks noGrp="1"/>
          </p:cNvSpPr>
          <p:nvPr>
            <p:ph type="sldNum" sz="quarter" idx="10"/>
          </p:nvPr>
        </p:nvSpPr>
        <p:spPr>
          <a:xfrm>
            <a:off x="8604070" y="6492875"/>
            <a:ext cx="539930" cy="365125"/>
          </a:xfrm>
        </p:spPr>
        <p:txBody>
          <a:bodyPr/>
          <a:lstStyle/>
          <a:p>
            <a:fld id="{194B20C9-26D2-4B3D-B0E5-BA1A1EAC872E}" type="slidenum">
              <a:rPr lang="ja-JP" altLang="en-US" smtClean="0"/>
              <a:pPr/>
              <a:t>16</a:t>
            </a:fld>
            <a:endParaRPr lang="ja-JP" altLang="en-US"/>
          </a:p>
        </p:txBody>
      </p:sp>
      <p:sp>
        <p:nvSpPr>
          <p:cNvPr id="28" name="コンテンツ プレースホルダー 2"/>
          <p:cNvSpPr txBox="1">
            <a:spLocks/>
          </p:cNvSpPr>
          <p:nvPr/>
        </p:nvSpPr>
        <p:spPr bwMode="gray">
          <a:xfrm>
            <a:off x="138906" y="918783"/>
            <a:ext cx="8615363" cy="965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indent="0">
              <a:buNone/>
            </a:pPr>
            <a:r>
              <a:rPr lang="en-US" altLang="ja-JP" sz="2400" dirty="0">
                <a:latin typeface="游ゴシック" panose="020B0400000000000000" pitchFamily="50" charset="-128"/>
                <a:ea typeface="游ゴシック" panose="020B0400000000000000" pitchFamily="50" charset="-128"/>
              </a:rPr>
              <a:t>ATM</a:t>
            </a:r>
            <a:r>
              <a:rPr lang="ja-JP" altLang="en-US" sz="2400" dirty="0">
                <a:latin typeface="游ゴシック" panose="020B0400000000000000" pitchFamily="50" charset="-128"/>
                <a:ea typeface="游ゴシック" panose="020B0400000000000000" pitchFamily="50" charset="-128"/>
              </a:rPr>
              <a:t>のユーザーの例</a:t>
            </a:r>
          </a:p>
        </p:txBody>
      </p:sp>
      <p:sp>
        <p:nvSpPr>
          <p:cNvPr id="29" name="AutoShape 2" descr="SNSが表示されたコンピューターのイラスト"/>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テキスト ボックス 21">
            <a:extLst>
              <a:ext uri="{FF2B5EF4-FFF2-40B4-BE49-F238E27FC236}">
                <a16:creationId xmlns="" xmlns:a16="http://schemas.microsoft.com/office/drawing/2014/main" id="{71380433-7D3B-4CC9-820C-318283D4F23D}"/>
              </a:ext>
            </a:extLst>
          </p:cNvPr>
          <p:cNvSpPr txBox="1"/>
          <p:nvPr/>
        </p:nvSpPr>
        <p:spPr bwMode="gray">
          <a:xfrm>
            <a:off x="4761913" y="4631233"/>
            <a:ext cx="2611860" cy="940051"/>
          </a:xfrm>
          <a:prstGeom prst="rect">
            <a:avLst/>
          </a:prstGeom>
          <a:noFill/>
        </p:spPr>
        <p:txBody>
          <a:bodyPr wrap="none" lIns="36000" tIns="72000" rIns="36000" bIns="3600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・生体認証機能</a:t>
            </a:r>
          </a:p>
          <a:p>
            <a:pPr>
              <a:defRPr/>
            </a:pP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・広告からサービス利用</a:t>
            </a:r>
          </a:p>
          <a:p>
            <a:pPr>
              <a:defRPr/>
            </a:pP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　までの</a:t>
            </a: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動線を案内</a:t>
            </a:r>
          </a:p>
        </p:txBody>
      </p:sp>
    </p:spTree>
    <p:extLst>
      <p:ext uri="{BB962C8B-B14F-4D97-AF65-F5344CB8AC3E}">
        <p14:creationId xmlns:p14="http://schemas.microsoft.com/office/powerpoint/2010/main" val="4085817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Autofit/>
          </a:bodyPr>
          <a:lstStyle/>
          <a:p>
            <a:r>
              <a:rPr lang="ja-JP" altLang="en-US" dirty="0"/>
              <a:t> ユーザーや状況に配慮した設計の工夫</a:t>
            </a:r>
            <a:endParaRPr kumimoji="1" lang="ja-JP" altLang="en-US" sz="3200" dirty="0">
              <a:latin typeface="游ゴシック" panose="020B0400000000000000" pitchFamily="50" charset="-128"/>
              <a:ea typeface="游ゴシック" panose="020B0400000000000000" pitchFamily="50" charset="-128"/>
            </a:endParaRPr>
          </a:p>
        </p:txBody>
      </p:sp>
      <p:sp>
        <p:nvSpPr>
          <p:cNvPr id="28" name="コンテンツ プレースホルダー 2"/>
          <p:cNvSpPr txBox="1">
            <a:spLocks/>
          </p:cNvSpPr>
          <p:nvPr/>
        </p:nvSpPr>
        <p:spPr bwMode="gray">
          <a:xfrm>
            <a:off x="138906" y="918783"/>
            <a:ext cx="8615363" cy="965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indent="0">
              <a:buNone/>
            </a:pPr>
            <a:r>
              <a:rPr lang="ja-JP" altLang="en-US" sz="2400" dirty="0">
                <a:latin typeface="游ゴシック" panose="020B0400000000000000" pitchFamily="50" charset="-128"/>
                <a:ea typeface="游ゴシック" panose="020B0400000000000000" pitchFamily="50" charset="-128"/>
              </a:rPr>
              <a:t>コンビニ</a:t>
            </a:r>
            <a:r>
              <a:rPr lang="en-US" altLang="ja-JP" sz="2400" dirty="0">
                <a:latin typeface="游ゴシック" panose="020B0400000000000000" pitchFamily="50" charset="-128"/>
                <a:ea typeface="游ゴシック" panose="020B0400000000000000" pitchFamily="50" charset="-128"/>
              </a:rPr>
              <a:t>ATM</a:t>
            </a:r>
            <a:r>
              <a:rPr lang="ja-JP" altLang="en-US" sz="2400" dirty="0">
                <a:latin typeface="游ゴシック" panose="020B0400000000000000" pitchFamily="50" charset="-128"/>
                <a:ea typeface="游ゴシック" panose="020B0400000000000000" pitchFamily="50" charset="-128"/>
              </a:rPr>
              <a:t>の例</a:t>
            </a:r>
          </a:p>
        </p:txBody>
      </p:sp>
      <p:sp>
        <p:nvSpPr>
          <p:cNvPr id="29" name="AutoShape 2" descr="SNSが表示されたコンピューターのイラスト"/>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コンテンツ プレースホルダー 2">
            <a:extLst>
              <a:ext uri="{FF2B5EF4-FFF2-40B4-BE49-F238E27FC236}">
                <a16:creationId xmlns="" xmlns:a16="http://schemas.microsoft.com/office/drawing/2014/main" id="{054FF1D0-4F7D-4183-AA64-D2826BFB4DA0}"/>
              </a:ext>
            </a:extLst>
          </p:cNvPr>
          <p:cNvSpPr txBox="1">
            <a:spLocks/>
          </p:cNvSpPr>
          <p:nvPr/>
        </p:nvSpPr>
        <p:spPr bwMode="gray">
          <a:xfrm>
            <a:off x="155575" y="1974430"/>
            <a:ext cx="8615363" cy="4708981"/>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indent="0">
              <a:buNone/>
            </a:pPr>
            <a:r>
              <a:rPr lang="ja-JP" altLang="en-US" sz="2400" dirty="0">
                <a:latin typeface="游ゴシック" panose="020B0400000000000000" pitchFamily="50" charset="-128"/>
                <a:ea typeface="游ゴシック" panose="020B0400000000000000" pitchFamily="50" charset="-128"/>
              </a:rPr>
              <a:t>・読みやすいフォントと色使い（</a:t>
            </a:r>
            <a:r>
              <a:rPr lang="en-US" altLang="ja-JP" sz="2400" dirty="0">
                <a:latin typeface="游ゴシック" panose="020B0400000000000000" pitchFamily="50" charset="-128"/>
                <a:ea typeface="游ゴシック" panose="020B0400000000000000" pitchFamily="50" charset="-128"/>
              </a:rPr>
              <a:t>UD</a:t>
            </a:r>
            <a:r>
              <a:rPr lang="ja-JP" altLang="en-US" sz="2400" dirty="0">
                <a:latin typeface="游ゴシック" panose="020B0400000000000000" pitchFamily="50" charset="-128"/>
                <a:ea typeface="游ゴシック" panose="020B0400000000000000" pitchFamily="50" charset="-128"/>
              </a:rPr>
              <a:t>フォントなど）</a:t>
            </a:r>
            <a:endParaRPr lang="en-US" altLang="ja-JP" sz="2400" dirty="0">
              <a:latin typeface="游ゴシック" panose="020B0400000000000000" pitchFamily="50" charset="-128"/>
              <a:ea typeface="游ゴシック" panose="020B0400000000000000" pitchFamily="50" charset="-128"/>
            </a:endParaRPr>
          </a:p>
          <a:p>
            <a:pPr marL="180975" indent="0">
              <a:buNone/>
            </a:pPr>
            <a:r>
              <a:rPr lang="ja-JP" altLang="en-US" sz="2400" dirty="0">
                <a:latin typeface="游ゴシック" panose="020B0400000000000000" pitchFamily="50" charset="-128"/>
                <a:ea typeface="游ゴシック" panose="020B0400000000000000" pitchFamily="50" charset="-128"/>
              </a:rPr>
              <a:t>・表示する情報の簡素化</a:t>
            </a:r>
            <a:endParaRPr lang="en-US" altLang="ja-JP" sz="2400" dirty="0">
              <a:latin typeface="游ゴシック" panose="020B0400000000000000" pitchFamily="50" charset="-128"/>
              <a:ea typeface="游ゴシック" panose="020B0400000000000000" pitchFamily="50" charset="-128"/>
            </a:endParaRPr>
          </a:p>
          <a:p>
            <a:pPr marL="180975" indent="0">
              <a:buNone/>
            </a:pPr>
            <a:r>
              <a:rPr lang="ja-JP" altLang="en-US" sz="2400" dirty="0">
                <a:latin typeface="游ゴシック" panose="020B0400000000000000" pitchFamily="50" charset="-128"/>
                <a:ea typeface="游ゴシック" panose="020B0400000000000000" pitchFamily="50" charset="-128"/>
              </a:rPr>
              <a:t>・多言語対応</a:t>
            </a:r>
            <a:endParaRPr lang="en-US" altLang="ja-JP" sz="2400" dirty="0">
              <a:latin typeface="游ゴシック" panose="020B0400000000000000" pitchFamily="50" charset="-128"/>
              <a:ea typeface="游ゴシック" panose="020B0400000000000000" pitchFamily="50" charset="-128"/>
            </a:endParaRPr>
          </a:p>
          <a:p>
            <a:pPr marL="180975" indent="0">
              <a:buNone/>
            </a:pPr>
            <a:r>
              <a:rPr lang="ja-JP" altLang="en-US" sz="2400" dirty="0">
                <a:latin typeface="游ゴシック" panose="020B0400000000000000" pitchFamily="50" charset="-128"/>
                <a:ea typeface="游ゴシック" panose="020B0400000000000000" pitchFamily="50" charset="-128"/>
              </a:rPr>
              <a:t>・音声案内ガイダンス</a:t>
            </a:r>
          </a:p>
          <a:p>
            <a:pPr marL="180975" indent="0">
              <a:buNone/>
            </a:pPr>
            <a:endParaRPr lang="en-US" altLang="ja-JP" sz="2400" dirty="0">
              <a:latin typeface="游ゴシック" panose="020B0400000000000000" pitchFamily="50" charset="-128"/>
              <a:ea typeface="游ゴシック" panose="020B0400000000000000" pitchFamily="50" charset="-128"/>
            </a:endParaRPr>
          </a:p>
          <a:p>
            <a:pPr marL="180975" indent="0">
              <a:buNone/>
            </a:pPr>
            <a:endParaRPr lang="en-US" altLang="ja-JP" sz="1400" dirty="0">
              <a:latin typeface="游ゴシック" panose="020B0400000000000000" pitchFamily="50" charset="-128"/>
              <a:ea typeface="游ゴシック" panose="020B0400000000000000" pitchFamily="50" charset="-128"/>
            </a:endParaRPr>
          </a:p>
          <a:p>
            <a:pPr marL="180975" indent="0">
              <a:buNone/>
            </a:pPr>
            <a:r>
              <a:rPr lang="ja-JP" altLang="en-US" sz="2400" dirty="0">
                <a:latin typeface="游ゴシック" panose="020B0400000000000000" pitchFamily="50" charset="-128"/>
                <a:ea typeface="游ゴシック" panose="020B0400000000000000" pitchFamily="50" charset="-128"/>
              </a:rPr>
              <a:t>・のぞき見防止のついたて</a:t>
            </a:r>
          </a:p>
          <a:p>
            <a:pPr marL="180975" indent="0">
              <a:buNone/>
            </a:pPr>
            <a:r>
              <a:rPr lang="ja-JP" altLang="en-US" sz="2400" dirty="0">
                <a:latin typeface="游ゴシック" panose="020B0400000000000000" pitchFamily="50" charset="-128"/>
                <a:ea typeface="游ゴシック" panose="020B0400000000000000" pitchFamily="50" charset="-128"/>
              </a:rPr>
              <a:t>・手元の操作が周囲から見えにくい入力ボタン</a:t>
            </a:r>
          </a:p>
          <a:p>
            <a:pPr marL="180975" indent="0">
              <a:buNone/>
            </a:pPr>
            <a:r>
              <a:rPr lang="ja-JP" altLang="en-US" sz="2400" dirty="0">
                <a:latin typeface="游ゴシック" panose="020B0400000000000000" pitchFamily="50" charset="-128"/>
                <a:ea typeface="游ゴシック" panose="020B0400000000000000" pitchFamily="50" charset="-128"/>
              </a:rPr>
              <a:t>・斜め横からは画面が見えない特殊フィルム</a:t>
            </a:r>
          </a:p>
          <a:p>
            <a:pPr marL="180975" indent="0">
              <a:buNone/>
            </a:pPr>
            <a:r>
              <a:rPr lang="ja-JP" altLang="en-US" sz="2400" dirty="0">
                <a:latin typeface="游ゴシック" panose="020B0400000000000000" pitchFamily="50" charset="-128"/>
                <a:ea typeface="游ゴシック" panose="020B0400000000000000" pitchFamily="50" charset="-128"/>
              </a:rPr>
              <a:t>・買い物袋を下げるためのフックや傘立て</a:t>
            </a:r>
          </a:p>
          <a:p>
            <a:pPr marL="180975" indent="0">
              <a:buNone/>
            </a:pPr>
            <a:r>
              <a:rPr lang="ja-JP" altLang="en-US" sz="2400" dirty="0">
                <a:latin typeface="游ゴシック" panose="020B0400000000000000" pitchFamily="50" charset="-128"/>
                <a:ea typeface="游ゴシック" panose="020B0400000000000000" pitchFamily="50" charset="-128"/>
              </a:rPr>
              <a:t>・周囲の環境音に合わせた音量調節　　　　　　　　</a:t>
            </a:r>
            <a:r>
              <a:rPr lang="en-US" altLang="ja-JP" sz="2400" dirty="0" err="1">
                <a:latin typeface="游ゴシック" panose="020B0400000000000000" pitchFamily="50" charset="-128"/>
                <a:ea typeface="游ゴシック" panose="020B0400000000000000" pitchFamily="50" charset="-128"/>
              </a:rPr>
              <a:t>etc</a:t>
            </a:r>
            <a:r>
              <a:rPr lang="en-US" altLang="ja-JP" sz="2400" dirty="0">
                <a:latin typeface="游ゴシック" panose="020B0400000000000000" pitchFamily="50" charset="-128"/>
                <a:ea typeface="游ゴシック" panose="020B0400000000000000" pitchFamily="50" charset="-128"/>
              </a:rPr>
              <a:t>…</a:t>
            </a:r>
            <a:endParaRPr lang="ja-JP" altLang="en-US" sz="2400" dirty="0">
              <a:latin typeface="游ゴシック" panose="020B0400000000000000" pitchFamily="50" charset="-128"/>
              <a:ea typeface="游ゴシック" panose="020B0400000000000000" pitchFamily="50" charset="-128"/>
            </a:endParaRPr>
          </a:p>
        </p:txBody>
      </p:sp>
      <p:sp>
        <p:nvSpPr>
          <p:cNvPr id="48" name="スライド番号プレースホルダー 3">
            <a:extLst>
              <a:ext uri="{FF2B5EF4-FFF2-40B4-BE49-F238E27FC236}">
                <a16:creationId xmlns="" xmlns:a16="http://schemas.microsoft.com/office/drawing/2014/main" id="{C99B442E-BB5B-4E2B-8644-4E67E5DE6407}"/>
              </a:ext>
            </a:extLst>
          </p:cNvPr>
          <p:cNvSpPr>
            <a:spLocks noGrp="1"/>
          </p:cNvSpPr>
          <p:nvPr>
            <p:ph type="sldNum" sz="quarter" idx="10"/>
          </p:nvPr>
        </p:nvSpPr>
        <p:spPr>
          <a:xfrm>
            <a:off x="8604070" y="6492875"/>
            <a:ext cx="539930" cy="365125"/>
          </a:xfrm>
        </p:spPr>
        <p:txBody>
          <a:bodyPr/>
          <a:lstStyle/>
          <a:p>
            <a:fld id="{194B20C9-26D2-4B3D-B0E5-BA1A1EAC872E}" type="slidenum">
              <a:rPr lang="ja-JP" altLang="en-US" smtClean="0"/>
              <a:pPr/>
              <a:t>17</a:t>
            </a:fld>
            <a:endParaRPr lang="ja-JP" altLang="en-US"/>
          </a:p>
        </p:txBody>
      </p:sp>
      <p:sp>
        <p:nvSpPr>
          <p:cNvPr id="12" name="コンテンツ プレースホルダー 2"/>
          <p:cNvSpPr txBox="1">
            <a:spLocks/>
          </p:cNvSpPr>
          <p:nvPr/>
        </p:nvSpPr>
        <p:spPr bwMode="gray">
          <a:xfrm>
            <a:off x="462998" y="1532260"/>
            <a:ext cx="1694010" cy="442170"/>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72000" rIns="9144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buFont typeface="Arial" panose="020B0604020202020204" pitchFamily="34" charset="0"/>
              <a:buNone/>
            </a:pPr>
            <a:r>
              <a:rPr lang="ja-JP" altLang="en-US" sz="1800" b="1" spc="-3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特性の多様性</a:t>
            </a:r>
          </a:p>
        </p:txBody>
      </p:sp>
      <p:sp>
        <p:nvSpPr>
          <p:cNvPr id="16" name="コンテンツ プレースホルダー 2"/>
          <p:cNvSpPr txBox="1">
            <a:spLocks/>
          </p:cNvSpPr>
          <p:nvPr/>
        </p:nvSpPr>
        <p:spPr bwMode="gray">
          <a:xfrm>
            <a:off x="463623" y="3906096"/>
            <a:ext cx="2804817" cy="442170"/>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72000" rIns="9144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buFont typeface="Arial" panose="020B0604020202020204" pitchFamily="34" charset="0"/>
              <a:buNone/>
            </a:pPr>
            <a:r>
              <a:rPr lang="ja-JP" altLang="en-US" sz="1800" b="1" spc="-3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状況や環境に関する多様性</a:t>
            </a:r>
          </a:p>
        </p:txBody>
      </p:sp>
    </p:spTree>
    <p:extLst>
      <p:ext uri="{BB962C8B-B14F-4D97-AF65-F5344CB8AC3E}">
        <p14:creationId xmlns:p14="http://schemas.microsoft.com/office/powerpoint/2010/main" val="3056558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r>
              <a:rPr kumimoji="1" lang="ja-JP" altLang="en-US" sz="4800" b="1" dirty="0">
                <a:latin typeface="游ゴシック" panose="020B0400000000000000" pitchFamily="50" charset="-128"/>
                <a:ea typeface="游ゴシック" panose="020B0400000000000000" pitchFamily="50" charset="-128"/>
              </a:rPr>
              <a:t>３</a:t>
            </a:r>
            <a:r>
              <a:rPr kumimoji="1" lang="en-US" altLang="ja-JP" sz="4800" b="1" dirty="0">
                <a:latin typeface="游ゴシック" panose="020B0400000000000000" pitchFamily="50" charset="-128"/>
                <a:ea typeface="游ゴシック" panose="020B0400000000000000" pitchFamily="50" charset="-128"/>
              </a:rPr>
              <a:t>.</a:t>
            </a:r>
            <a:r>
              <a:rPr kumimoji="1" lang="ja-JP" altLang="en-US" sz="4800" b="1" dirty="0">
                <a:latin typeface="游ゴシック" panose="020B0400000000000000" pitchFamily="50" charset="-128"/>
                <a:ea typeface="游ゴシック" panose="020B0400000000000000" pitchFamily="50" charset="-128"/>
              </a:rPr>
              <a:t>ユーザビリティ</a:t>
            </a:r>
          </a:p>
        </p:txBody>
      </p:sp>
      <p:sp>
        <p:nvSpPr>
          <p:cNvPr id="4" name="コンテンツ プレースホルダー 2"/>
          <p:cNvSpPr>
            <a:spLocks noGrp="1"/>
          </p:cNvSpPr>
          <p:nvPr>
            <p:ph idx="1"/>
          </p:nvPr>
        </p:nvSpPr>
        <p:spPr bwMode="gray"/>
        <p:txBody>
          <a:bodyPr/>
          <a:lstStyle/>
          <a:p>
            <a:pPr>
              <a:spcBef>
                <a:spcPts val="600"/>
              </a:spcBef>
            </a:pPr>
            <a:r>
              <a:rPr kumimoji="1" lang="ja-JP" altLang="en-US" dirty="0">
                <a:latin typeface="游ゴシック" panose="020B0400000000000000" pitchFamily="50" charset="-128"/>
                <a:ea typeface="游ゴシック" panose="020B0400000000000000" pitchFamily="50" charset="-128"/>
              </a:rPr>
              <a:t>ユーザビリティとは</a:t>
            </a:r>
            <a:endParaRPr kumimoji="1" lang="en-US" altLang="ja-JP" dirty="0">
              <a:latin typeface="游ゴシック" panose="020B0400000000000000" pitchFamily="50" charset="-128"/>
              <a:ea typeface="游ゴシック" panose="020B0400000000000000" pitchFamily="50" charset="-128"/>
            </a:endParaRPr>
          </a:p>
          <a:p>
            <a:pPr>
              <a:spcBef>
                <a:spcPts val="600"/>
              </a:spcBef>
            </a:pPr>
            <a:r>
              <a:rPr lang="ja-JP" altLang="en-US" dirty="0">
                <a:latin typeface="游ゴシック" panose="020B0400000000000000" pitchFamily="50" charset="-128"/>
                <a:ea typeface="游ゴシック" panose="020B0400000000000000" pitchFamily="50" charset="-128"/>
              </a:rPr>
              <a:t>ユーザビリティの定義</a:t>
            </a:r>
            <a:endParaRPr lang="en-US" altLang="ja-JP" dirty="0">
              <a:latin typeface="游ゴシック" panose="020B0400000000000000" pitchFamily="50" charset="-128"/>
              <a:ea typeface="游ゴシック" panose="020B0400000000000000" pitchFamily="50" charset="-128"/>
            </a:endParaRPr>
          </a:p>
          <a:p>
            <a:pPr>
              <a:spcBef>
                <a:spcPts val="600"/>
              </a:spcBef>
            </a:pPr>
            <a:r>
              <a:rPr lang="ja-JP" altLang="en-US" dirty="0">
                <a:latin typeface="游ゴシック" panose="020B0400000000000000" pitchFamily="50" charset="-128"/>
                <a:ea typeface="游ゴシック" panose="020B0400000000000000" pitchFamily="50" charset="-128"/>
              </a:rPr>
              <a:t>ユーザーの目的</a:t>
            </a:r>
            <a:endParaRPr lang="en-US" altLang="ja-JP" dirty="0">
              <a:latin typeface="游ゴシック" panose="020B0400000000000000" pitchFamily="50" charset="-128"/>
              <a:ea typeface="游ゴシック" panose="020B0400000000000000" pitchFamily="50" charset="-128"/>
            </a:endParaRPr>
          </a:p>
          <a:p>
            <a:pPr>
              <a:spcBef>
                <a:spcPts val="600"/>
              </a:spcBef>
            </a:pPr>
            <a:r>
              <a:rPr lang="ja-JP" altLang="en-US" dirty="0">
                <a:latin typeface="游ゴシック" panose="020B0400000000000000" pitchFamily="50" charset="-128"/>
                <a:ea typeface="游ゴシック" panose="020B0400000000000000" pitchFamily="50" charset="-128"/>
              </a:rPr>
              <a:t>（ユーザビリティと利用品質）</a:t>
            </a:r>
          </a:p>
        </p:txBody>
      </p:sp>
      <p:sp>
        <p:nvSpPr>
          <p:cNvPr id="5" name="スライド番号プレースホルダー 4"/>
          <p:cNvSpPr>
            <a:spLocks noGrp="1"/>
          </p:cNvSpPr>
          <p:nvPr>
            <p:ph type="sldNum" sz="quarter" idx="12"/>
          </p:nvPr>
        </p:nvSpPr>
        <p:spPr/>
        <p:txBody>
          <a:bodyPr/>
          <a:lstStyle/>
          <a:p>
            <a:fld id="{194B20C9-26D2-4B3D-B0E5-BA1A1EAC872E}" type="slidenum">
              <a:rPr lang="ja-JP" altLang="en-US" smtClean="0"/>
              <a:pPr/>
              <a:t>18</a:t>
            </a:fld>
            <a:endParaRPr lang="ja-JP" altLang="en-US"/>
          </a:p>
        </p:txBody>
      </p:sp>
    </p:spTree>
    <p:extLst>
      <p:ext uri="{BB962C8B-B14F-4D97-AF65-F5344CB8AC3E}">
        <p14:creationId xmlns:p14="http://schemas.microsoft.com/office/powerpoint/2010/main" val="2908242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pPr algn="l"/>
            <a:r>
              <a:rPr kumimoji="1" lang="ja-JP" altLang="en-US" dirty="0"/>
              <a:t>ユーザビリティとは</a:t>
            </a:r>
          </a:p>
        </p:txBody>
      </p:sp>
      <p:sp>
        <p:nvSpPr>
          <p:cNvPr id="3" name="コンテンツ プレースホルダー 2"/>
          <p:cNvSpPr>
            <a:spLocks noGrp="1"/>
          </p:cNvSpPr>
          <p:nvPr>
            <p:ph idx="4294967295"/>
          </p:nvPr>
        </p:nvSpPr>
        <p:spPr bwMode="gray">
          <a:xfrm>
            <a:off x="464607" y="4694238"/>
            <a:ext cx="8391525" cy="1296987"/>
          </a:xfrm>
        </p:spPr>
        <p:txBody>
          <a:bodyPr wrap="square" lIns="36000" tIns="36000" rIns="36000" bIns="36000">
            <a:noAutofit/>
          </a:bodyPr>
          <a:lstStyle/>
          <a:p>
            <a:pPr>
              <a:buFont typeface="Wingdings" panose="05000000000000000000" pitchFamily="2" charset="2"/>
              <a:buChar char="l"/>
            </a:pPr>
            <a:r>
              <a:rPr kumimoji="1" lang="ja-JP" altLang="en-US" dirty="0">
                <a:latin typeface="游ゴシック" panose="020B0400000000000000" pitchFamily="50" charset="-128"/>
                <a:ea typeface="游ゴシック" panose="020B0400000000000000" pitchFamily="50" charset="-128"/>
              </a:rPr>
              <a:t>製品やサービスにおける使いやすさをはかる尺度</a:t>
            </a:r>
            <a:endParaRPr kumimoji="1" lang="en-US" altLang="ja-JP" dirty="0">
              <a:latin typeface="游ゴシック" panose="020B0400000000000000" pitchFamily="50" charset="-128"/>
              <a:ea typeface="游ゴシック" panose="020B0400000000000000" pitchFamily="50" charset="-128"/>
            </a:endParaRPr>
          </a:p>
          <a:p>
            <a:pPr>
              <a:buFont typeface="Wingdings" panose="05000000000000000000" pitchFamily="2" charset="2"/>
              <a:buChar char="l"/>
            </a:pPr>
            <a:r>
              <a:rPr lang="ja-JP" altLang="en-US" dirty="0">
                <a:latin typeface="游ゴシック" panose="020B0400000000000000" pitchFamily="50" charset="-128"/>
                <a:ea typeface="游ゴシック" panose="020B0400000000000000" pitchFamily="50" charset="-128"/>
              </a:rPr>
              <a:t>ユーザビリティが高い → 品質が高い</a:t>
            </a:r>
            <a:endParaRPr kumimoji="1" lang="en-US" altLang="ja-JP"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bwMode="gray">
          <a:xfrm>
            <a:off x="4139406" y="2290595"/>
            <a:ext cx="4668779" cy="923330"/>
          </a:xfrm>
          <a:prstGeom prst="rect">
            <a:avLst/>
          </a:prstGeom>
          <a:noFill/>
        </p:spPr>
        <p:txBody>
          <a:bodyPr wrap="none" rtlCol="0">
            <a:spAutoFit/>
          </a:bodyPr>
          <a:lstStyle/>
          <a:p>
            <a:r>
              <a:rPr kumimoji="1" lang="en-US" altLang="ja-JP" sz="5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Use</a:t>
            </a:r>
            <a:r>
              <a:rPr kumimoji="1" lang="ja-JP" altLang="en-US" sz="54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 ＋ </a:t>
            </a:r>
            <a:r>
              <a:rPr kumimoji="1" lang="en-US" altLang="ja-JP" sz="5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Ability</a:t>
            </a:r>
            <a:endParaRPr kumimoji="1" lang="ja-JP" altLang="en-US" sz="5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 name="テキスト ボックス 5"/>
          <p:cNvSpPr txBox="1"/>
          <p:nvPr/>
        </p:nvSpPr>
        <p:spPr bwMode="gray">
          <a:xfrm>
            <a:off x="4609584" y="3077258"/>
            <a:ext cx="3467616" cy="584775"/>
          </a:xfrm>
          <a:prstGeom prst="rect">
            <a:avLst/>
          </a:prstGeom>
          <a:noFill/>
        </p:spPr>
        <p:txBody>
          <a:bodyPr wrap="none" rtlCol="0">
            <a:spAutoFit/>
          </a:bodyPr>
          <a:lstStyle/>
          <a:p>
            <a:r>
              <a:rPr kumimoji="1" lang="ja-JP" altLang="en-US" sz="3200" dirty="0">
                <a:latin typeface="游ゴシック" panose="020B0400000000000000" pitchFamily="50" charset="-128"/>
                <a:ea typeface="游ゴシック" panose="020B0400000000000000" pitchFamily="50" charset="-128"/>
                <a:cs typeface="メイリオ" panose="020B0604030504040204" pitchFamily="50" charset="-128"/>
              </a:rPr>
              <a:t>使うことができる</a:t>
            </a:r>
          </a:p>
        </p:txBody>
      </p:sp>
      <p:sp>
        <p:nvSpPr>
          <p:cNvPr id="8" name="テキスト ボックス 7"/>
          <p:cNvSpPr txBox="1"/>
          <p:nvPr/>
        </p:nvSpPr>
        <p:spPr bwMode="gray">
          <a:xfrm>
            <a:off x="385943" y="2321372"/>
            <a:ext cx="3555782" cy="923330"/>
          </a:xfrm>
          <a:prstGeom prst="rect">
            <a:avLst/>
          </a:prstGeom>
          <a:noFill/>
        </p:spPr>
        <p:txBody>
          <a:bodyPr wrap="none" rtlCol="0">
            <a:spAutoFit/>
          </a:bodyPr>
          <a:lstStyle/>
          <a:p>
            <a:r>
              <a:rPr kumimoji="1" lang="en-US" altLang="ja-JP" sz="5400" dirty="0">
                <a:latin typeface="游ゴシック" panose="020B0400000000000000" pitchFamily="50" charset="-128"/>
                <a:ea typeface="游ゴシック" panose="020B0400000000000000" pitchFamily="50" charset="-128"/>
                <a:cs typeface="メイリオ" panose="020B0604030504040204" pitchFamily="50" charset="-128"/>
              </a:rPr>
              <a:t>usability =</a:t>
            </a:r>
            <a:endParaRPr kumimoji="1" lang="ja-JP" altLang="en-US" sz="54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7" name="スライド番号プレースホルダー 6"/>
          <p:cNvSpPr>
            <a:spLocks noGrp="1"/>
          </p:cNvSpPr>
          <p:nvPr>
            <p:ph type="sldNum" sz="quarter" idx="10"/>
          </p:nvPr>
        </p:nvSpPr>
        <p:spPr/>
        <p:txBody>
          <a:bodyPr/>
          <a:lstStyle/>
          <a:p>
            <a:fld id="{194B20C9-26D2-4B3D-B0E5-BA1A1EAC872E}" type="slidenum">
              <a:rPr lang="ja-JP" altLang="en-US" smtClean="0"/>
              <a:pPr/>
              <a:t>19</a:t>
            </a:fld>
            <a:endParaRPr lang="ja-JP" altLang="en-US"/>
          </a:p>
        </p:txBody>
      </p:sp>
    </p:spTree>
    <p:extLst>
      <p:ext uri="{BB962C8B-B14F-4D97-AF65-F5344CB8AC3E}">
        <p14:creationId xmlns:p14="http://schemas.microsoft.com/office/powerpoint/2010/main" val="3873805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Autofit/>
          </a:bodyPr>
          <a:lstStyle/>
          <a:p>
            <a:pPr algn="l"/>
            <a:r>
              <a:rPr kumimoji="1" lang="ja-JP" altLang="en-US" sz="3200" dirty="0">
                <a:latin typeface="游ゴシック" panose="020B0400000000000000" pitchFamily="50" charset="-128"/>
                <a:ea typeface="游ゴシック" panose="020B0400000000000000" pitchFamily="50" charset="-128"/>
              </a:rPr>
              <a:t>目次</a:t>
            </a:r>
          </a:p>
        </p:txBody>
      </p:sp>
      <p:sp>
        <p:nvSpPr>
          <p:cNvPr id="3" name="コンテンツ プレースホルダー 2"/>
          <p:cNvSpPr>
            <a:spLocks noGrp="1"/>
          </p:cNvSpPr>
          <p:nvPr>
            <p:ph idx="4294967295"/>
          </p:nvPr>
        </p:nvSpPr>
        <p:spPr bwMode="gray">
          <a:xfrm>
            <a:off x="406597" y="1268413"/>
            <a:ext cx="8234363" cy="4857750"/>
          </a:xfrm>
        </p:spPr>
        <p:txBody>
          <a:bodyPr>
            <a:noAutofit/>
          </a:bodyPr>
          <a:lstStyle/>
          <a:p>
            <a:pPr marL="514350" indent="-514350">
              <a:buFont typeface="+mj-lt"/>
              <a:buAutoNum type="arabicPeriod"/>
            </a:pPr>
            <a:r>
              <a:rPr lang="ja-JP" altLang="en-US" sz="3600" dirty="0">
                <a:latin typeface="游ゴシック" panose="020B0400000000000000" pitchFamily="50" charset="-128"/>
                <a:ea typeface="游ゴシック" panose="020B0400000000000000" pitchFamily="50" charset="-128"/>
              </a:rPr>
              <a:t>こんなことはありませんか？</a:t>
            </a:r>
            <a:endParaRPr lang="en-US" altLang="ja-JP" sz="3600" dirty="0">
              <a:latin typeface="游ゴシック" panose="020B0400000000000000" pitchFamily="50" charset="-128"/>
              <a:ea typeface="游ゴシック" panose="020B0400000000000000" pitchFamily="50" charset="-128"/>
            </a:endParaRPr>
          </a:p>
          <a:p>
            <a:pPr marL="514350" indent="-514350">
              <a:buFont typeface="+mj-lt"/>
              <a:buAutoNum type="arabicPeriod"/>
            </a:pPr>
            <a:r>
              <a:rPr lang="ja-JP" altLang="en-US" sz="3600" dirty="0">
                <a:latin typeface="游ゴシック" panose="020B0400000000000000" pitchFamily="50" charset="-128"/>
                <a:ea typeface="游ゴシック" panose="020B0400000000000000" pitchFamily="50" charset="-128"/>
              </a:rPr>
              <a:t>人間中心設計</a:t>
            </a:r>
            <a:r>
              <a:rPr lang="en-US" altLang="ja-JP" sz="3600" dirty="0">
                <a:latin typeface="游ゴシック" panose="020B0400000000000000" pitchFamily="50" charset="-128"/>
                <a:ea typeface="游ゴシック" panose="020B0400000000000000" pitchFamily="50" charset="-128"/>
              </a:rPr>
              <a:t>(HCD)</a:t>
            </a:r>
            <a:r>
              <a:rPr lang="ja-JP" altLang="en-US" sz="3600" dirty="0">
                <a:latin typeface="游ゴシック" panose="020B0400000000000000" pitchFamily="50" charset="-128"/>
                <a:ea typeface="游ゴシック" panose="020B0400000000000000" pitchFamily="50" charset="-128"/>
              </a:rPr>
              <a:t>の考え方</a:t>
            </a:r>
            <a:endParaRPr lang="en-US" altLang="ja-JP" sz="3600" dirty="0">
              <a:latin typeface="游ゴシック" panose="020B0400000000000000" pitchFamily="50" charset="-128"/>
              <a:ea typeface="游ゴシック" panose="020B0400000000000000" pitchFamily="50" charset="-128"/>
            </a:endParaRPr>
          </a:p>
          <a:p>
            <a:pPr marL="514350" indent="-514350">
              <a:buFont typeface="+mj-lt"/>
              <a:buAutoNum type="arabicPeriod"/>
            </a:pPr>
            <a:r>
              <a:rPr lang="ja-JP" altLang="en-US" sz="3600" dirty="0">
                <a:latin typeface="游ゴシック" panose="020B0400000000000000" pitchFamily="50" charset="-128"/>
                <a:ea typeface="游ゴシック" panose="020B0400000000000000" pitchFamily="50" charset="-128"/>
              </a:rPr>
              <a:t>ユーザビリティ</a:t>
            </a:r>
            <a:endParaRPr lang="en-US" altLang="ja-JP" sz="3600" dirty="0">
              <a:latin typeface="游ゴシック" panose="020B0400000000000000" pitchFamily="50" charset="-128"/>
              <a:ea typeface="游ゴシック" panose="020B0400000000000000" pitchFamily="50" charset="-128"/>
            </a:endParaRPr>
          </a:p>
          <a:p>
            <a:pPr marL="514350" indent="-514350">
              <a:buFont typeface="+mj-lt"/>
              <a:buAutoNum type="arabicPeriod"/>
            </a:pPr>
            <a:r>
              <a:rPr lang="en-US" altLang="ja-JP" sz="3600" dirty="0">
                <a:latin typeface="游ゴシック" panose="020B0400000000000000" pitchFamily="50" charset="-128"/>
                <a:ea typeface="游ゴシック" panose="020B0400000000000000" pitchFamily="50" charset="-128"/>
              </a:rPr>
              <a:t>HCD</a:t>
            </a:r>
            <a:r>
              <a:rPr lang="ja-JP" altLang="en-US" sz="3600" dirty="0">
                <a:latin typeface="游ゴシック" panose="020B0400000000000000" pitchFamily="50" charset="-128"/>
                <a:ea typeface="游ゴシック" panose="020B0400000000000000" pitchFamily="50" charset="-128"/>
              </a:rPr>
              <a:t>のサイクルと導入</a:t>
            </a:r>
            <a:endParaRPr lang="en-US" altLang="ja-JP" sz="3600" dirty="0">
              <a:latin typeface="游ゴシック" panose="020B0400000000000000" pitchFamily="50" charset="-128"/>
              <a:ea typeface="游ゴシック" panose="020B0400000000000000" pitchFamily="50" charset="-128"/>
            </a:endParaRPr>
          </a:p>
          <a:p>
            <a:pPr marL="514350" indent="-514350">
              <a:buFont typeface="+mj-lt"/>
              <a:buAutoNum type="arabicPeriod"/>
            </a:pPr>
            <a:r>
              <a:rPr lang="ja-JP" altLang="en-US" sz="3600" dirty="0">
                <a:latin typeface="游ゴシック" panose="020B0400000000000000" pitchFamily="50" charset="-128"/>
                <a:ea typeface="游ゴシック" panose="020B0400000000000000" pitchFamily="50" charset="-128"/>
              </a:rPr>
              <a:t>付録</a:t>
            </a:r>
            <a:endParaRPr lang="en-US" altLang="ja-JP" sz="3600" dirty="0">
              <a:latin typeface="游ゴシック" panose="020B0400000000000000" pitchFamily="50" charset="-128"/>
              <a:ea typeface="游ゴシック" panose="020B0400000000000000" pitchFamily="50" charset="-128"/>
            </a:endParaRPr>
          </a:p>
          <a:p>
            <a:pPr marL="914400" lvl="1" indent="-514350"/>
            <a:r>
              <a:rPr lang="en-US" altLang="ja-JP" sz="3200" dirty="0">
                <a:latin typeface="游ゴシック" panose="020B0400000000000000" pitchFamily="50" charset="-128"/>
                <a:ea typeface="游ゴシック" panose="020B0400000000000000" pitchFamily="50" charset="-128"/>
              </a:rPr>
              <a:t>HCD</a:t>
            </a:r>
            <a:r>
              <a:rPr lang="ja-JP" altLang="en-US" sz="3200" dirty="0">
                <a:latin typeface="游ゴシック" panose="020B0400000000000000" pitchFamily="50" charset="-128"/>
                <a:ea typeface="游ゴシック" panose="020B0400000000000000" pitchFamily="50" charset="-128"/>
              </a:rPr>
              <a:t>の実践例紹介</a:t>
            </a:r>
            <a:endParaRPr lang="en-US" altLang="ja-JP" sz="3200" dirty="0">
              <a:latin typeface="游ゴシック" panose="020B0400000000000000" pitchFamily="50" charset="-128"/>
              <a:ea typeface="游ゴシック" panose="020B0400000000000000" pitchFamily="50" charset="-128"/>
            </a:endParaRPr>
          </a:p>
          <a:p>
            <a:pPr marL="914400" lvl="1" indent="-514350"/>
            <a:r>
              <a:rPr lang="ja-JP" altLang="en-US" sz="3200" dirty="0">
                <a:latin typeface="游ゴシック" panose="020B0400000000000000" pitchFamily="50" charset="-128"/>
                <a:ea typeface="游ゴシック" panose="020B0400000000000000" pitchFamily="50" charset="-128"/>
              </a:rPr>
              <a:t>用語集</a:t>
            </a:r>
            <a:endParaRPr lang="en-US" altLang="ja-JP" sz="3200" dirty="0">
              <a:latin typeface="游ゴシック" panose="020B0400000000000000" pitchFamily="50" charset="-128"/>
              <a:ea typeface="游ゴシック" panose="020B0400000000000000" pitchFamily="50" charset="-128"/>
            </a:endParaRPr>
          </a:p>
          <a:p>
            <a:pPr marL="514350" indent="-514350">
              <a:buFont typeface="+mj-lt"/>
              <a:buAutoNum type="arabicPeriod"/>
            </a:pPr>
            <a:endParaRPr lang="en-US" altLang="ja-JP" sz="3600" dirty="0">
              <a:latin typeface="游ゴシック" panose="020B0400000000000000" pitchFamily="50" charset="-128"/>
              <a:ea typeface="游ゴシック" panose="020B0400000000000000" pitchFamily="50" charset="-128"/>
            </a:endParaRPr>
          </a:p>
          <a:p>
            <a:pPr marL="514350" indent="-514350">
              <a:buFont typeface="+mj-lt"/>
              <a:buAutoNum type="arabicPeriod"/>
            </a:pPr>
            <a:endParaRPr kumimoji="1" lang="ja-JP" altLang="en-US" sz="3600" dirty="0">
              <a:latin typeface="游ゴシック" panose="020B0400000000000000" pitchFamily="50" charset="-128"/>
              <a:ea typeface="游ゴシック" panose="020B0400000000000000" pitchFamily="50" charset="-128"/>
            </a:endParaRPr>
          </a:p>
        </p:txBody>
      </p:sp>
      <p:sp>
        <p:nvSpPr>
          <p:cNvPr id="5" name="スライド番号プレースホルダー 4"/>
          <p:cNvSpPr>
            <a:spLocks noGrp="1"/>
          </p:cNvSpPr>
          <p:nvPr>
            <p:ph type="sldNum" sz="quarter" idx="12"/>
          </p:nvPr>
        </p:nvSpPr>
        <p:spPr/>
        <p:txBody>
          <a:bodyPr/>
          <a:lstStyle/>
          <a:p>
            <a:fld id="{194B20C9-26D2-4B3D-B0E5-BA1A1EAC872E}" type="slidenum">
              <a:rPr lang="ja-JP" altLang="en-US" smtClean="0"/>
              <a:pPr/>
              <a:t>2</a:t>
            </a:fld>
            <a:endParaRPr lang="ja-JP" altLang="en-US"/>
          </a:p>
        </p:txBody>
      </p:sp>
    </p:spTree>
    <p:extLst>
      <p:ext uri="{BB962C8B-B14F-4D97-AF65-F5344CB8AC3E}">
        <p14:creationId xmlns:p14="http://schemas.microsoft.com/office/powerpoint/2010/main" val="2153421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a:noFill/>
        </p:spPr>
        <p:txBody>
          <a:bodyPr>
            <a:normAutofit/>
          </a:bodyPr>
          <a:lstStyle/>
          <a:p>
            <a:pPr algn="l"/>
            <a:r>
              <a:rPr kumimoji="1" lang="ja-JP" altLang="en-US" dirty="0">
                <a:latin typeface="游ゴシック" panose="020B0400000000000000" pitchFamily="50" charset="-128"/>
                <a:ea typeface="游ゴシック" panose="020B0400000000000000" pitchFamily="50" charset="-128"/>
              </a:rPr>
              <a:t>ユーザビリティの定義</a:t>
            </a:r>
          </a:p>
        </p:txBody>
      </p:sp>
      <p:sp>
        <p:nvSpPr>
          <p:cNvPr id="10" name="テキスト ボックス 9"/>
          <p:cNvSpPr txBox="1"/>
          <p:nvPr/>
        </p:nvSpPr>
        <p:spPr bwMode="gray">
          <a:xfrm>
            <a:off x="563940" y="6480979"/>
            <a:ext cx="3964547" cy="253916"/>
          </a:xfrm>
          <a:prstGeom prst="rect">
            <a:avLst/>
          </a:prstGeom>
          <a:noFill/>
        </p:spPr>
        <p:txBody>
          <a:bodyPr wrap="none" rtlCol="0">
            <a:spAutoFit/>
          </a:bodyPr>
          <a:lstStyle/>
          <a:p>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「山崎、他“人間中心設計入門”近代科学社、</a:t>
            </a: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2016</a:t>
            </a:r>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」を一部修正</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4" name="二等辺三角形 13"/>
          <p:cNvSpPr/>
          <p:nvPr/>
        </p:nvSpPr>
        <p:spPr bwMode="gray">
          <a:xfrm rot="16200000">
            <a:off x="6752637" y="2411021"/>
            <a:ext cx="206859" cy="432050"/>
          </a:xfrm>
          <a:prstGeom prst="triangl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5" name="二等辺三角形 14"/>
          <p:cNvSpPr/>
          <p:nvPr/>
        </p:nvSpPr>
        <p:spPr bwMode="gray">
          <a:xfrm rot="16200000">
            <a:off x="6752637" y="2972227"/>
            <a:ext cx="206859" cy="432050"/>
          </a:xfrm>
          <a:prstGeom prst="triangl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二等辺三角形 15"/>
          <p:cNvSpPr/>
          <p:nvPr/>
        </p:nvSpPr>
        <p:spPr bwMode="gray">
          <a:xfrm rot="16200000">
            <a:off x="6752637" y="3531858"/>
            <a:ext cx="206859" cy="432050"/>
          </a:xfrm>
          <a:prstGeom prst="triangl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8" name="コンテンツ プレースホルダー 2"/>
          <p:cNvSpPr txBox="1">
            <a:spLocks/>
          </p:cNvSpPr>
          <p:nvPr/>
        </p:nvSpPr>
        <p:spPr bwMode="gray">
          <a:xfrm>
            <a:off x="138906" y="1014033"/>
            <a:ext cx="8736602" cy="980954"/>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0" tIns="36000" rIns="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180975" indent="0">
              <a:buNone/>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ある利用状況であるユーザーが、ある目的のために使うときの</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有効さ、効率、満足度</a:t>
            </a:r>
          </a:p>
        </p:txBody>
      </p:sp>
      <p:sp>
        <p:nvSpPr>
          <p:cNvPr id="19" name="コンテンツ プレースホルダー 2"/>
          <p:cNvSpPr txBox="1">
            <a:spLocks/>
          </p:cNvSpPr>
          <p:nvPr/>
        </p:nvSpPr>
        <p:spPr bwMode="gray">
          <a:xfrm>
            <a:off x="335865" y="1877729"/>
            <a:ext cx="2107045" cy="459885"/>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72000" rIns="9144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lgn="ctr">
              <a:buNone/>
            </a:pPr>
            <a:r>
              <a:rPr lang="en-US" altLang="ja-JP" sz="20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ISO9241-11</a:t>
            </a:r>
            <a:endParaRPr lang="en-US" altLang="ja-JP"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7" name="テキスト ボックス 16"/>
          <p:cNvSpPr txBox="1"/>
          <p:nvPr/>
        </p:nvSpPr>
        <p:spPr bwMode="gray">
          <a:xfrm>
            <a:off x="4888690" y="4939421"/>
            <a:ext cx="1569660" cy="338554"/>
          </a:xfrm>
          <a:prstGeom prst="rect">
            <a:avLst/>
          </a:prstGeom>
          <a:solidFill>
            <a:schemeClr val="bg1"/>
          </a:solidFill>
        </p:spPr>
        <p:txBody>
          <a:bodyPr wrap="none" rtlCol="0">
            <a:spAutoFit/>
          </a:bodyPr>
          <a:lstStyle/>
          <a:p>
            <a:pPr marL="85725" indent="-85725">
              <a:buFont typeface="Wingdings" panose="05000000000000000000" pitchFamily="2" charset="2"/>
              <a:buChar char="l"/>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若者（男性）</a:t>
            </a:r>
            <a:endParaRPr kumimoji="1" lang="ja-JP" altLang="en-US" sz="16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0" name="テキスト ボックス 19"/>
          <p:cNvSpPr txBox="1"/>
          <p:nvPr/>
        </p:nvSpPr>
        <p:spPr bwMode="gray">
          <a:xfrm>
            <a:off x="4888690" y="5948908"/>
            <a:ext cx="1774845" cy="584775"/>
          </a:xfrm>
          <a:prstGeom prst="rect">
            <a:avLst/>
          </a:prstGeom>
          <a:solidFill>
            <a:schemeClr val="bg1"/>
          </a:solidFill>
        </p:spPr>
        <p:txBody>
          <a:bodyPr wrap="none" rtlCol="0">
            <a:spAutoFit/>
          </a:bodyPr>
          <a:lstStyle/>
          <a:p>
            <a:pPr marL="85725" indent="-85725">
              <a:buFont typeface="Wingdings" panose="05000000000000000000" pitchFamily="2" charset="2"/>
              <a:buChar char="l"/>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水曜午後８時</a:t>
            </a:r>
            <a:endPar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endParaRPr>
          </a:p>
          <a:p>
            <a:pPr marL="85725" indent="-85725">
              <a:buFont typeface="Wingdings" panose="05000000000000000000" pitchFamily="2" charset="2"/>
              <a:buChar char="l"/>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コンビニの店内</a:t>
            </a:r>
            <a:endParaRPr kumimoji="1" lang="ja-JP" altLang="en-US" sz="16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 name="スライド番号プレースホルダー 2"/>
          <p:cNvSpPr>
            <a:spLocks noGrp="1"/>
          </p:cNvSpPr>
          <p:nvPr>
            <p:ph type="sldNum" sz="quarter" idx="10"/>
          </p:nvPr>
        </p:nvSpPr>
        <p:spPr bwMode="gray"/>
        <p:txBody>
          <a:bodyPr/>
          <a:lstStyle/>
          <a:p>
            <a:fld id="{194B20C9-26D2-4B3D-B0E5-BA1A1EAC872E}" type="slidenum">
              <a:rPr lang="ja-JP" altLang="en-US" smtClean="0"/>
              <a:pPr/>
              <a:t>20</a:t>
            </a:fld>
            <a:endParaRPr lang="ja-JP" altLang="en-US"/>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gray">
          <a:xfrm>
            <a:off x="1428551" y="3755200"/>
            <a:ext cx="2328586" cy="2414616"/>
          </a:xfrm>
          <a:prstGeom prst="rect">
            <a:avLst/>
          </a:prstGeom>
        </p:spPr>
      </p:pic>
      <p:sp>
        <p:nvSpPr>
          <p:cNvPr id="5" name="テキスト ボックス 4"/>
          <p:cNvSpPr txBox="1"/>
          <p:nvPr/>
        </p:nvSpPr>
        <p:spPr bwMode="gray">
          <a:xfrm>
            <a:off x="753891" y="2884063"/>
            <a:ext cx="3081572" cy="657923"/>
          </a:xfrm>
          <a:prstGeom prst="rect">
            <a:avLst/>
          </a:prstGeom>
          <a:solidFill>
            <a:srgbClr val="FCB6AD"/>
          </a:solidFill>
          <a:ln>
            <a:solidFill>
              <a:srgbClr val="FEEEEE"/>
            </a:solidFill>
          </a:ln>
        </p:spPr>
        <p:txBody>
          <a:bodyPr wrap="square" lIns="72000" tIns="72000" rIns="72000" bIns="36000" rtlCol="0">
            <a:spAutoFit/>
          </a:bodyPr>
          <a:lstStyle/>
          <a:p>
            <a:pPr algn="ctr"/>
            <a:r>
              <a:rPr kumimoji="1"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ユーザビリティ</a:t>
            </a:r>
            <a:endPar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lnSpc>
                <a:spcPts val="1400"/>
              </a:lnSpc>
            </a:pPr>
            <a:r>
              <a:rPr kumimoji="1"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（使いやすさ）</a:t>
            </a:r>
          </a:p>
        </p:txBody>
      </p:sp>
      <p:sp>
        <p:nvSpPr>
          <p:cNvPr id="23" name="テキスト ボックス 22"/>
          <p:cNvSpPr txBox="1"/>
          <p:nvPr/>
        </p:nvSpPr>
        <p:spPr bwMode="gray">
          <a:xfrm>
            <a:off x="4879455" y="2416558"/>
            <a:ext cx="1771834" cy="478387"/>
          </a:xfrm>
          <a:prstGeom prst="rect">
            <a:avLst/>
          </a:prstGeom>
          <a:solidFill>
            <a:srgbClr val="FCB6AD"/>
          </a:solidFill>
          <a:ln>
            <a:solidFill>
              <a:srgbClr val="FEEEEE"/>
            </a:solidFill>
          </a:ln>
        </p:spPr>
        <p:txBody>
          <a:bodyPr wrap="square" lIns="72000" tIns="72000" rIns="72000" bIns="36000" rtlCol="0">
            <a:spAutoFit/>
          </a:bodyPr>
          <a:lstStyle/>
          <a:p>
            <a:pPr algn="ctr"/>
            <a:r>
              <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有効さ</a:t>
            </a:r>
            <a:endPar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4" name="テキスト ボックス 23"/>
          <p:cNvSpPr txBox="1"/>
          <p:nvPr/>
        </p:nvSpPr>
        <p:spPr bwMode="gray">
          <a:xfrm>
            <a:off x="4879455" y="2977744"/>
            <a:ext cx="1771834" cy="478387"/>
          </a:xfrm>
          <a:prstGeom prst="rect">
            <a:avLst/>
          </a:prstGeom>
          <a:solidFill>
            <a:srgbClr val="FCB6AD"/>
          </a:solidFill>
          <a:ln>
            <a:solidFill>
              <a:srgbClr val="FEEEEE"/>
            </a:solidFill>
          </a:ln>
        </p:spPr>
        <p:txBody>
          <a:bodyPr wrap="square" lIns="72000" tIns="72000" rIns="72000" bIns="36000" rtlCol="0">
            <a:spAutoFit/>
          </a:bodyPr>
          <a:lstStyle/>
          <a:p>
            <a:pPr algn="ctr"/>
            <a:r>
              <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効率</a:t>
            </a:r>
            <a:endPar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5" name="テキスト ボックス 24"/>
          <p:cNvSpPr txBox="1"/>
          <p:nvPr/>
        </p:nvSpPr>
        <p:spPr bwMode="gray">
          <a:xfrm>
            <a:off x="4879455" y="3541360"/>
            <a:ext cx="1771834" cy="478387"/>
          </a:xfrm>
          <a:prstGeom prst="rect">
            <a:avLst/>
          </a:prstGeom>
          <a:solidFill>
            <a:srgbClr val="FCB6AD"/>
          </a:solidFill>
          <a:ln>
            <a:solidFill>
              <a:srgbClr val="FEEEEE"/>
            </a:solidFill>
          </a:ln>
        </p:spPr>
        <p:txBody>
          <a:bodyPr wrap="square" lIns="72000" tIns="72000" rIns="72000" bIns="36000" rtlCol="0">
            <a:spAutoFit/>
          </a:bodyPr>
          <a:lstStyle/>
          <a:p>
            <a:pPr algn="ctr"/>
            <a:r>
              <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満足度</a:t>
            </a:r>
            <a:endPar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6" name="テキスト ボックス 25"/>
          <p:cNvSpPr txBox="1"/>
          <p:nvPr/>
        </p:nvSpPr>
        <p:spPr bwMode="gray">
          <a:xfrm>
            <a:off x="4879455" y="4465440"/>
            <a:ext cx="1771834" cy="478387"/>
          </a:xfrm>
          <a:prstGeom prst="rect">
            <a:avLst/>
          </a:prstGeom>
          <a:solidFill>
            <a:srgbClr val="FCB6AD"/>
          </a:solidFill>
          <a:ln>
            <a:solidFill>
              <a:srgbClr val="FEEEEE"/>
            </a:solidFill>
          </a:ln>
        </p:spPr>
        <p:txBody>
          <a:bodyPr wrap="square" lIns="72000" tIns="72000" rIns="72000" bIns="36000" rtlCol="0">
            <a:spAutoFit/>
          </a:bodyPr>
          <a:lstStyle/>
          <a:p>
            <a:pPr algn="ctr"/>
            <a:r>
              <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ユーザー</a:t>
            </a:r>
            <a:endPar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7" name="テキスト ボックス 26"/>
          <p:cNvSpPr txBox="1"/>
          <p:nvPr/>
        </p:nvSpPr>
        <p:spPr bwMode="gray">
          <a:xfrm>
            <a:off x="4879455" y="5474927"/>
            <a:ext cx="1771834" cy="478387"/>
          </a:xfrm>
          <a:prstGeom prst="rect">
            <a:avLst/>
          </a:prstGeom>
          <a:solidFill>
            <a:srgbClr val="FCB6AD"/>
          </a:solidFill>
          <a:ln>
            <a:solidFill>
              <a:srgbClr val="FEEEEE"/>
            </a:solidFill>
          </a:ln>
        </p:spPr>
        <p:txBody>
          <a:bodyPr wrap="square" lIns="72000" tIns="72000" rIns="72000" bIns="36000" rtlCol="0">
            <a:spAutoFit/>
          </a:bodyPr>
          <a:lstStyle/>
          <a:p>
            <a:pPr algn="ctr"/>
            <a:r>
              <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状況</a:t>
            </a:r>
            <a:endPar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endParaRPr>
          </a:p>
        </p:txBody>
      </p:sp>
      <p:cxnSp>
        <p:nvCxnSpPr>
          <p:cNvPr id="11" name="直線コネクタ 10"/>
          <p:cNvCxnSpPr>
            <a:stCxn id="5" idx="3"/>
            <a:endCxn id="24" idx="1"/>
          </p:cNvCxnSpPr>
          <p:nvPr/>
        </p:nvCxnSpPr>
        <p:spPr bwMode="gray">
          <a:xfrm>
            <a:off x="3835463" y="3213025"/>
            <a:ext cx="1043992" cy="391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5" idx="3"/>
            <a:endCxn id="23" idx="1"/>
          </p:cNvCxnSpPr>
          <p:nvPr/>
        </p:nvCxnSpPr>
        <p:spPr bwMode="gray">
          <a:xfrm flipV="1">
            <a:off x="3835463" y="2655752"/>
            <a:ext cx="1043992" cy="557273"/>
          </a:xfrm>
          <a:prstGeom prst="bentConnector3">
            <a:avLst>
              <a:gd name="adj1"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7"/>
          <p:cNvCxnSpPr>
            <a:stCxn id="5" idx="3"/>
            <a:endCxn id="25" idx="1"/>
          </p:cNvCxnSpPr>
          <p:nvPr/>
        </p:nvCxnSpPr>
        <p:spPr bwMode="gray">
          <a:xfrm>
            <a:off x="3835463" y="3213025"/>
            <a:ext cx="1043992" cy="567529"/>
          </a:xfrm>
          <a:prstGeom prst="bentConnector3">
            <a:avLst>
              <a:gd name="adj1"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bwMode="gray">
          <a:xfrm flipV="1">
            <a:off x="3835463" y="4682024"/>
            <a:ext cx="1043992" cy="995"/>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bwMode="gray">
          <a:xfrm flipV="1">
            <a:off x="3844698" y="5683342"/>
            <a:ext cx="1043992" cy="995"/>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pic>
        <p:nvPicPr>
          <p:cNvPr id="35" name="図 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gray">
          <a:xfrm>
            <a:off x="618788" y="3675391"/>
            <a:ext cx="770600" cy="821488"/>
          </a:xfrm>
          <a:prstGeom prst="rect">
            <a:avLst/>
          </a:prstGeom>
        </p:spPr>
      </p:pic>
      <p:sp>
        <p:nvSpPr>
          <p:cNvPr id="6" name="角丸四角形 5"/>
          <p:cNvSpPr/>
          <p:nvPr/>
        </p:nvSpPr>
        <p:spPr bwMode="gray">
          <a:xfrm>
            <a:off x="6935692" y="2338464"/>
            <a:ext cx="1954135" cy="521170"/>
          </a:xfrm>
          <a:prstGeom prst="roundRect">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36000" bIns="36000" rtlCol="0" anchor="ctr"/>
          <a:lstStyle/>
          <a:p>
            <a:pPr>
              <a:lnSpc>
                <a:spcPts val="1500"/>
              </a:lnSpc>
            </a:pPr>
            <a:r>
              <a:rPr kumimoji="1" lang="ja-JP" altLang="en-US"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できる</a:t>
            </a:r>
            <a:endParaRPr kumimoji="1" lang="en-US" altLang="ja-JP"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1500"/>
              </a:lnSpc>
            </a:pPr>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お金を引き出せた </a:t>
            </a:r>
            <a:r>
              <a:rPr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7" name="角丸四角形 6"/>
          <p:cNvSpPr/>
          <p:nvPr/>
        </p:nvSpPr>
        <p:spPr bwMode="gray">
          <a:xfrm>
            <a:off x="6935692" y="2914528"/>
            <a:ext cx="1954135" cy="521170"/>
          </a:xfrm>
          <a:prstGeom prst="roundRect">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36000" bIns="36000" rtlCol="0" anchor="ctr"/>
          <a:lstStyle/>
          <a:p>
            <a:pPr>
              <a:lnSpc>
                <a:spcPts val="1500"/>
              </a:lnSpc>
            </a:pPr>
            <a:r>
              <a:rPr lang="ja-JP" altLang="en-US"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時間かからず</a:t>
            </a:r>
            <a:endParaRPr lang="en-US" altLang="ja-JP"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1500"/>
              </a:lnSpc>
            </a:pPr>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１分でできた </a:t>
            </a:r>
            <a:r>
              <a:rPr kumimoji="1"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8" name="角丸四角形 7"/>
          <p:cNvSpPr/>
          <p:nvPr/>
        </p:nvSpPr>
        <p:spPr bwMode="gray">
          <a:xfrm>
            <a:off x="6935692" y="3507706"/>
            <a:ext cx="1954135" cy="521170"/>
          </a:xfrm>
          <a:prstGeom prst="roundRect">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36000" bIns="36000" rtlCol="0" anchor="ctr"/>
          <a:lstStyle/>
          <a:p>
            <a:pPr>
              <a:lnSpc>
                <a:spcPts val="1500"/>
              </a:lnSpc>
            </a:pPr>
            <a:r>
              <a:rPr kumimoji="1" lang="ja-JP" altLang="en-US"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ポジティブ</a:t>
            </a:r>
            <a:endParaRPr kumimoji="1" lang="en-US" altLang="ja-JP"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1500"/>
              </a:lnSpc>
            </a:pPr>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また使ってみたい </a:t>
            </a:r>
            <a:r>
              <a:rPr kumimoji="1"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2988440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pPr algn="l"/>
            <a:r>
              <a:rPr kumimoji="1" lang="ja-JP" altLang="en-US" dirty="0">
                <a:latin typeface="游ゴシック" panose="020B0400000000000000" pitchFamily="50" charset="-128"/>
                <a:ea typeface="游ゴシック" panose="020B0400000000000000" pitchFamily="50" charset="-128"/>
              </a:rPr>
              <a:t>ユーザーの目的</a:t>
            </a:r>
          </a:p>
        </p:txBody>
      </p:sp>
      <p:sp>
        <p:nvSpPr>
          <p:cNvPr id="3" name="コンテンツ プレースホルダー 2"/>
          <p:cNvSpPr>
            <a:spLocks noGrp="1"/>
          </p:cNvSpPr>
          <p:nvPr>
            <p:ph idx="4294967295"/>
          </p:nvPr>
        </p:nvSpPr>
        <p:spPr bwMode="gray">
          <a:xfrm>
            <a:off x="138906" y="1014033"/>
            <a:ext cx="8615363" cy="965200"/>
          </a:xfrm>
        </p:spPr>
        <p:txBody>
          <a:bodyPr>
            <a:normAutofit/>
          </a:bodyPr>
          <a:lstStyle/>
          <a:p>
            <a:pPr marL="180975" indent="0">
              <a:buNone/>
            </a:pPr>
            <a:r>
              <a:rPr kumimoji="1" lang="en-US" altLang="ja-JP" sz="2400" dirty="0">
                <a:latin typeface="游ゴシック" panose="020B0400000000000000" pitchFamily="50" charset="-128"/>
                <a:ea typeface="游ゴシック" panose="020B0400000000000000" pitchFamily="50" charset="-128"/>
              </a:rPr>
              <a:t>HCD</a:t>
            </a:r>
            <a:r>
              <a:rPr kumimoji="1" lang="ja-JP" altLang="en-US" sz="2400" dirty="0">
                <a:latin typeface="游ゴシック" panose="020B0400000000000000" pitchFamily="50" charset="-128"/>
                <a:ea typeface="游ゴシック" panose="020B0400000000000000" pitchFamily="50" charset="-128"/>
              </a:rPr>
              <a:t>やユーザビリティでは、目標達成が有効に、効率的に</a:t>
            </a:r>
            <a:r>
              <a:rPr kumimoji="1" lang="en-US" altLang="ja-JP" sz="2400" dirty="0">
                <a:latin typeface="游ゴシック" panose="020B0400000000000000" pitchFamily="50" charset="-128"/>
                <a:ea typeface="游ゴシック" panose="020B0400000000000000" pitchFamily="50" charset="-128"/>
              </a:rPr>
              <a:t/>
            </a:r>
            <a:br>
              <a:rPr kumimoji="1" lang="en-US" altLang="ja-JP" sz="2400" dirty="0">
                <a:latin typeface="游ゴシック" panose="020B0400000000000000" pitchFamily="50" charset="-128"/>
                <a:ea typeface="游ゴシック" panose="020B0400000000000000" pitchFamily="50" charset="-128"/>
              </a:rPr>
            </a:br>
            <a:r>
              <a:rPr kumimoji="1" lang="ja-JP" altLang="en-US" sz="2400" dirty="0">
                <a:latin typeface="游ゴシック" panose="020B0400000000000000" pitchFamily="50" charset="-128"/>
                <a:ea typeface="游ゴシック" panose="020B0400000000000000" pitchFamily="50" charset="-128"/>
              </a:rPr>
              <a:t>できることを目指す。</a:t>
            </a:r>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gray">
          <a:xfrm>
            <a:off x="3190874" y="2097368"/>
            <a:ext cx="4369455" cy="3360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bwMode="gray">
          <a:xfrm>
            <a:off x="6397132" y="5294982"/>
            <a:ext cx="2577950" cy="253916"/>
          </a:xfrm>
          <a:prstGeom prst="rect">
            <a:avLst/>
          </a:prstGeom>
          <a:noFill/>
        </p:spPr>
        <p:txBody>
          <a:bodyPr wrap="none" rtlCol="0">
            <a:spAutoFit/>
          </a:bodyPr>
          <a:lstStyle/>
          <a:p>
            <a:r>
              <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安藤”</a:t>
            </a:r>
            <a:r>
              <a:rPr kumimoji="1"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UX</a:t>
            </a:r>
            <a:r>
              <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デザインの教科書”丸善、</a:t>
            </a:r>
            <a:r>
              <a:rPr kumimoji="1"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2016</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4" name="コンテンツ プレースホルダー 2"/>
          <p:cNvSpPr txBox="1">
            <a:spLocks/>
          </p:cNvSpPr>
          <p:nvPr/>
        </p:nvSpPr>
        <p:spPr bwMode="gray">
          <a:xfrm>
            <a:off x="389731" y="5788025"/>
            <a:ext cx="8364538" cy="887412"/>
          </a:xfrm>
          <a:prstGeom prst="roundRect">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buNone/>
            </a:pPr>
            <a:r>
              <a:rPr lang="ja-JP" altLang="en-US"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目標達成という場面を考えることが</a:t>
            </a:r>
            <a:r>
              <a:rPr lang="en-US" altLang="ja-JP"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やユーザビリティの基本的な枠組みである</a:t>
            </a:r>
          </a:p>
        </p:txBody>
      </p:sp>
      <p:sp>
        <p:nvSpPr>
          <p:cNvPr id="16" name="コンテンツ プレースホルダー 2"/>
          <p:cNvSpPr txBox="1">
            <a:spLocks/>
          </p:cNvSpPr>
          <p:nvPr/>
        </p:nvSpPr>
        <p:spPr bwMode="gray">
          <a:xfrm>
            <a:off x="5018856" y="2957331"/>
            <a:ext cx="1259299" cy="420217"/>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0" tIns="36000" rIns="0" bIns="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lgn="ctr">
              <a:buNone/>
            </a:pPr>
            <a:r>
              <a:rPr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迷わず達成</a:t>
            </a:r>
            <a:endParaRPr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0" name="二等辺三角形 19"/>
          <p:cNvSpPr/>
          <p:nvPr/>
        </p:nvSpPr>
        <p:spPr bwMode="gray">
          <a:xfrm rot="4243808" flipV="1">
            <a:off x="6383121" y="2857764"/>
            <a:ext cx="206859" cy="432050"/>
          </a:xfrm>
          <a:prstGeom prst="triangl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1" name="円/楕円 20"/>
          <p:cNvSpPr/>
          <p:nvPr/>
        </p:nvSpPr>
        <p:spPr bwMode="gray">
          <a:xfrm>
            <a:off x="6550834" y="2366789"/>
            <a:ext cx="1410410" cy="1116000"/>
          </a:xfrm>
          <a:prstGeom prst="ellips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72000" rIns="0" bIns="36000" rtlCol="0" anchor="ctr"/>
          <a:lstStyle/>
          <a:p>
            <a:pPr>
              <a:lnSpc>
                <a:spcPts val="2800"/>
              </a:lnSpc>
              <a:spcBef>
                <a:spcPts val="600"/>
              </a:spcBef>
            </a:pPr>
            <a:r>
              <a:rPr kumimoji="1"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効果</a:t>
            </a:r>
            <a:endParaRPr kumimoji="1" lang="en-US" altLang="ja-JP"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800"/>
              </a:lnSpc>
              <a:spcBef>
                <a:spcPts val="600"/>
              </a:spcBef>
            </a:pPr>
            <a:r>
              <a:rPr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効率</a:t>
            </a:r>
            <a:endParaRPr kumimoji="1"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366357" y="2493583"/>
            <a:ext cx="443921" cy="443921"/>
          </a:xfrm>
          <a:prstGeom prst="rect">
            <a:avLst/>
          </a:prstGeom>
        </p:spPr>
      </p:pic>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366357" y="2925631"/>
            <a:ext cx="443921" cy="443921"/>
          </a:xfrm>
          <a:prstGeom prst="rect">
            <a:avLst/>
          </a:prstGeom>
        </p:spPr>
      </p:pic>
      <p:sp>
        <p:nvSpPr>
          <p:cNvPr id="23" name="二等辺三角形 22"/>
          <p:cNvSpPr/>
          <p:nvPr/>
        </p:nvSpPr>
        <p:spPr bwMode="gray">
          <a:xfrm rot="16200000">
            <a:off x="6306877" y="4211910"/>
            <a:ext cx="206859" cy="432050"/>
          </a:xfrm>
          <a:prstGeom prst="triangl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4" name="円/楕円 23"/>
          <p:cNvSpPr/>
          <p:nvPr/>
        </p:nvSpPr>
        <p:spPr bwMode="gray">
          <a:xfrm>
            <a:off x="6576963" y="3878957"/>
            <a:ext cx="1410410" cy="1116000"/>
          </a:xfrm>
          <a:prstGeom prst="ellips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72000" rIns="0" bIns="36000" rtlCol="0" anchor="ctr"/>
          <a:lstStyle/>
          <a:p>
            <a:pPr>
              <a:lnSpc>
                <a:spcPts val="2800"/>
              </a:lnSpc>
              <a:spcBef>
                <a:spcPts val="600"/>
              </a:spcBef>
            </a:pPr>
            <a:r>
              <a:rPr kumimoji="1"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効果</a:t>
            </a:r>
            <a:endParaRPr kumimoji="1" lang="en-US" altLang="ja-JP"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800"/>
              </a:lnSpc>
              <a:spcBef>
                <a:spcPts val="600"/>
              </a:spcBef>
            </a:pPr>
            <a:r>
              <a:rPr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効率</a:t>
            </a:r>
            <a:endParaRPr kumimoji="1"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25" name="図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7340710" y="4383013"/>
            <a:ext cx="496710" cy="496710"/>
          </a:xfrm>
          <a:prstGeom prst="rect">
            <a:avLst/>
          </a:prstGeom>
        </p:spPr>
      </p:pic>
      <p:pic>
        <p:nvPicPr>
          <p:cNvPr id="26" name="図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366357" y="4011100"/>
            <a:ext cx="443921" cy="443921"/>
          </a:xfrm>
          <a:prstGeom prst="rect">
            <a:avLst/>
          </a:prstGeom>
        </p:spPr>
      </p:pic>
      <p:sp>
        <p:nvSpPr>
          <p:cNvPr id="17" name="コンテンツ プレースホルダー 2"/>
          <p:cNvSpPr txBox="1">
            <a:spLocks/>
          </p:cNvSpPr>
          <p:nvPr/>
        </p:nvSpPr>
        <p:spPr bwMode="gray">
          <a:xfrm>
            <a:off x="5076056" y="4171505"/>
            <a:ext cx="1084306" cy="489506"/>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0" tIns="36000" rIns="0" bIns="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lgn="ctr">
              <a:buNone/>
            </a:pPr>
            <a:r>
              <a:rPr lang="ja-JP" altLang="en-US" sz="12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迷ったけど</a:t>
            </a:r>
            <a:r>
              <a:rPr lang="en-US" altLang="ja-JP" sz="12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2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達成</a:t>
            </a:r>
            <a:endParaRPr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cxnSp>
        <p:nvCxnSpPr>
          <p:cNvPr id="7" name="直線コネクタ 6"/>
          <p:cNvCxnSpPr/>
          <p:nvPr/>
        </p:nvCxnSpPr>
        <p:spPr bwMode="gray">
          <a:xfrm flipV="1">
            <a:off x="4860032" y="3230885"/>
            <a:ext cx="216024" cy="157154"/>
          </a:xfrm>
          <a:prstGeom prst="line">
            <a:avLst/>
          </a:prstGeom>
          <a:ln w="38100">
            <a:solidFill>
              <a:srgbClr val="FE6E54"/>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bwMode="gray">
          <a:xfrm>
            <a:off x="5326634" y="4050401"/>
            <a:ext cx="109462" cy="188596"/>
          </a:xfrm>
          <a:prstGeom prst="line">
            <a:avLst/>
          </a:prstGeom>
          <a:ln w="38100">
            <a:solidFill>
              <a:srgbClr val="FE6E54"/>
            </a:solidFill>
          </a:ln>
        </p:spPr>
        <p:style>
          <a:lnRef idx="1">
            <a:schemeClr val="accent1"/>
          </a:lnRef>
          <a:fillRef idx="0">
            <a:schemeClr val="accent1"/>
          </a:fillRef>
          <a:effectRef idx="0">
            <a:schemeClr val="accent1"/>
          </a:effectRef>
          <a:fontRef idx="minor">
            <a:schemeClr val="tx1"/>
          </a:fontRef>
        </p:style>
      </p:cxnSp>
      <p:sp>
        <p:nvSpPr>
          <p:cNvPr id="35" name="コンテンツ プレースホルダー 2"/>
          <p:cNvSpPr txBox="1">
            <a:spLocks/>
          </p:cNvSpPr>
          <p:nvPr/>
        </p:nvSpPr>
        <p:spPr bwMode="gray">
          <a:xfrm>
            <a:off x="2091098" y="2206636"/>
            <a:ext cx="1962547" cy="858306"/>
          </a:xfrm>
          <a:prstGeom prst="wedgeEllipseCallout">
            <a:avLst>
              <a:gd name="adj1" fmla="val 60734"/>
              <a:gd name="adj2" fmla="val 354"/>
            </a:avLst>
          </a:prstGeom>
          <a:solidFill>
            <a:schemeClr val="bg1"/>
          </a:solidFill>
          <a:ln w="25400" cap="flat" cmpd="sng" algn="ctr">
            <a:solidFill>
              <a:srgbClr val="FE6E54"/>
            </a:solidFill>
            <a:prstDash val="solid"/>
          </a:ln>
        </p:spPr>
        <p:style>
          <a:lnRef idx="2">
            <a:schemeClr val="accent2"/>
          </a:lnRef>
          <a:fillRef idx="1">
            <a:schemeClr val="lt1"/>
          </a:fillRef>
          <a:effectRef idx="0">
            <a:schemeClr val="accent2"/>
          </a:effectRef>
          <a:fontRef idx="minor">
            <a:schemeClr val="dk1"/>
          </a:fontRef>
        </p:style>
        <p:txBody>
          <a:bodyPr vert="horz" wrap="none" lIns="0" tIns="36000" rIns="0" bIns="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gn="ctr">
              <a:lnSpc>
                <a:spcPts val="1800"/>
              </a:lnSpc>
              <a:buNone/>
            </a:pP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Ａさんに振込</a:t>
            </a:r>
            <a: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振り込んだ</a:t>
            </a:r>
            <a:endPar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6" name="コンテンツ プレースホルダー 2"/>
          <p:cNvSpPr txBox="1">
            <a:spLocks/>
          </p:cNvSpPr>
          <p:nvPr/>
        </p:nvSpPr>
        <p:spPr bwMode="gray">
          <a:xfrm>
            <a:off x="2091098" y="4527029"/>
            <a:ext cx="1962547" cy="858306"/>
          </a:xfrm>
          <a:prstGeom prst="wedgeEllipseCallout">
            <a:avLst>
              <a:gd name="adj1" fmla="val 63471"/>
              <a:gd name="adj2" fmla="val 1464"/>
            </a:avLst>
          </a:prstGeom>
          <a:solidFill>
            <a:schemeClr val="bg1"/>
          </a:solidFill>
          <a:ln w="25400" cap="flat" cmpd="sng" algn="ctr">
            <a:solidFill>
              <a:srgbClr val="FE6E54"/>
            </a:solidFill>
            <a:prstDash val="solid"/>
          </a:ln>
        </p:spPr>
        <p:style>
          <a:lnRef idx="2">
            <a:schemeClr val="accent2"/>
          </a:lnRef>
          <a:fillRef idx="1">
            <a:schemeClr val="lt1"/>
          </a:fillRef>
          <a:effectRef idx="0">
            <a:schemeClr val="accent2"/>
          </a:effectRef>
          <a:fontRef idx="minor">
            <a:schemeClr val="dk1"/>
          </a:fontRef>
        </p:style>
        <p:txBody>
          <a:bodyPr vert="horz" wrap="none" lIns="0" tIns="36000" rIns="0" bIns="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gn="ctr">
              <a:lnSpc>
                <a:spcPts val="1800"/>
              </a:lnSpc>
              <a:buNone/>
            </a:pP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Ａさんに一万円</a:t>
            </a:r>
            <a: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を振り込みたい</a:t>
            </a:r>
            <a:endPar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075" name="正方形/長方形 3074"/>
          <p:cNvSpPr/>
          <p:nvPr/>
        </p:nvSpPr>
        <p:spPr bwMode="gray">
          <a:xfrm>
            <a:off x="2544715" y="3388039"/>
            <a:ext cx="1019173" cy="336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5" name="コンテンツ プレースホルダー 2"/>
          <p:cNvSpPr txBox="1">
            <a:spLocks/>
          </p:cNvSpPr>
          <p:nvPr/>
        </p:nvSpPr>
        <p:spPr bwMode="gray">
          <a:xfrm>
            <a:off x="2051720" y="3363001"/>
            <a:ext cx="1175634" cy="420217"/>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0" tIns="36000" rIns="0" bIns="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lgn="ctr">
              <a:buNone/>
            </a:pPr>
            <a:r>
              <a:rPr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未達成</a:t>
            </a:r>
            <a:endParaRPr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37" name="図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gray">
          <a:xfrm>
            <a:off x="3234195" y="3405248"/>
            <a:ext cx="401701" cy="401701"/>
          </a:xfrm>
          <a:prstGeom prst="rect">
            <a:avLst/>
          </a:prstGeom>
        </p:spPr>
      </p:pic>
      <p:sp>
        <p:nvSpPr>
          <p:cNvPr id="18" name="二等辺三角形 17"/>
          <p:cNvSpPr/>
          <p:nvPr/>
        </p:nvSpPr>
        <p:spPr bwMode="gray">
          <a:xfrm rot="5400000" flipH="1">
            <a:off x="1788300" y="3323721"/>
            <a:ext cx="206859" cy="432050"/>
          </a:xfrm>
          <a:prstGeom prst="triangl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9" name="円/楕円 18"/>
          <p:cNvSpPr/>
          <p:nvPr/>
        </p:nvSpPr>
        <p:spPr bwMode="gray">
          <a:xfrm>
            <a:off x="395536" y="2950324"/>
            <a:ext cx="1410410" cy="1116000"/>
          </a:xfrm>
          <a:prstGeom prst="ellips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0" bIns="36000" rtlCol="0" anchor="ctr"/>
          <a:lstStyle/>
          <a:p>
            <a:pPr>
              <a:lnSpc>
                <a:spcPts val="2800"/>
              </a:lnSpc>
              <a:spcBef>
                <a:spcPts val="600"/>
              </a:spcBef>
            </a:pPr>
            <a:r>
              <a:rPr kumimoji="1" lang="ja-JP" altLang="en-US"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効果</a:t>
            </a:r>
            <a:endPar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1115616" y="3286508"/>
            <a:ext cx="496710" cy="496710"/>
          </a:xfrm>
          <a:prstGeom prst="rect">
            <a:avLst/>
          </a:prstGeom>
        </p:spPr>
      </p:pic>
      <p:sp>
        <p:nvSpPr>
          <p:cNvPr id="6" name="スライド番号プレースホルダー 5"/>
          <p:cNvSpPr>
            <a:spLocks noGrp="1"/>
          </p:cNvSpPr>
          <p:nvPr>
            <p:ph type="sldNum" sz="quarter" idx="10"/>
          </p:nvPr>
        </p:nvSpPr>
        <p:spPr/>
        <p:txBody>
          <a:bodyPr/>
          <a:lstStyle/>
          <a:p>
            <a:fld id="{194B20C9-26D2-4B3D-B0E5-BA1A1EAC872E}" type="slidenum">
              <a:rPr lang="ja-JP" altLang="en-US" smtClean="0"/>
              <a:pPr/>
              <a:t>21</a:t>
            </a:fld>
            <a:endParaRPr lang="ja-JP" altLang="en-US"/>
          </a:p>
        </p:txBody>
      </p:sp>
      <p:sp>
        <p:nvSpPr>
          <p:cNvPr id="31" name="コンテンツ プレースホルダー 2"/>
          <p:cNvSpPr txBox="1">
            <a:spLocks/>
          </p:cNvSpPr>
          <p:nvPr/>
        </p:nvSpPr>
        <p:spPr bwMode="gray">
          <a:xfrm>
            <a:off x="542925" y="1888632"/>
            <a:ext cx="1668629" cy="858306"/>
          </a:xfrm>
          <a:prstGeom prst="wedgeEllipseCallout">
            <a:avLst>
              <a:gd name="adj1" fmla="val 52911"/>
              <a:gd name="adj2" fmla="val 29207"/>
            </a:avLst>
          </a:prstGeom>
          <a:solidFill>
            <a:schemeClr val="bg1"/>
          </a:solidFill>
          <a:ln w="25400" cap="flat" cmpd="sng" algn="ctr">
            <a:solidFill>
              <a:srgbClr val="FE6E54"/>
            </a:solidFill>
            <a:prstDash val="solid"/>
          </a:ln>
        </p:spPr>
        <p:style>
          <a:lnRef idx="2">
            <a:schemeClr val="accent2"/>
          </a:lnRef>
          <a:fillRef idx="1">
            <a:schemeClr val="lt1"/>
          </a:fillRef>
          <a:effectRef idx="0">
            <a:schemeClr val="accent2"/>
          </a:effectRef>
          <a:fontRef idx="minor">
            <a:schemeClr val="dk1"/>
          </a:fontRef>
        </p:style>
        <p:txBody>
          <a:bodyPr vert="horz" wrap="none" lIns="0" tIns="36000" rIns="0" bIns="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gn="ctr">
              <a:lnSpc>
                <a:spcPts val="1800"/>
              </a:lnSpc>
              <a:buNone/>
            </a:pP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Ａさんに</a:t>
            </a:r>
            <a: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お礼を</a:t>
            </a:r>
            <a: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言われた</a:t>
            </a:r>
            <a:endPar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2" name="コンテンツ プレースホルダー 2"/>
          <p:cNvSpPr txBox="1">
            <a:spLocks/>
          </p:cNvSpPr>
          <p:nvPr/>
        </p:nvSpPr>
        <p:spPr bwMode="gray">
          <a:xfrm>
            <a:off x="750548" y="4544673"/>
            <a:ext cx="1255888" cy="858306"/>
          </a:xfrm>
          <a:prstGeom prst="wedgeEllipseCallout">
            <a:avLst>
              <a:gd name="adj1" fmla="val 63471"/>
              <a:gd name="adj2" fmla="val 1464"/>
            </a:avLst>
          </a:prstGeom>
          <a:solidFill>
            <a:schemeClr val="bg1"/>
          </a:solidFill>
          <a:ln w="25400" cap="flat" cmpd="sng" algn="ctr">
            <a:solidFill>
              <a:srgbClr val="FE6E54"/>
            </a:solidFill>
            <a:prstDash val="solid"/>
          </a:ln>
        </p:spPr>
        <p:style>
          <a:lnRef idx="2">
            <a:schemeClr val="accent2"/>
          </a:lnRef>
          <a:fillRef idx="1">
            <a:schemeClr val="lt1"/>
          </a:fillRef>
          <a:effectRef idx="0">
            <a:schemeClr val="accent2"/>
          </a:effectRef>
          <a:fontRef idx="minor">
            <a:schemeClr val="dk1"/>
          </a:fontRef>
        </p:style>
        <p:txBody>
          <a:bodyPr vert="horz" wrap="none" lIns="0" tIns="36000" rIns="0" bIns="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gn="ctr">
              <a:lnSpc>
                <a:spcPts val="1800"/>
              </a:lnSpc>
              <a:buNone/>
            </a:pP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できるか</a:t>
            </a:r>
            <a: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不安</a:t>
            </a:r>
            <a:endPar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561062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図 6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1007" y="1451386"/>
            <a:ext cx="1005338" cy="822549"/>
          </a:xfrm>
          <a:prstGeom prst="rect">
            <a:avLst/>
          </a:prstGeom>
        </p:spPr>
      </p:pic>
      <p:pic>
        <p:nvPicPr>
          <p:cNvPr id="69" name="図 6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8591" y="3907788"/>
            <a:ext cx="982489" cy="814933"/>
          </a:xfrm>
          <a:prstGeom prst="rect">
            <a:avLst/>
          </a:prstGeom>
        </p:spPr>
      </p:pic>
      <p:sp>
        <p:nvSpPr>
          <p:cNvPr id="2" name="タイトル 1"/>
          <p:cNvSpPr>
            <a:spLocks noGrp="1"/>
          </p:cNvSpPr>
          <p:nvPr>
            <p:ph type="title"/>
          </p:nvPr>
        </p:nvSpPr>
        <p:spPr bwMode="gray"/>
        <p:txBody>
          <a:bodyPr>
            <a:normAutofit/>
          </a:bodyPr>
          <a:lstStyle/>
          <a:p>
            <a:r>
              <a:rPr kumimoji="1" lang="ja-JP" altLang="en-US" dirty="0">
                <a:latin typeface="游ゴシック" panose="020B0400000000000000" pitchFamily="50" charset="-128"/>
                <a:ea typeface="游ゴシック" panose="020B0400000000000000" pitchFamily="50" charset="-128"/>
              </a:rPr>
              <a:t>ユーザビリティと利用品質</a:t>
            </a:r>
          </a:p>
        </p:txBody>
      </p:sp>
      <p:sp>
        <p:nvSpPr>
          <p:cNvPr id="6" name="テキスト ボックス 5"/>
          <p:cNvSpPr txBox="1"/>
          <p:nvPr/>
        </p:nvSpPr>
        <p:spPr bwMode="gray">
          <a:xfrm>
            <a:off x="44389" y="6254540"/>
            <a:ext cx="4087979" cy="553998"/>
          </a:xfrm>
          <a:prstGeom prst="rect">
            <a:avLst/>
          </a:prstGeom>
          <a:noFill/>
        </p:spPr>
        <p:txBody>
          <a:bodyPr wrap="none" rtlCol="0">
            <a:spAutoFit/>
          </a:bodyPr>
          <a:lstStyle/>
          <a:p>
            <a:pPr>
              <a:lnSpc>
                <a:spcPts val="1200"/>
              </a:lnSpc>
            </a:pPr>
            <a:r>
              <a:rPr kumimoji="1" lang="ja-JP" altLang="en-US" sz="1200" dirty="0">
                <a:latin typeface="游ゴシック" panose="020B0400000000000000" pitchFamily="50" charset="-128"/>
                <a:ea typeface="游ゴシック" panose="020B0400000000000000" pitchFamily="50" charset="-128"/>
                <a:cs typeface="メイリオ" panose="020B0604030504040204" pitchFamily="50" charset="-128"/>
              </a:rPr>
              <a:t>ソフトウェアの品質規格</a:t>
            </a:r>
            <a:endParaRPr kumimoji="1" lang="en-US" altLang="ja-JP" sz="1200" dirty="0">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1200"/>
              </a:lnSpc>
            </a:pPr>
            <a:r>
              <a:rPr lang="en-US" altLang="ja-JP" sz="1200" dirty="0">
                <a:latin typeface="游ゴシック" panose="020B0400000000000000" pitchFamily="50" charset="-128"/>
                <a:ea typeface="游ゴシック" panose="020B0400000000000000" pitchFamily="50" charset="-128"/>
                <a:cs typeface="メイリオ" panose="020B0604030504040204" pitchFamily="50" charset="-128"/>
              </a:rPr>
              <a:t>ISO/IEC25000</a:t>
            </a:r>
            <a:r>
              <a:rPr lang="ja-JP" altLang="en-US" sz="1200" dirty="0">
                <a:latin typeface="游ゴシック" panose="020B0400000000000000" pitchFamily="50" charset="-128"/>
                <a:ea typeface="游ゴシック" panose="020B0400000000000000" pitchFamily="50" charset="-128"/>
                <a:cs typeface="メイリオ" panose="020B0604030504040204" pitchFamily="50" charset="-128"/>
              </a:rPr>
              <a:t>シリーズ</a:t>
            </a:r>
            <a:r>
              <a:rPr lang="en-US" altLang="ja-JP" sz="12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200" dirty="0" err="1">
                <a:latin typeface="游ゴシック" panose="020B0400000000000000" pitchFamily="50" charset="-128"/>
                <a:ea typeface="游ゴシック" panose="020B0400000000000000" pitchFamily="50" charset="-128"/>
                <a:cs typeface="メイリオ" panose="020B0604030504040204" pitchFamily="50" charset="-128"/>
              </a:rPr>
              <a:t>SQuaRE</a:t>
            </a:r>
            <a:r>
              <a:rPr lang="en-US" altLang="ja-JP" sz="1200" dirty="0">
                <a:latin typeface="游ゴシック" panose="020B0400000000000000" pitchFamily="50" charset="-128"/>
                <a:ea typeface="游ゴシック" panose="020B0400000000000000" pitchFamily="50" charset="-128"/>
                <a:cs typeface="メイリオ" panose="020B0604030504040204" pitchFamily="50" charset="-128"/>
              </a:rPr>
              <a:t>)</a:t>
            </a:r>
          </a:p>
          <a:p>
            <a:pPr>
              <a:lnSpc>
                <a:spcPts val="1200"/>
              </a:lnSpc>
            </a:pPr>
            <a:r>
              <a:rPr lang="en-US" altLang="ja-JP" sz="1200" dirty="0">
                <a:latin typeface="游ゴシック" panose="020B0400000000000000" pitchFamily="50" charset="-128"/>
                <a:ea typeface="游ゴシック" panose="020B0400000000000000" pitchFamily="50" charset="-128"/>
                <a:cs typeface="メイリオ" panose="020B0604030504040204" pitchFamily="50" charset="-128"/>
              </a:rPr>
              <a:t>Software product Quality</a:t>
            </a:r>
            <a:r>
              <a:rPr lang="ja-JP" altLang="en-US" sz="1200" dirty="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1200" dirty="0">
                <a:latin typeface="游ゴシック" panose="020B0400000000000000" pitchFamily="50" charset="-128"/>
                <a:ea typeface="游ゴシック" panose="020B0400000000000000" pitchFamily="50" charset="-128"/>
                <a:cs typeface="メイリオ" panose="020B0604030504040204" pitchFamily="50" charset="-128"/>
              </a:rPr>
              <a:t>Requirements and Evaluation</a:t>
            </a:r>
            <a:endParaRPr kumimoji="1" lang="en-US" altLang="ja-JP" sz="12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 name="正方形/長方形 2"/>
          <p:cNvSpPr/>
          <p:nvPr/>
        </p:nvSpPr>
        <p:spPr bwMode="gray">
          <a:xfrm>
            <a:off x="3629167" y="2282454"/>
            <a:ext cx="1400033" cy="642566"/>
          </a:xfrm>
          <a:prstGeom prst="rect">
            <a:avLst/>
          </a:prstGeom>
          <a:solidFill>
            <a:srgbClr val="FED2D1"/>
          </a:solidFill>
          <a:ln w="1905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利用時の品質</a:t>
            </a:r>
          </a:p>
        </p:txBody>
      </p:sp>
      <p:sp>
        <p:nvSpPr>
          <p:cNvPr id="10" name="正方形/長方形 9"/>
          <p:cNvSpPr/>
          <p:nvPr/>
        </p:nvSpPr>
        <p:spPr bwMode="gray">
          <a:xfrm>
            <a:off x="6160109" y="1527634"/>
            <a:ext cx="1698016" cy="342069"/>
          </a:xfrm>
          <a:prstGeom prst="rect">
            <a:avLst/>
          </a:prstGeom>
          <a:noFill/>
          <a:ln w="5715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有効性</a:t>
            </a:r>
          </a:p>
        </p:txBody>
      </p:sp>
      <p:sp>
        <p:nvSpPr>
          <p:cNvPr id="11" name="正方形/長方形 10"/>
          <p:cNvSpPr/>
          <p:nvPr/>
        </p:nvSpPr>
        <p:spPr bwMode="gray">
          <a:xfrm>
            <a:off x="6160109" y="1982822"/>
            <a:ext cx="1698016" cy="342069"/>
          </a:xfrm>
          <a:prstGeom prst="rect">
            <a:avLst/>
          </a:prstGeom>
          <a:noFill/>
          <a:ln w="5715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効率性</a:t>
            </a:r>
          </a:p>
        </p:txBody>
      </p:sp>
      <p:sp>
        <p:nvSpPr>
          <p:cNvPr id="12" name="正方形/長方形 11"/>
          <p:cNvSpPr/>
          <p:nvPr/>
        </p:nvSpPr>
        <p:spPr bwMode="gray">
          <a:xfrm>
            <a:off x="6160109" y="2437387"/>
            <a:ext cx="1698016" cy="342069"/>
          </a:xfrm>
          <a:prstGeom prst="rect">
            <a:avLst/>
          </a:prstGeom>
          <a:noFill/>
          <a:ln w="5715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満足性</a:t>
            </a:r>
          </a:p>
        </p:txBody>
      </p:sp>
      <p:sp>
        <p:nvSpPr>
          <p:cNvPr id="13" name="正方形/長方形 12"/>
          <p:cNvSpPr/>
          <p:nvPr/>
        </p:nvSpPr>
        <p:spPr bwMode="gray">
          <a:xfrm>
            <a:off x="6160109" y="2859473"/>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リスク回避性</a:t>
            </a:r>
          </a:p>
        </p:txBody>
      </p:sp>
      <p:sp>
        <p:nvSpPr>
          <p:cNvPr id="14" name="正方形/長方形 13"/>
          <p:cNvSpPr/>
          <p:nvPr/>
        </p:nvSpPr>
        <p:spPr bwMode="gray">
          <a:xfrm>
            <a:off x="6160109" y="3252723"/>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利用状況網羅性</a:t>
            </a:r>
          </a:p>
        </p:txBody>
      </p:sp>
      <p:sp>
        <p:nvSpPr>
          <p:cNvPr id="16" name="正方形/長方形 15"/>
          <p:cNvSpPr/>
          <p:nvPr/>
        </p:nvSpPr>
        <p:spPr bwMode="gray">
          <a:xfrm>
            <a:off x="1162050" y="3004933"/>
            <a:ext cx="1739848" cy="642566"/>
          </a:xfrm>
          <a:prstGeom prst="rect">
            <a:avLst/>
          </a:prstGeom>
          <a:solidFill>
            <a:srgbClr val="FED2D1"/>
          </a:solidFill>
          <a:ln w="1905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ソフトウェア品質</a:t>
            </a:r>
          </a:p>
        </p:txBody>
      </p:sp>
      <p:sp>
        <p:nvSpPr>
          <p:cNvPr id="18" name="正方形/長方形 17"/>
          <p:cNvSpPr/>
          <p:nvPr/>
        </p:nvSpPr>
        <p:spPr bwMode="gray">
          <a:xfrm>
            <a:off x="3629167" y="4743032"/>
            <a:ext cx="1400033" cy="642566"/>
          </a:xfrm>
          <a:prstGeom prst="rect">
            <a:avLst/>
          </a:prstGeom>
          <a:solidFill>
            <a:srgbClr val="FED2D1"/>
          </a:solidFill>
          <a:ln w="1905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pPr>
              <a:lnSpc>
                <a:spcPts val="1400"/>
              </a:lnSpc>
            </a:pPr>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システム</a:t>
            </a:r>
            <a:r>
              <a:rPr kumimoji="1"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a:t>
            </a:r>
            <a:br>
              <a:rPr kumimoji="1"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ソフトウェアの</a:t>
            </a:r>
            <a:r>
              <a:rPr kumimoji="1"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製品品質</a:t>
            </a:r>
          </a:p>
        </p:txBody>
      </p:sp>
      <p:sp>
        <p:nvSpPr>
          <p:cNvPr id="19" name="正方形/長方形 18"/>
          <p:cNvSpPr/>
          <p:nvPr/>
        </p:nvSpPr>
        <p:spPr bwMode="gray">
          <a:xfrm>
            <a:off x="6160109" y="3735515"/>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機能適合性</a:t>
            </a:r>
          </a:p>
        </p:txBody>
      </p:sp>
      <p:sp>
        <p:nvSpPr>
          <p:cNvPr id="20" name="正方形/長方形 19"/>
          <p:cNvSpPr/>
          <p:nvPr/>
        </p:nvSpPr>
        <p:spPr bwMode="gray">
          <a:xfrm>
            <a:off x="6160109" y="4119908"/>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性能効率性</a:t>
            </a:r>
          </a:p>
        </p:txBody>
      </p:sp>
      <p:sp>
        <p:nvSpPr>
          <p:cNvPr id="21" name="正方形/長方形 20"/>
          <p:cNvSpPr/>
          <p:nvPr/>
        </p:nvSpPr>
        <p:spPr bwMode="gray">
          <a:xfrm>
            <a:off x="6160109" y="4504301"/>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互換性</a:t>
            </a:r>
          </a:p>
        </p:txBody>
      </p:sp>
      <p:sp>
        <p:nvSpPr>
          <p:cNvPr id="22" name="正方形/長方形 21"/>
          <p:cNvSpPr/>
          <p:nvPr/>
        </p:nvSpPr>
        <p:spPr bwMode="gray">
          <a:xfrm>
            <a:off x="6160109" y="4888694"/>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使用</a:t>
            </a:r>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性</a:t>
            </a:r>
          </a:p>
        </p:txBody>
      </p:sp>
      <p:sp>
        <p:nvSpPr>
          <p:cNvPr id="23" name="正方形/長方形 22"/>
          <p:cNvSpPr/>
          <p:nvPr/>
        </p:nvSpPr>
        <p:spPr bwMode="gray">
          <a:xfrm>
            <a:off x="6160109" y="5273087"/>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信頼</a:t>
            </a:r>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性</a:t>
            </a:r>
          </a:p>
        </p:txBody>
      </p:sp>
      <p:sp>
        <p:nvSpPr>
          <p:cNvPr id="24" name="正方形/長方形 23"/>
          <p:cNvSpPr/>
          <p:nvPr/>
        </p:nvSpPr>
        <p:spPr bwMode="gray">
          <a:xfrm>
            <a:off x="6160109" y="5657480"/>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lang="ja-JP" altLang="en-US" sz="140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セキュリティ</a:t>
            </a:r>
            <a:endPar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5" name="正方形/長方形 24"/>
          <p:cNvSpPr/>
          <p:nvPr/>
        </p:nvSpPr>
        <p:spPr bwMode="gray">
          <a:xfrm>
            <a:off x="6160109" y="6041873"/>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保守性</a:t>
            </a:r>
            <a:endPar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6" name="正方形/長方形 25"/>
          <p:cNvSpPr/>
          <p:nvPr/>
        </p:nvSpPr>
        <p:spPr bwMode="gray">
          <a:xfrm>
            <a:off x="6160108" y="6426266"/>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移植性</a:t>
            </a:r>
            <a:endPar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cxnSp>
        <p:nvCxnSpPr>
          <p:cNvPr id="27" name="カギ線コネクタ 26"/>
          <p:cNvCxnSpPr>
            <a:stCxn id="16" idx="3"/>
            <a:endCxn id="3" idx="1"/>
          </p:cNvCxnSpPr>
          <p:nvPr/>
        </p:nvCxnSpPr>
        <p:spPr bwMode="gray">
          <a:xfrm flipV="1">
            <a:off x="2901898" y="2603737"/>
            <a:ext cx="727269" cy="722479"/>
          </a:xfrm>
          <a:prstGeom prst="bentConnector3">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31" name="カギ線コネクタ 30"/>
          <p:cNvCxnSpPr>
            <a:stCxn id="16" idx="3"/>
            <a:endCxn id="18" idx="1"/>
          </p:cNvCxnSpPr>
          <p:nvPr/>
        </p:nvCxnSpPr>
        <p:spPr bwMode="gray">
          <a:xfrm>
            <a:off x="2901898" y="3326216"/>
            <a:ext cx="727269" cy="1738099"/>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35" name="カギ線コネクタ 34"/>
          <p:cNvCxnSpPr>
            <a:stCxn id="3" idx="3"/>
            <a:endCxn id="10" idx="1"/>
          </p:cNvCxnSpPr>
          <p:nvPr/>
        </p:nvCxnSpPr>
        <p:spPr bwMode="gray">
          <a:xfrm flipV="1">
            <a:off x="5029200" y="1698669"/>
            <a:ext cx="1130909" cy="905068"/>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38" name="カギ線コネクタ 37"/>
          <p:cNvCxnSpPr>
            <a:stCxn id="3" idx="3"/>
            <a:endCxn id="11" idx="1"/>
          </p:cNvCxnSpPr>
          <p:nvPr/>
        </p:nvCxnSpPr>
        <p:spPr bwMode="gray">
          <a:xfrm flipV="1">
            <a:off x="5029200" y="2153857"/>
            <a:ext cx="1130909" cy="449880"/>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41" name="カギ線コネクタ 40"/>
          <p:cNvCxnSpPr>
            <a:stCxn id="3" idx="3"/>
            <a:endCxn id="12" idx="1"/>
          </p:cNvCxnSpPr>
          <p:nvPr/>
        </p:nvCxnSpPr>
        <p:spPr bwMode="gray">
          <a:xfrm>
            <a:off x="5029200" y="2603737"/>
            <a:ext cx="1130909" cy="4685"/>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44" name="カギ線コネクタ 43"/>
          <p:cNvCxnSpPr>
            <a:stCxn id="3" idx="3"/>
            <a:endCxn id="13" idx="1"/>
          </p:cNvCxnSpPr>
          <p:nvPr/>
        </p:nvCxnSpPr>
        <p:spPr bwMode="gray">
          <a:xfrm>
            <a:off x="5029200" y="2603737"/>
            <a:ext cx="1130909" cy="426771"/>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47" name="カギ線コネクタ 46"/>
          <p:cNvCxnSpPr>
            <a:stCxn id="3" idx="3"/>
            <a:endCxn id="14" idx="1"/>
          </p:cNvCxnSpPr>
          <p:nvPr/>
        </p:nvCxnSpPr>
        <p:spPr bwMode="gray">
          <a:xfrm>
            <a:off x="5029200" y="2603737"/>
            <a:ext cx="1130909" cy="820021"/>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50" name="カギ線コネクタ 49"/>
          <p:cNvCxnSpPr>
            <a:stCxn id="18" idx="3"/>
            <a:endCxn id="19" idx="1"/>
          </p:cNvCxnSpPr>
          <p:nvPr/>
        </p:nvCxnSpPr>
        <p:spPr bwMode="gray">
          <a:xfrm flipV="1">
            <a:off x="5029200" y="3906550"/>
            <a:ext cx="1130909" cy="1157765"/>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53" name="カギ線コネクタ 52"/>
          <p:cNvCxnSpPr>
            <a:stCxn id="18" idx="3"/>
            <a:endCxn id="20" idx="1"/>
          </p:cNvCxnSpPr>
          <p:nvPr/>
        </p:nvCxnSpPr>
        <p:spPr bwMode="gray">
          <a:xfrm flipV="1">
            <a:off x="5029200" y="4290943"/>
            <a:ext cx="1130909" cy="773372"/>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56" name="カギ線コネクタ 55"/>
          <p:cNvCxnSpPr>
            <a:stCxn id="18" idx="3"/>
            <a:endCxn id="21" idx="1"/>
          </p:cNvCxnSpPr>
          <p:nvPr/>
        </p:nvCxnSpPr>
        <p:spPr bwMode="gray">
          <a:xfrm flipV="1">
            <a:off x="5029200" y="4675336"/>
            <a:ext cx="1130909" cy="388979"/>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59" name="カギ線コネクタ 58"/>
          <p:cNvCxnSpPr>
            <a:stCxn id="18" idx="3"/>
            <a:endCxn id="22" idx="1"/>
          </p:cNvCxnSpPr>
          <p:nvPr/>
        </p:nvCxnSpPr>
        <p:spPr bwMode="gray">
          <a:xfrm flipV="1">
            <a:off x="5029200" y="5059729"/>
            <a:ext cx="1130909" cy="4586"/>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62" name="カギ線コネクタ 61"/>
          <p:cNvCxnSpPr>
            <a:stCxn id="18" idx="3"/>
            <a:endCxn id="23" idx="1"/>
          </p:cNvCxnSpPr>
          <p:nvPr/>
        </p:nvCxnSpPr>
        <p:spPr bwMode="gray">
          <a:xfrm>
            <a:off x="5029200" y="5064315"/>
            <a:ext cx="1130909" cy="379807"/>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65" name="カギ線コネクタ 64"/>
          <p:cNvCxnSpPr>
            <a:stCxn id="18" idx="3"/>
            <a:endCxn id="24" idx="1"/>
          </p:cNvCxnSpPr>
          <p:nvPr/>
        </p:nvCxnSpPr>
        <p:spPr bwMode="gray">
          <a:xfrm>
            <a:off x="5029200" y="5064315"/>
            <a:ext cx="1130909" cy="764200"/>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68" name="カギ線コネクタ 67"/>
          <p:cNvCxnSpPr>
            <a:stCxn id="18" idx="3"/>
            <a:endCxn id="25" idx="1"/>
          </p:cNvCxnSpPr>
          <p:nvPr/>
        </p:nvCxnSpPr>
        <p:spPr bwMode="gray">
          <a:xfrm>
            <a:off x="5029200" y="5064315"/>
            <a:ext cx="1130909" cy="1148593"/>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71" name="カギ線コネクタ 70"/>
          <p:cNvCxnSpPr>
            <a:stCxn id="18" idx="3"/>
            <a:endCxn id="26" idx="1"/>
          </p:cNvCxnSpPr>
          <p:nvPr/>
        </p:nvCxnSpPr>
        <p:spPr bwMode="gray">
          <a:xfrm>
            <a:off x="5029200" y="5064315"/>
            <a:ext cx="1130908" cy="1532986"/>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sp>
        <p:nvSpPr>
          <p:cNvPr id="119" name="コンテンツ プレースホルダー 2"/>
          <p:cNvSpPr txBox="1">
            <a:spLocks/>
          </p:cNvSpPr>
          <p:nvPr/>
        </p:nvSpPr>
        <p:spPr bwMode="gray">
          <a:xfrm>
            <a:off x="139401" y="919845"/>
            <a:ext cx="7573154" cy="442035"/>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wrap="none" lIns="36000" tIns="36000" rIns="36000" bIns="36000" rtlCol="0" anchor="ctr">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buClr>
                <a:srgbClr val="FE6E54"/>
              </a:buClr>
              <a:buNone/>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ユーザビリティは ”利用時の品質” として</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ISO</a:t>
            </a: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で規格化</a:t>
            </a:r>
          </a:p>
        </p:txBody>
      </p:sp>
      <p:sp>
        <p:nvSpPr>
          <p:cNvPr id="39" name="コンテンツ プレースホルダー 2"/>
          <p:cNvSpPr txBox="1">
            <a:spLocks/>
          </p:cNvSpPr>
          <p:nvPr/>
        </p:nvSpPr>
        <p:spPr bwMode="gray">
          <a:xfrm>
            <a:off x="401059" y="1435365"/>
            <a:ext cx="2898305" cy="448468"/>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wrap="none" lIns="72000" tIns="36000" rIns="72000" bIns="36000" rtlCol="0" anchor="ctr">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buClr>
                <a:srgbClr val="FE6E54"/>
              </a:buClr>
              <a:buNone/>
            </a:pPr>
            <a:r>
              <a:rPr lang="en-US" altLang="ja-JP" sz="1600" dirty="0" err="1">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SQuaRE</a:t>
            </a:r>
            <a:r>
              <a:rPr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における品質モデル</a:t>
            </a:r>
          </a:p>
        </p:txBody>
      </p:sp>
      <p:sp>
        <p:nvSpPr>
          <p:cNvPr id="5" name="スライド番号プレースホルダー 4"/>
          <p:cNvSpPr>
            <a:spLocks noGrp="1"/>
          </p:cNvSpPr>
          <p:nvPr>
            <p:ph type="sldNum" sz="quarter" idx="10"/>
          </p:nvPr>
        </p:nvSpPr>
        <p:spPr/>
        <p:txBody>
          <a:bodyPr/>
          <a:lstStyle/>
          <a:p>
            <a:fld id="{194B20C9-26D2-4B3D-B0E5-BA1A1EAC872E}" type="slidenum">
              <a:rPr lang="ja-JP" altLang="en-US" smtClean="0"/>
              <a:pPr/>
              <a:t>22</a:t>
            </a:fld>
            <a:endParaRPr lang="ja-JP" altLang="en-US"/>
          </a:p>
        </p:txBody>
      </p:sp>
      <p:sp>
        <p:nvSpPr>
          <p:cNvPr id="40" name="コンテンツ プレースホルダー 2"/>
          <p:cNvSpPr txBox="1">
            <a:spLocks/>
          </p:cNvSpPr>
          <p:nvPr/>
        </p:nvSpPr>
        <p:spPr bwMode="gray">
          <a:xfrm>
            <a:off x="6620337" y="143625"/>
            <a:ext cx="2344327" cy="562034"/>
          </a:xfrm>
          <a:prstGeom prst="roundRect">
            <a:avLst>
              <a:gd name="adj" fmla="val 18142"/>
            </a:avLst>
          </a:prstGeom>
          <a:solidFill>
            <a:schemeClr val="bg1"/>
          </a:solidFill>
          <a:ln w="25400" cap="flat" cmpd="sng" algn="ctr">
            <a:solidFill>
              <a:srgbClr val="FE6E54"/>
            </a:solidFill>
            <a:prstDash val="solid"/>
          </a:ln>
        </p:spPr>
        <p:style>
          <a:lnRef idx="2">
            <a:schemeClr val="accent2"/>
          </a:lnRef>
          <a:fillRef idx="1">
            <a:schemeClr val="lt1"/>
          </a:fillRef>
          <a:effectRef idx="0">
            <a:schemeClr val="accent2"/>
          </a:effectRef>
          <a:fontRef idx="minor">
            <a:schemeClr val="dk1"/>
          </a:fontRef>
        </p:style>
        <p:txBody>
          <a:bodyPr vert="horz" wrap="none" lIns="72000" tIns="36000" rIns="72000" bIns="36000" rtlCol="0" anchor="ctr">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buClr>
                <a:srgbClr val="FE6E54"/>
              </a:buClr>
              <a:buNone/>
            </a:pPr>
            <a:r>
              <a:rPr lang="ja-JP" altLang="en-US" sz="14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このページは必要に応じて</a:t>
            </a:r>
            <a:r>
              <a:rPr lang="en-US" altLang="ja-JP" sz="14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4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4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使用してください</a:t>
            </a:r>
          </a:p>
        </p:txBody>
      </p:sp>
    </p:spTree>
    <p:extLst>
      <p:ext uri="{BB962C8B-B14F-4D97-AF65-F5344CB8AC3E}">
        <p14:creationId xmlns:p14="http://schemas.microsoft.com/office/powerpoint/2010/main" val="2979054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r>
              <a:rPr kumimoji="1" lang="ja-JP" altLang="en-US" sz="4800" b="1" dirty="0">
                <a:latin typeface="游ゴシック" panose="020B0400000000000000" pitchFamily="50" charset="-128"/>
                <a:ea typeface="游ゴシック" panose="020B0400000000000000" pitchFamily="50" charset="-128"/>
              </a:rPr>
              <a:t>４</a:t>
            </a:r>
            <a:r>
              <a:rPr kumimoji="1" lang="en-US" altLang="ja-JP" sz="4800" b="1" dirty="0">
                <a:latin typeface="游ゴシック" panose="020B0400000000000000" pitchFamily="50" charset="-128"/>
                <a:ea typeface="游ゴシック" panose="020B0400000000000000" pitchFamily="50" charset="-128"/>
              </a:rPr>
              <a:t>.HCD</a:t>
            </a:r>
            <a:r>
              <a:rPr kumimoji="1" lang="ja-JP" altLang="en-US" sz="4800" b="1" dirty="0">
                <a:latin typeface="游ゴシック" panose="020B0400000000000000" pitchFamily="50" charset="-128"/>
                <a:ea typeface="游ゴシック" panose="020B0400000000000000" pitchFamily="50" charset="-128"/>
              </a:rPr>
              <a:t>のサイクルと導入</a:t>
            </a:r>
          </a:p>
        </p:txBody>
      </p:sp>
      <p:sp>
        <p:nvSpPr>
          <p:cNvPr id="3" name="コンテンツ プレースホルダー 2"/>
          <p:cNvSpPr>
            <a:spLocks noGrp="1"/>
          </p:cNvSpPr>
          <p:nvPr>
            <p:ph idx="1"/>
          </p:nvPr>
        </p:nvSpPr>
        <p:spPr bwMode="gray"/>
        <p:txBody>
          <a:bodyPr/>
          <a:lstStyle/>
          <a:p>
            <a:pPr>
              <a:spcBef>
                <a:spcPts val="600"/>
              </a:spcBef>
            </a:pPr>
            <a:r>
              <a:rPr kumimoji="1" lang="en-US" altLang="ja-JP" dirty="0">
                <a:latin typeface="游ゴシック" panose="020B0400000000000000" pitchFamily="50" charset="-128"/>
                <a:ea typeface="游ゴシック" panose="020B0400000000000000" pitchFamily="50" charset="-128"/>
              </a:rPr>
              <a:t>HCD</a:t>
            </a:r>
            <a:r>
              <a:rPr kumimoji="1" lang="ja-JP" altLang="en-US" dirty="0">
                <a:latin typeface="游ゴシック" panose="020B0400000000000000" pitchFamily="50" charset="-128"/>
                <a:ea typeface="游ゴシック" panose="020B0400000000000000" pitchFamily="50" charset="-128"/>
              </a:rPr>
              <a:t>サイクル</a:t>
            </a:r>
            <a:endParaRPr kumimoji="1" lang="en-US" altLang="ja-JP" dirty="0">
              <a:latin typeface="游ゴシック" panose="020B0400000000000000" pitchFamily="50" charset="-128"/>
              <a:ea typeface="游ゴシック" panose="020B0400000000000000" pitchFamily="50" charset="-128"/>
            </a:endParaRPr>
          </a:p>
          <a:p>
            <a:pPr>
              <a:spcBef>
                <a:spcPts val="600"/>
              </a:spcBef>
            </a:pPr>
            <a:r>
              <a:rPr lang="en-US" altLang="ja-JP" dirty="0">
                <a:latin typeface="游ゴシック" panose="020B0400000000000000" pitchFamily="50" charset="-128"/>
                <a:ea typeface="游ゴシック" panose="020B0400000000000000" pitchFamily="50" charset="-128"/>
              </a:rPr>
              <a:t>HCD</a:t>
            </a:r>
            <a:r>
              <a:rPr lang="ja-JP" altLang="en-US" dirty="0">
                <a:latin typeface="游ゴシック" panose="020B0400000000000000" pitchFamily="50" charset="-128"/>
                <a:ea typeface="游ゴシック" panose="020B0400000000000000" pitchFamily="50" charset="-128"/>
              </a:rPr>
              <a:t>サイクルに対応する手法</a:t>
            </a:r>
            <a:endParaRPr kumimoji="1" lang="en-US" altLang="ja-JP" dirty="0">
              <a:latin typeface="游ゴシック" panose="020B0400000000000000" pitchFamily="50" charset="-128"/>
              <a:ea typeface="游ゴシック" panose="020B0400000000000000" pitchFamily="50" charset="-128"/>
            </a:endParaRPr>
          </a:p>
          <a:p>
            <a:pPr>
              <a:spcBef>
                <a:spcPts val="600"/>
              </a:spcBef>
            </a:pPr>
            <a:r>
              <a:rPr kumimoji="1" lang="en-US" altLang="ja-JP" dirty="0">
                <a:latin typeface="游ゴシック" panose="020B0400000000000000" pitchFamily="50" charset="-128"/>
                <a:ea typeface="游ゴシック" panose="020B0400000000000000" pitchFamily="50" charset="-128"/>
              </a:rPr>
              <a:t>HCD</a:t>
            </a:r>
            <a:r>
              <a:rPr kumimoji="1" lang="ja-JP" altLang="en-US" dirty="0">
                <a:latin typeface="游ゴシック" panose="020B0400000000000000" pitchFamily="50" charset="-128"/>
                <a:ea typeface="游ゴシック" panose="020B0400000000000000" pitchFamily="50" charset="-128"/>
              </a:rPr>
              <a:t>サイクルの効果</a:t>
            </a:r>
            <a:endParaRPr kumimoji="1" lang="en-US" altLang="ja-JP" dirty="0">
              <a:latin typeface="游ゴシック" panose="020B0400000000000000" pitchFamily="50" charset="-128"/>
              <a:ea typeface="游ゴシック" panose="020B0400000000000000" pitchFamily="50" charset="-128"/>
            </a:endParaRPr>
          </a:p>
        </p:txBody>
      </p:sp>
      <p:sp>
        <p:nvSpPr>
          <p:cNvPr id="6" name="スライド番号プレースホルダー 5"/>
          <p:cNvSpPr>
            <a:spLocks noGrp="1"/>
          </p:cNvSpPr>
          <p:nvPr>
            <p:ph type="sldNum" sz="quarter" idx="12"/>
          </p:nvPr>
        </p:nvSpPr>
        <p:spPr/>
        <p:txBody>
          <a:bodyPr/>
          <a:lstStyle/>
          <a:p>
            <a:fld id="{194B20C9-26D2-4B3D-B0E5-BA1A1EAC872E}" type="slidenum">
              <a:rPr lang="ja-JP" altLang="en-US" smtClean="0"/>
              <a:pPr/>
              <a:t>23</a:t>
            </a:fld>
            <a:endParaRPr lang="ja-JP" altLang="en-US"/>
          </a:p>
        </p:txBody>
      </p:sp>
    </p:spTree>
    <p:extLst>
      <p:ext uri="{BB962C8B-B14F-4D97-AF65-F5344CB8AC3E}">
        <p14:creationId xmlns:p14="http://schemas.microsoft.com/office/powerpoint/2010/main" val="1345284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a:stretch>
            <a:fillRect/>
          </a:stretch>
        </p:blipFill>
        <p:spPr>
          <a:xfrm>
            <a:off x="2822189" y="4945208"/>
            <a:ext cx="1742857" cy="1666667"/>
          </a:xfrm>
          <a:prstGeom prst="rect">
            <a:avLst/>
          </a:prstGeom>
        </p:spPr>
      </p:pic>
      <p:pic>
        <p:nvPicPr>
          <p:cNvPr id="16" name="図 15"/>
          <p:cNvPicPr>
            <a:picLocks noChangeAspect="1"/>
          </p:cNvPicPr>
          <p:nvPr/>
        </p:nvPicPr>
        <p:blipFill>
          <a:blip r:embed="rId3">
            <a:clrChange>
              <a:clrFrom>
                <a:srgbClr val="FFFFFF"/>
              </a:clrFrom>
              <a:clrTo>
                <a:srgbClr val="FFFFFF">
                  <a:alpha val="0"/>
                </a:srgbClr>
              </a:clrTo>
            </a:clrChange>
          </a:blip>
          <a:stretch>
            <a:fillRect/>
          </a:stretch>
        </p:blipFill>
        <p:spPr>
          <a:xfrm>
            <a:off x="179420" y="3763118"/>
            <a:ext cx="1961905" cy="1714286"/>
          </a:xfrm>
          <a:prstGeom prst="rect">
            <a:avLst/>
          </a:prstGeom>
        </p:spPr>
      </p:pic>
      <p:pic>
        <p:nvPicPr>
          <p:cNvPr id="19" name="図 18"/>
          <p:cNvPicPr>
            <a:picLocks noChangeAspect="1"/>
          </p:cNvPicPr>
          <p:nvPr/>
        </p:nvPicPr>
        <p:blipFill>
          <a:blip r:embed="rId4">
            <a:clrChange>
              <a:clrFrom>
                <a:srgbClr val="FF5039"/>
              </a:clrFrom>
              <a:clrTo>
                <a:srgbClr val="FF5039">
                  <a:alpha val="0"/>
                </a:srgbClr>
              </a:clrTo>
            </a:clrChange>
          </a:blip>
          <a:stretch>
            <a:fillRect/>
          </a:stretch>
        </p:blipFill>
        <p:spPr>
          <a:xfrm>
            <a:off x="7364588" y="2168523"/>
            <a:ext cx="1647619" cy="1942857"/>
          </a:xfrm>
          <a:prstGeom prst="snip2SameRect">
            <a:avLst>
              <a:gd name="adj1" fmla="val 34606"/>
              <a:gd name="adj2" fmla="val 0"/>
            </a:avLst>
          </a:prstGeom>
        </p:spPr>
      </p:pic>
      <p:pic>
        <p:nvPicPr>
          <p:cNvPr id="18" name="図 17"/>
          <p:cNvPicPr>
            <a:picLocks noChangeAspect="1"/>
          </p:cNvPicPr>
          <p:nvPr/>
        </p:nvPicPr>
        <p:blipFill>
          <a:blip r:embed="rId5"/>
          <a:stretch>
            <a:fillRect/>
          </a:stretch>
        </p:blipFill>
        <p:spPr>
          <a:xfrm>
            <a:off x="4437562" y="808918"/>
            <a:ext cx="2352381" cy="1723810"/>
          </a:xfrm>
          <a:prstGeom prst="rect">
            <a:avLst/>
          </a:prstGeom>
        </p:spPr>
      </p:pic>
      <p:sp>
        <p:nvSpPr>
          <p:cNvPr id="2" name="タイトル 1"/>
          <p:cNvSpPr>
            <a:spLocks noGrp="1"/>
          </p:cNvSpPr>
          <p:nvPr>
            <p:ph type="title"/>
          </p:nvPr>
        </p:nvSpPr>
        <p:spPr bwMode="gray"/>
        <p:txBody>
          <a:bodyPr>
            <a:normAutofit/>
          </a:bodyPr>
          <a:lstStyle/>
          <a:p>
            <a:pPr algn="l"/>
            <a:r>
              <a:rPr kumimoji="1" lang="en-US" altLang="ja-JP" dirty="0">
                <a:latin typeface="游ゴシック" panose="020B0400000000000000" pitchFamily="50" charset="-128"/>
                <a:ea typeface="游ゴシック" panose="020B0400000000000000" pitchFamily="50" charset="-128"/>
              </a:rPr>
              <a:t>HCD</a:t>
            </a:r>
            <a:r>
              <a:rPr kumimoji="1" lang="ja-JP" altLang="en-US" dirty="0">
                <a:latin typeface="游ゴシック" panose="020B0400000000000000" pitchFamily="50" charset="-128"/>
                <a:ea typeface="游ゴシック" panose="020B0400000000000000" pitchFamily="50" charset="-128"/>
              </a:rPr>
              <a:t>サイクル（</a:t>
            </a:r>
            <a:r>
              <a:rPr kumimoji="1" lang="en-US" altLang="ja-JP" dirty="0">
                <a:latin typeface="游ゴシック" panose="020B0400000000000000" pitchFamily="50" charset="-128"/>
                <a:ea typeface="游ゴシック" panose="020B0400000000000000" pitchFamily="50" charset="-128"/>
              </a:rPr>
              <a:t>ISO9241-210</a:t>
            </a:r>
            <a:r>
              <a:rPr kumimoji="1" lang="ja-JP" altLang="en-US" dirty="0">
                <a:latin typeface="游ゴシック" panose="020B0400000000000000" pitchFamily="50" charset="-128"/>
                <a:ea typeface="游ゴシック" panose="020B0400000000000000" pitchFamily="50" charset="-128"/>
              </a:rPr>
              <a:t>）</a:t>
            </a:r>
          </a:p>
        </p:txBody>
      </p:sp>
      <p:sp>
        <p:nvSpPr>
          <p:cNvPr id="5" name="テキスト ボックス 4"/>
          <p:cNvSpPr txBox="1"/>
          <p:nvPr/>
        </p:nvSpPr>
        <p:spPr bwMode="gray">
          <a:xfrm>
            <a:off x="5577301" y="6556459"/>
            <a:ext cx="3063659" cy="253916"/>
          </a:xfrm>
          <a:prstGeom prst="rect">
            <a:avLst/>
          </a:prstGeom>
          <a:noFill/>
        </p:spPr>
        <p:txBody>
          <a:bodyPr wrap="none" rtlCol="0">
            <a:spAutoFit/>
          </a:bodyPr>
          <a:lstStyle/>
          <a:p>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山崎、他“人間中心設計入門”近代科学社、</a:t>
            </a: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2016</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9" name="スライド番号プレースホルダー 8"/>
          <p:cNvSpPr>
            <a:spLocks noGrp="1"/>
          </p:cNvSpPr>
          <p:nvPr>
            <p:ph type="sldNum" sz="quarter" idx="10"/>
          </p:nvPr>
        </p:nvSpPr>
        <p:spPr bwMode="gray"/>
        <p:txBody>
          <a:bodyPr/>
          <a:lstStyle/>
          <a:p>
            <a:fld id="{194B20C9-26D2-4B3D-B0E5-BA1A1EAC872E}" type="slidenum">
              <a:rPr lang="ja-JP" altLang="en-US" smtClean="0"/>
              <a:pPr/>
              <a:t>24</a:t>
            </a:fld>
            <a:endParaRPr lang="ja-JP" altLang="en-US"/>
          </a:p>
        </p:txBody>
      </p:sp>
      <p:pic>
        <p:nvPicPr>
          <p:cNvPr id="6" name="図 5"/>
          <p:cNvPicPr>
            <a:picLocks noChangeAspect="1"/>
          </p:cNvPicPr>
          <p:nvPr/>
        </p:nvPicPr>
        <p:blipFill>
          <a:blip r:embed="rId6"/>
          <a:stretch>
            <a:fillRect/>
          </a:stretch>
        </p:blipFill>
        <p:spPr bwMode="gray">
          <a:xfrm>
            <a:off x="2458865" y="2399438"/>
            <a:ext cx="4152381" cy="2428571"/>
          </a:xfrm>
          <a:prstGeom prst="rect">
            <a:avLst/>
          </a:prstGeom>
        </p:spPr>
      </p:pic>
      <p:sp>
        <p:nvSpPr>
          <p:cNvPr id="10" name="テキスト ボックス 9"/>
          <p:cNvSpPr txBox="1"/>
          <p:nvPr/>
        </p:nvSpPr>
        <p:spPr bwMode="gray">
          <a:xfrm>
            <a:off x="3139729" y="4335593"/>
            <a:ext cx="2270883" cy="648000"/>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startAt="3"/>
            </a:pP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ユーザーの要求事項を</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満足させる設計による</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解決策の作成</a:t>
            </a:r>
          </a:p>
        </p:txBody>
      </p:sp>
      <p:sp>
        <p:nvSpPr>
          <p:cNvPr id="12" name="テキスト ボックス 11"/>
          <p:cNvSpPr txBox="1"/>
          <p:nvPr/>
        </p:nvSpPr>
        <p:spPr bwMode="gray">
          <a:xfrm>
            <a:off x="3674682" y="2243456"/>
            <a:ext cx="1735930" cy="648000"/>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a:pP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利用状況の</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把握と明示</a:t>
            </a:r>
          </a:p>
        </p:txBody>
      </p:sp>
      <p:sp>
        <p:nvSpPr>
          <p:cNvPr id="13" name="テキスト ボックス 12"/>
          <p:cNvSpPr txBox="1"/>
          <p:nvPr/>
        </p:nvSpPr>
        <p:spPr bwMode="gray">
          <a:xfrm>
            <a:off x="5410612" y="3370758"/>
            <a:ext cx="2032758" cy="648000"/>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startAt="2"/>
            </a:pP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ユーザーの要求事項</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の明確化</a:t>
            </a:r>
          </a:p>
        </p:txBody>
      </p:sp>
      <p:sp>
        <p:nvSpPr>
          <p:cNvPr id="14" name="テキスト ボックス 13"/>
          <p:cNvSpPr txBox="1"/>
          <p:nvPr/>
        </p:nvSpPr>
        <p:spPr bwMode="gray">
          <a:xfrm>
            <a:off x="863226" y="2420724"/>
            <a:ext cx="1077218" cy="615553"/>
          </a:xfrm>
          <a:prstGeom prst="rect">
            <a:avLst/>
          </a:prstGeom>
          <a:solidFill>
            <a:schemeClr val="bg1"/>
          </a:solidFill>
        </p:spPr>
        <p:txBody>
          <a:bodyPr wrap="none" lIns="0" tIns="0" rIns="0" bIns="0" rtlCol="0">
            <a:spAutoFit/>
          </a:bodyPr>
          <a:lstStyle/>
          <a:p>
            <a:pPr algn="ctr">
              <a:lnSpc>
                <a:spcPts val="1600"/>
              </a:lnSpc>
            </a:pP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要求事項へ</a:t>
            </a:r>
            <a: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適合している</a:t>
            </a:r>
            <a: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（実装）</a:t>
            </a:r>
          </a:p>
        </p:txBody>
      </p:sp>
      <p:sp>
        <p:nvSpPr>
          <p:cNvPr id="15" name="テキスト ボックス 14"/>
          <p:cNvSpPr txBox="1"/>
          <p:nvPr/>
        </p:nvSpPr>
        <p:spPr bwMode="gray">
          <a:xfrm>
            <a:off x="3191966" y="3068314"/>
            <a:ext cx="1128514" cy="143277"/>
          </a:xfrm>
          <a:prstGeom prst="rect">
            <a:avLst/>
          </a:prstGeom>
          <a:solidFill>
            <a:schemeClr val="bg1"/>
          </a:solidFill>
        </p:spPr>
        <p:txBody>
          <a:bodyPr wrap="none" lIns="0" tIns="0" rIns="0" bIns="0" rtlCol="0">
            <a:noAutofit/>
          </a:bodyPr>
          <a:lstStyle/>
          <a:p>
            <a:pPr algn="ctr"/>
            <a:endPar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7" name="図 6"/>
          <p:cNvPicPr>
            <a:picLocks noChangeAspect="1"/>
          </p:cNvPicPr>
          <p:nvPr/>
        </p:nvPicPr>
        <p:blipFill>
          <a:blip r:embed="rId7"/>
          <a:stretch>
            <a:fillRect/>
          </a:stretch>
        </p:blipFill>
        <p:spPr bwMode="gray">
          <a:xfrm>
            <a:off x="1305211" y="3028287"/>
            <a:ext cx="428571" cy="800000"/>
          </a:xfrm>
          <a:prstGeom prst="rect">
            <a:avLst/>
          </a:prstGeom>
        </p:spPr>
      </p:pic>
      <p:sp>
        <p:nvSpPr>
          <p:cNvPr id="11" name="テキスト ボックス 10"/>
          <p:cNvSpPr txBox="1"/>
          <p:nvPr/>
        </p:nvSpPr>
        <p:spPr bwMode="gray">
          <a:xfrm>
            <a:off x="1723465" y="3367176"/>
            <a:ext cx="2032758" cy="648000"/>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startAt="4"/>
            </a:pP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要求事項に対する</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設計の評価</a:t>
            </a:r>
          </a:p>
        </p:txBody>
      </p:sp>
      <p:pic>
        <p:nvPicPr>
          <p:cNvPr id="22" name="図 21"/>
          <p:cNvPicPr>
            <a:picLocks noChangeAspect="1"/>
          </p:cNvPicPr>
          <p:nvPr/>
        </p:nvPicPr>
        <p:blipFill>
          <a:blip r:embed="rId8"/>
          <a:stretch>
            <a:fillRect/>
          </a:stretch>
        </p:blipFill>
        <p:spPr>
          <a:xfrm>
            <a:off x="3195145" y="1658278"/>
            <a:ext cx="1476190" cy="580952"/>
          </a:xfrm>
          <a:prstGeom prst="rect">
            <a:avLst/>
          </a:prstGeom>
        </p:spPr>
      </p:pic>
      <p:sp>
        <p:nvSpPr>
          <p:cNvPr id="20" name="テキスト ボックス 19"/>
          <p:cNvSpPr txBox="1"/>
          <p:nvPr/>
        </p:nvSpPr>
        <p:spPr bwMode="gray">
          <a:xfrm>
            <a:off x="2106295" y="1260591"/>
            <a:ext cx="1140039" cy="1140039"/>
          </a:xfrm>
          <a:prstGeom prst="ellipse">
            <a:avLst/>
          </a:prstGeom>
          <a:solidFill>
            <a:schemeClr val="tx1">
              <a:lumMod val="50000"/>
              <a:lumOff val="50000"/>
            </a:schemeClr>
          </a:solidFill>
        </p:spPr>
        <p:txBody>
          <a:bodyPr wrap="none" lIns="0" tIns="0" rIns="0" bIns="0" rtlCol="0" anchor="b" anchorCtr="0">
            <a:noAutofit/>
          </a:bodyPr>
          <a:lstStyle/>
          <a:p>
            <a:pPr algn="ctr">
              <a:lnSpc>
                <a:spcPts val="1600"/>
              </a:lnSpc>
            </a:pP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人間中心</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設計プロセス</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の計画</a:t>
            </a:r>
          </a:p>
        </p:txBody>
      </p:sp>
      <p:sp>
        <p:nvSpPr>
          <p:cNvPr id="21" name="円/楕円 20"/>
          <p:cNvSpPr/>
          <p:nvPr/>
        </p:nvSpPr>
        <p:spPr bwMode="gray">
          <a:xfrm>
            <a:off x="2601106" y="1334729"/>
            <a:ext cx="188795" cy="188795"/>
          </a:xfrm>
          <a:prstGeom prst="ellipse">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latin typeface="游ゴシック" panose="020B0400000000000000" pitchFamily="50" charset="-128"/>
                <a:ea typeface="游ゴシック" panose="020B0400000000000000" pitchFamily="50" charset="-128"/>
                <a:cs typeface="Meiryo UI" panose="020B0604030504040204" pitchFamily="50" charset="-128"/>
              </a:rPr>
              <a:t>0</a:t>
            </a:r>
            <a:endParaRPr kumimoji="1" lang="ja-JP" altLang="en-US" sz="11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8" name="テキスト ボックス 7"/>
          <p:cNvSpPr txBox="1"/>
          <p:nvPr/>
        </p:nvSpPr>
        <p:spPr bwMode="gray">
          <a:xfrm>
            <a:off x="4533524" y="3114456"/>
            <a:ext cx="1231106" cy="205184"/>
          </a:xfrm>
          <a:prstGeom prst="rect">
            <a:avLst/>
          </a:prstGeom>
          <a:noFill/>
        </p:spPr>
        <p:txBody>
          <a:bodyPr wrap="none" lIns="0" tIns="0" rIns="0" bIns="0" rtlCol="0">
            <a:spAutoFit/>
          </a:bodyPr>
          <a:lstStyle/>
          <a:p>
            <a:pPr>
              <a:lnSpc>
                <a:spcPts val="1600"/>
              </a:lnSpc>
            </a:pPr>
            <a:r>
              <a:rPr kumimoji="1" lang="ja-JP" altLang="en-US" sz="1200" dirty="0">
                <a:latin typeface="游ゴシック" panose="020B0400000000000000" pitchFamily="50" charset="-128"/>
                <a:ea typeface="游ゴシック" panose="020B0400000000000000" pitchFamily="50" charset="-128"/>
                <a:cs typeface="メイリオ" panose="020B0604030504040204" pitchFamily="50" charset="-128"/>
              </a:rPr>
              <a:t>適切な段階へ反復</a:t>
            </a:r>
          </a:p>
        </p:txBody>
      </p:sp>
    </p:spTree>
    <p:extLst>
      <p:ext uri="{BB962C8B-B14F-4D97-AF65-F5344CB8AC3E}">
        <p14:creationId xmlns:p14="http://schemas.microsoft.com/office/powerpoint/2010/main" val="2067275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pPr algn="l"/>
            <a:r>
              <a:rPr kumimoji="1" lang="en-US" altLang="ja-JP" dirty="0">
                <a:latin typeface="游ゴシック" panose="020B0400000000000000" pitchFamily="50" charset="-128"/>
                <a:ea typeface="游ゴシック" panose="020B0400000000000000" pitchFamily="50" charset="-128"/>
              </a:rPr>
              <a:t>HCD</a:t>
            </a:r>
            <a:r>
              <a:rPr kumimoji="1" lang="ja-JP" altLang="en-US" dirty="0">
                <a:latin typeface="游ゴシック" panose="020B0400000000000000" pitchFamily="50" charset="-128"/>
                <a:ea typeface="游ゴシック" panose="020B0400000000000000" pitchFamily="50" charset="-128"/>
              </a:rPr>
              <a:t>サイクルの例</a:t>
            </a:r>
          </a:p>
        </p:txBody>
      </p:sp>
      <p:sp>
        <p:nvSpPr>
          <p:cNvPr id="9" name="スライド番号プレースホルダー 8"/>
          <p:cNvSpPr>
            <a:spLocks noGrp="1"/>
          </p:cNvSpPr>
          <p:nvPr>
            <p:ph type="sldNum" sz="quarter" idx="10"/>
          </p:nvPr>
        </p:nvSpPr>
        <p:spPr bwMode="gray"/>
        <p:txBody>
          <a:bodyPr/>
          <a:lstStyle/>
          <a:p>
            <a:fld id="{194B20C9-26D2-4B3D-B0E5-BA1A1EAC872E}" type="slidenum">
              <a:rPr lang="ja-JP" altLang="en-US" smtClean="0"/>
              <a:pPr/>
              <a:t>25</a:t>
            </a:fld>
            <a:endParaRPr lang="ja-JP" altLang="en-US"/>
          </a:p>
        </p:txBody>
      </p:sp>
      <p:sp>
        <p:nvSpPr>
          <p:cNvPr id="31" name="コンテンツ プレースホルダー 2"/>
          <p:cNvSpPr txBox="1">
            <a:spLocks/>
          </p:cNvSpPr>
          <p:nvPr/>
        </p:nvSpPr>
        <p:spPr bwMode="gray">
          <a:xfrm>
            <a:off x="138906" y="1223583"/>
            <a:ext cx="8615363" cy="5269292"/>
          </a:xfrm>
          <a:prstGeom prst="rect">
            <a:avLst/>
          </a:prstGeom>
        </p:spPr>
        <p:txBody>
          <a:bodyPr vert="horz" wrap="none"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indent="0">
              <a:buFont typeface="Arial" panose="020B0604020202020204" pitchFamily="34" charset="0"/>
              <a:buNone/>
            </a:pPr>
            <a:r>
              <a:rPr lang="ja-JP" altLang="en-US" sz="3200" dirty="0">
                <a:latin typeface="游ゴシック" panose="020B0400000000000000" pitchFamily="50" charset="-128"/>
                <a:ea typeface="游ゴシック" panose="020B0400000000000000" pitchFamily="50" charset="-128"/>
              </a:rPr>
              <a:t>美容院や床屋に行った場合を</a:t>
            </a:r>
            <a:r>
              <a:rPr lang="en-US" altLang="ja-JP" sz="3200" dirty="0">
                <a:latin typeface="游ゴシック" panose="020B0400000000000000" pitchFamily="50" charset="-128"/>
                <a:ea typeface="游ゴシック" panose="020B0400000000000000" pitchFamily="50" charset="-128"/>
              </a:rPr>
              <a:t/>
            </a:r>
            <a:br>
              <a:rPr lang="en-US" altLang="ja-JP" sz="3200" dirty="0">
                <a:latin typeface="游ゴシック" panose="020B0400000000000000" pitchFamily="50" charset="-128"/>
                <a:ea typeface="游ゴシック" panose="020B0400000000000000" pitchFamily="50" charset="-128"/>
              </a:rPr>
            </a:br>
            <a:r>
              <a:rPr lang="ja-JP" altLang="en-US" sz="3200" dirty="0">
                <a:latin typeface="游ゴシック" panose="020B0400000000000000" pitchFamily="50" charset="-128"/>
                <a:ea typeface="游ゴシック" panose="020B0400000000000000" pitchFamily="50" charset="-128"/>
              </a:rPr>
              <a:t>イメージしてください。</a:t>
            </a:r>
            <a:endParaRPr lang="en-US" altLang="ja-JP" sz="3200" dirty="0">
              <a:latin typeface="游ゴシック" panose="020B0400000000000000" pitchFamily="50" charset="-128"/>
              <a:ea typeface="游ゴシック" panose="020B0400000000000000" pitchFamily="50" charset="-128"/>
            </a:endParaRPr>
          </a:p>
          <a:p>
            <a:pPr marL="180975" indent="0">
              <a:buFont typeface="Arial" panose="020B0604020202020204" pitchFamily="34" charset="0"/>
              <a:buNone/>
            </a:pPr>
            <a:endParaRPr lang="en-US" altLang="ja-JP" dirty="0">
              <a:latin typeface="游ゴシック" panose="020B0400000000000000" pitchFamily="50" charset="-128"/>
              <a:ea typeface="游ゴシック" panose="020B0400000000000000" pitchFamily="50" charset="-128"/>
            </a:endParaRPr>
          </a:p>
          <a:p>
            <a:pPr marL="180975" indent="2514600">
              <a:buFont typeface="Arial" panose="020B0604020202020204" pitchFamily="34" charset="0"/>
              <a:buNone/>
            </a:pPr>
            <a:r>
              <a:rPr lang="ja-JP" altLang="en-US" sz="2400" dirty="0">
                <a:latin typeface="游ゴシック" panose="020B0400000000000000" pitchFamily="50" charset="-128"/>
                <a:ea typeface="游ゴシック" panose="020B0400000000000000" pitchFamily="50" charset="-128"/>
              </a:rPr>
              <a:t>「髪切ってください」</a:t>
            </a:r>
            <a:endParaRPr lang="en-US" altLang="ja-JP" sz="2400" dirty="0">
              <a:latin typeface="游ゴシック" panose="020B0400000000000000" pitchFamily="50" charset="-128"/>
              <a:ea typeface="游ゴシック" panose="020B0400000000000000" pitchFamily="50" charset="-128"/>
            </a:endParaRPr>
          </a:p>
          <a:p>
            <a:pPr marL="180975" indent="2514600">
              <a:buFont typeface="Arial" panose="020B0604020202020204" pitchFamily="34" charset="0"/>
              <a:buNone/>
            </a:pPr>
            <a:r>
              <a:rPr lang="ja-JP" altLang="en-US" sz="2400" dirty="0">
                <a:latin typeface="游ゴシック" panose="020B0400000000000000" pitchFamily="50" charset="-128"/>
                <a:ea typeface="游ゴシック" panose="020B0400000000000000" pitchFamily="50" charset="-128"/>
              </a:rPr>
              <a:t>「はい」</a:t>
            </a:r>
            <a:endParaRPr lang="en-US" altLang="ja-JP" sz="2400" dirty="0">
              <a:latin typeface="游ゴシック" panose="020B0400000000000000" pitchFamily="50" charset="-128"/>
              <a:ea typeface="游ゴシック" panose="020B0400000000000000" pitchFamily="50" charset="-128"/>
            </a:endParaRPr>
          </a:p>
          <a:p>
            <a:pPr marL="180975" indent="2514600">
              <a:buFont typeface="Arial" panose="020B0604020202020204" pitchFamily="34" charset="0"/>
              <a:buNone/>
            </a:pPr>
            <a:r>
              <a:rPr lang="ja-JP" altLang="en-US" sz="2400" dirty="0">
                <a:latin typeface="游ゴシック" panose="020B0400000000000000" pitchFamily="50" charset="-128"/>
                <a:ea typeface="游ゴシック" panose="020B0400000000000000" pitchFamily="50" charset="-128"/>
              </a:rPr>
              <a:t>　チョキチョキチョキ</a:t>
            </a:r>
            <a:r>
              <a:rPr lang="en-US" altLang="ja-JP" sz="2400" dirty="0">
                <a:latin typeface="游ゴシック" panose="020B0400000000000000" pitchFamily="50" charset="-128"/>
                <a:ea typeface="游ゴシック" panose="020B0400000000000000" pitchFamily="50" charset="-128"/>
              </a:rPr>
              <a:t>…</a:t>
            </a:r>
          </a:p>
          <a:p>
            <a:pPr marL="180975" indent="2514600">
              <a:spcBef>
                <a:spcPts val="2400"/>
              </a:spcBef>
              <a:buFont typeface="Arial" panose="020B0604020202020204" pitchFamily="34" charset="0"/>
              <a:buNone/>
            </a:pPr>
            <a:r>
              <a:rPr lang="ja-JP" altLang="en-US" sz="2400" dirty="0">
                <a:latin typeface="游ゴシック" panose="020B0400000000000000" pitchFamily="50" charset="-128"/>
                <a:ea typeface="游ゴシック" panose="020B0400000000000000" pitchFamily="50" charset="-128"/>
              </a:rPr>
              <a:t>「できました！」</a:t>
            </a:r>
            <a:endParaRPr lang="en-US" altLang="ja-JP" sz="2400" dirty="0">
              <a:latin typeface="游ゴシック" panose="020B0400000000000000" pitchFamily="50" charset="-128"/>
              <a:ea typeface="游ゴシック" panose="020B0400000000000000" pitchFamily="50" charset="-128"/>
            </a:endParaRPr>
          </a:p>
          <a:p>
            <a:pPr marL="180975" indent="0">
              <a:buFont typeface="Arial" panose="020B0604020202020204" pitchFamily="34" charset="0"/>
              <a:buNone/>
            </a:pPr>
            <a:endParaRPr lang="en-US" altLang="ja-JP" sz="2400" dirty="0">
              <a:latin typeface="游ゴシック" panose="020B0400000000000000" pitchFamily="50" charset="-128"/>
              <a:ea typeface="游ゴシック" panose="020B0400000000000000" pitchFamily="50" charset="-128"/>
            </a:endParaRPr>
          </a:p>
          <a:p>
            <a:pPr marL="180975" indent="0">
              <a:buFont typeface="Arial" panose="020B0604020202020204" pitchFamily="34" charset="0"/>
              <a:buNone/>
            </a:pPr>
            <a:endParaRPr lang="en-US" altLang="ja-JP" sz="2400" dirty="0">
              <a:latin typeface="游ゴシック" panose="020B0400000000000000" pitchFamily="50" charset="-128"/>
              <a:ea typeface="游ゴシック" panose="020B0400000000000000" pitchFamily="50" charset="-128"/>
            </a:endParaRPr>
          </a:p>
          <a:p>
            <a:pPr marL="180975" indent="0">
              <a:buFont typeface="Arial" panose="020B0604020202020204" pitchFamily="34" charset="0"/>
              <a:buNone/>
            </a:pPr>
            <a:r>
              <a:rPr lang="ja-JP" altLang="en-US" sz="3200" dirty="0">
                <a:latin typeface="游ゴシック" panose="020B0400000000000000" pitchFamily="50" charset="-128"/>
                <a:ea typeface="游ゴシック" panose="020B0400000000000000" pitchFamily="50" charset="-128"/>
              </a:rPr>
              <a:t>そんなことはないですよね？</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625" y="2720785"/>
            <a:ext cx="2198687" cy="2198687"/>
          </a:xfrm>
          <a:prstGeom prst="rect">
            <a:avLst/>
          </a:prstGeom>
        </p:spPr>
      </p:pic>
    </p:spTree>
    <p:extLst>
      <p:ext uri="{BB962C8B-B14F-4D97-AF65-F5344CB8AC3E}">
        <p14:creationId xmlns:p14="http://schemas.microsoft.com/office/powerpoint/2010/main" val="440777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pPr algn="l"/>
            <a:r>
              <a:rPr kumimoji="1" lang="en-US" altLang="ja-JP" dirty="0">
                <a:latin typeface="游ゴシック" panose="020B0400000000000000" pitchFamily="50" charset="-128"/>
                <a:ea typeface="游ゴシック" panose="020B0400000000000000" pitchFamily="50" charset="-128"/>
              </a:rPr>
              <a:t>HCD</a:t>
            </a:r>
            <a:r>
              <a:rPr kumimoji="1" lang="ja-JP" altLang="en-US" dirty="0">
                <a:latin typeface="游ゴシック" panose="020B0400000000000000" pitchFamily="50" charset="-128"/>
                <a:ea typeface="游ゴシック" panose="020B0400000000000000" pitchFamily="50" charset="-128"/>
              </a:rPr>
              <a:t>サイクルの例</a:t>
            </a:r>
          </a:p>
        </p:txBody>
      </p:sp>
      <p:sp>
        <p:nvSpPr>
          <p:cNvPr id="9" name="スライド番号プレースホルダー 8"/>
          <p:cNvSpPr>
            <a:spLocks noGrp="1"/>
          </p:cNvSpPr>
          <p:nvPr>
            <p:ph type="sldNum" sz="quarter" idx="10"/>
          </p:nvPr>
        </p:nvSpPr>
        <p:spPr bwMode="gray"/>
        <p:txBody>
          <a:bodyPr/>
          <a:lstStyle/>
          <a:p>
            <a:fld id="{194B20C9-26D2-4B3D-B0E5-BA1A1EAC872E}" type="slidenum">
              <a:rPr lang="ja-JP" altLang="en-US" smtClean="0"/>
              <a:pPr/>
              <a:t>26</a:t>
            </a:fld>
            <a:endParaRPr lang="ja-JP" altLang="en-US"/>
          </a:p>
        </p:txBody>
      </p:sp>
      <p:pic>
        <p:nvPicPr>
          <p:cNvPr id="6" name="図 5"/>
          <p:cNvPicPr>
            <a:picLocks noChangeAspect="1"/>
          </p:cNvPicPr>
          <p:nvPr/>
        </p:nvPicPr>
        <p:blipFill>
          <a:blip r:embed="rId2"/>
          <a:stretch>
            <a:fillRect/>
          </a:stretch>
        </p:blipFill>
        <p:spPr bwMode="gray">
          <a:xfrm>
            <a:off x="2445208" y="2709050"/>
            <a:ext cx="5094096" cy="2979344"/>
          </a:xfrm>
          <a:prstGeom prst="rect">
            <a:avLst/>
          </a:prstGeom>
        </p:spPr>
      </p:pic>
      <p:sp>
        <p:nvSpPr>
          <p:cNvPr id="10" name="テキスト ボックス 9"/>
          <p:cNvSpPr txBox="1"/>
          <p:nvPr/>
        </p:nvSpPr>
        <p:spPr bwMode="gray">
          <a:xfrm>
            <a:off x="3621836" y="5113544"/>
            <a:ext cx="2480020" cy="767803"/>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startAt="3"/>
            </a:pP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ユーザーの要求事項を</a:t>
            </a:r>
            <a: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満足させる設計による</a:t>
            </a:r>
            <a: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解決策の作成</a:t>
            </a:r>
          </a:p>
        </p:txBody>
      </p:sp>
      <p:sp>
        <p:nvSpPr>
          <p:cNvPr id="12" name="テキスト ボックス 11"/>
          <p:cNvSpPr txBox="1"/>
          <p:nvPr/>
        </p:nvSpPr>
        <p:spPr bwMode="gray">
          <a:xfrm>
            <a:off x="3929326" y="2493892"/>
            <a:ext cx="2147623" cy="767803"/>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a:pP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利用状況の</a:t>
            </a:r>
            <a: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把握と明示</a:t>
            </a:r>
          </a:p>
        </p:txBody>
      </p:sp>
      <p:sp>
        <p:nvSpPr>
          <p:cNvPr id="13" name="テキスト ボックス 12"/>
          <p:cNvSpPr txBox="1"/>
          <p:nvPr/>
        </p:nvSpPr>
        <p:spPr bwMode="gray">
          <a:xfrm>
            <a:off x="6233040" y="3901176"/>
            <a:ext cx="2371029" cy="767803"/>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startAt="2"/>
            </a:pP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ユーザーの要求事項</a:t>
            </a:r>
            <a: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の明確化</a:t>
            </a:r>
          </a:p>
        </p:txBody>
      </p:sp>
      <p:sp>
        <p:nvSpPr>
          <p:cNvPr id="14" name="テキスト ボックス 13"/>
          <p:cNvSpPr txBox="1"/>
          <p:nvPr/>
        </p:nvSpPr>
        <p:spPr bwMode="gray">
          <a:xfrm>
            <a:off x="1072560" y="3005722"/>
            <a:ext cx="1077218" cy="615553"/>
          </a:xfrm>
          <a:prstGeom prst="rect">
            <a:avLst/>
          </a:prstGeom>
          <a:solidFill>
            <a:schemeClr val="bg1"/>
          </a:solidFill>
        </p:spPr>
        <p:txBody>
          <a:bodyPr wrap="none" lIns="0" tIns="0" rIns="0" bIns="0" rtlCol="0">
            <a:spAutoFit/>
          </a:bodyPr>
          <a:lstStyle/>
          <a:p>
            <a:pPr algn="ctr">
              <a:lnSpc>
                <a:spcPts val="1600"/>
              </a:lnSpc>
            </a:pP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要求事項へ</a:t>
            </a:r>
            <a: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適合している</a:t>
            </a:r>
            <a: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（実装）</a:t>
            </a:r>
          </a:p>
        </p:txBody>
      </p:sp>
      <p:sp>
        <p:nvSpPr>
          <p:cNvPr id="15" name="テキスト ボックス 14"/>
          <p:cNvSpPr txBox="1"/>
          <p:nvPr/>
        </p:nvSpPr>
        <p:spPr bwMode="gray">
          <a:xfrm>
            <a:off x="3374593" y="3531404"/>
            <a:ext cx="1264081" cy="169722"/>
          </a:xfrm>
          <a:prstGeom prst="rect">
            <a:avLst/>
          </a:prstGeom>
          <a:solidFill>
            <a:schemeClr val="bg1"/>
          </a:solidFill>
        </p:spPr>
        <p:txBody>
          <a:bodyPr wrap="none" lIns="0" tIns="0" rIns="0" bIns="0" rtlCol="0">
            <a:noAutofit/>
          </a:bodyPr>
          <a:lstStyle/>
          <a:p>
            <a:pPr algn="ctr"/>
            <a:endPar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7" name="図 6"/>
          <p:cNvPicPr>
            <a:picLocks noChangeAspect="1"/>
          </p:cNvPicPr>
          <p:nvPr/>
        </p:nvPicPr>
        <p:blipFill>
          <a:blip r:embed="rId3"/>
          <a:stretch>
            <a:fillRect/>
          </a:stretch>
        </p:blipFill>
        <p:spPr bwMode="gray">
          <a:xfrm>
            <a:off x="1267683" y="3613285"/>
            <a:ext cx="428571" cy="800000"/>
          </a:xfrm>
          <a:prstGeom prst="rect">
            <a:avLst/>
          </a:prstGeom>
        </p:spPr>
      </p:pic>
      <p:sp>
        <p:nvSpPr>
          <p:cNvPr id="11" name="テキスト ボックス 10"/>
          <p:cNvSpPr txBox="1"/>
          <p:nvPr/>
        </p:nvSpPr>
        <p:spPr bwMode="gray">
          <a:xfrm>
            <a:off x="1670776" y="3921787"/>
            <a:ext cx="2032758" cy="767803"/>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startAt="4"/>
            </a:pP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要求事項に対する</a:t>
            </a:r>
            <a: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設計の評価</a:t>
            </a:r>
          </a:p>
        </p:txBody>
      </p:sp>
      <p:pic>
        <p:nvPicPr>
          <p:cNvPr id="22" name="図 21"/>
          <p:cNvPicPr>
            <a:picLocks noChangeAspect="1"/>
          </p:cNvPicPr>
          <p:nvPr/>
        </p:nvPicPr>
        <p:blipFill>
          <a:blip r:embed="rId4"/>
          <a:stretch>
            <a:fillRect/>
          </a:stretch>
        </p:blipFill>
        <p:spPr>
          <a:xfrm>
            <a:off x="3652345" y="1900277"/>
            <a:ext cx="1476190" cy="580952"/>
          </a:xfrm>
          <a:prstGeom prst="rect">
            <a:avLst/>
          </a:prstGeom>
        </p:spPr>
      </p:pic>
      <p:sp>
        <p:nvSpPr>
          <p:cNvPr id="20" name="テキスト ボックス 19"/>
          <p:cNvSpPr txBox="1"/>
          <p:nvPr/>
        </p:nvSpPr>
        <p:spPr bwMode="gray">
          <a:xfrm>
            <a:off x="2563495" y="1635024"/>
            <a:ext cx="1140039" cy="1140039"/>
          </a:xfrm>
          <a:prstGeom prst="ellipse">
            <a:avLst/>
          </a:prstGeom>
          <a:solidFill>
            <a:schemeClr val="tx1">
              <a:lumMod val="50000"/>
              <a:lumOff val="50000"/>
            </a:schemeClr>
          </a:solidFill>
        </p:spPr>
        <p:txBody>
          <a:bodyPr wrap="none" lIns="0" tIns="0" rIns="0" bIns="0" rtlCol="0" anchor="b" anchorCtr="0">
            <a:noAutofit/>
          </a:bodyPr>
          <a:lstStyle/>
          <a:p>
            <a:pPr algn="ctr">
              <a:lnSpc>
                <a:spcPts val="1600"/>
              </a:lnSpc>
            </a:pP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人間中心</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設計プロセス</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の計画</a:t>
            </a:r>
          </a:p>
        </p:txBody>
      </p:sp>
      <p:sp>
        <p:nvSpPr>
          <p:cNvPr id="21" name="円/楕円 20"/>
          <p:cNvSpPr/>
          <p:nvPr/>
        </p:nvSpPr>
        <p:spPr bwMode="gray">
          <a:xfrm>
            <a:off x="3058306" y="1709162"/>
            <a:ext cx="188795" cy="188795"/>
          </a:xfrm>
          <a:prstGeom prst="ellipse">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latin typeface="游ゴシック" panose="020B0400000000000000" pitchFamily="50" charset="-128"/>
                <a:ea typeface="游ゴシック" panose="020B0400000000000000" pitchFamily="50" charset="-128"/>
                <a:cs typeface="Meiryo UI" panose="020B0604030504040204" pitchFamily="50" charset="-128"/>
              </a:rPr>
              <a:t>0</a:t>
            </a:r>
            <a:endParaRPr kumimoji="1" lang="ja-JP" altLang="en-US" sz="11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8" name="テキスト ボックス 7"/>
          <p:cNvSpPr txBox="1"/>
          <p:nvPr/>
        </p:nvSpPr>
        <p:spPr bwMode="gray">
          <a:xfrm>
            <a:off x="4186723" y="3340921"/>
            <a:ext cx="1867124" cy="841913"/>
          </a:xfrm>
          <a:prstGeom prst="roundRect">
            <a:avLst>
              <a:gd name="adj" fmla="val 13273"/>
            </a:avLst>
          </a:prstGeom>
          <a:solidFill>
            <a:srgbClr val="DDDDDD"/>
          </a:solidFill>
          <a:ln w="12700">
            <a:solidFill>
              <a:srgbClr val="808080"/>
            </a:solidFill>
            <a:prstDash val="dash"/>
          </a:ln>
        </p:spPr>
        <p:txBody>
          <a:bodyPr wrap="none" lIns="108000" tIns="72000" rIns="72000" bIns="72000" rtlCol="0">
            <a:spAutoFit/>
          </a:bodyPr>
          <a:lstStyle/>
          <a:p>
            <a:pPr>
              <a:lnSpc>
                <a:spcPts val="1600"/>
              </a:lnSpc>
            </a:pP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気に入らない場合は</a:t>
            </a:r>
            <a: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適切なところへ</a:t>
            </a:r>
            <a: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戻ってやり直し</a:t>
            </a:r>
          </a:p>
        </p:txBody>
      </p:sp>
      <p:sp>
        <p:nvSpPr>
          <p:cNvPr id="31" name="コンテンツ プレースホルダー 2"/>
          <p:cNvSpPr txBox="1">
            <a:spLocks/>
          </p:cNvSpPr>
          <p:nvPr/>
        </p:nvSpPr>
        <p:spPr bwMode="gray">
          <a:xfrm>
            <a:off x="138906" y="956883"/>
            <a:ext cx="8615363" cy="653402"/>
          </a:xfrm>
          <a:prstGeom prst="rect">
            <a:avLst/>
          </a:prstGeom>
        </p:spPr>
        <p:txBody>
          <a:bodyPr vert="horz" wrap="none"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indent="0">
              <a:buFont typeface="Arial" panose="020B0604020202020204" pitchFamily="34" charset="0"/>
              <a:buNone/>
            </a:pPr>
            <a:r>
              <a:rPr lang="ja-JP" altLang="en-US" sz="2400" dirty="0">
                <a:latin typeface="游ゴシック" panose="020B0400000000000000" pitchFamily="50" charset="-128"/>
                <a:ea typeface="游ゴシック" panose="020B0400000000000000" pitchFamily="50" charset="-128"/>
              </a:rPr>
              <a:t>美容院や床屋に行った場合を</a:t>
            </a:r>
            <a:r>
              <a:rPr lang="en-US" altLang="ja-JP" sz="2400" dirty="0">
                <a:latin typeface="游ゴシック" panose="020B0400000000000000" pitchFamily="50" charset="-128"/>
                <a:ea typeface="游ゴシック" panose="020B0400000000000000" pitchFamily="50" charset="-128"/>
              </a:rPr>
              <a:t>HCD</a:t>
            </a:r>
            <a:r>
              <a:rPr lang="ja-JP" altLang="en-US" sz="2400" dirty="0">
                <a:latin typeface="游ゴシック" panose="020B0400000000000000" pitchFamily="50" charset="-128"/>
                <a:ea typeface="游ゴシック" panose="020B0400000000000000" pitchFamily="50" charset="-128"/>
              </a:rPr>
              <a:t>サイクルで考えてみると</a:t>
            </a:r>
            <a:r>
              <a:rPr lang="en-US" altLang="ja-JP" sz="2400" dirty="0">
                <a:latin typeface="游ゴシック" panose="020B0400000000000000" pitchFamily="50" charset="-128"/>
                <a:ea typeface="游ゴシック" panose="020B0400000000000000" pitchFamily="50" charset="-128"/>
              </a:rPr>
              <a:t>…</a:t>
            </a:r>
            <a:endParaRPr lang="ja-JP" altLang="en-US" sz="2400" dirty="0">
              <a:latin typeface="游ゴシック" panose="020B0400000000000000" pitchFamily="50" charset="-128"/>
              <a:ea typeface="游ゴシック" panose="020B0400000000000000" pitchFamily="50" charset="-128"/>
            </a:endParaRPr>
          </a:p>
        </p:txBody>
      </p:sp>
      <p:sp>
        <p:nvSpPr>
          <p:cNvPr id="32" name="二等辺三角形 31"/>
          <p:cNvSpPr/>
          <p:nvPr/>
        </p:nvSpPr>
        <p:spPr>
          <a:xfrm flipV="1">
            <a:off x="5656081" y="2052686"/>
            <a:ext cx="285750" cy="621098"/>
          </a:xfrm>
          <a:prstGeom prst="triangle">
            <a:avLst>
              <a:gd name="adj" fmla="val 42583"/>
            </a:avLst>
          </a:prstGeom>
          <a:solidFill>
            <a:srgbClr val="FFD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p:cNvSpPr/>
          <p:nvPr/>
        </p:nvSpPr>
        <p:spPr>
          <a:xfrm rot="10800000" flipV="1">
            <a:off x="1738166" y="4455614"/>
            <a:ext cx="285750" cy="754561"/>
          </a:xfrm>
          <a:prstGeom prst="triangle">
            <a:avLst>
              <a:gd name="adj" fmla="val 42583"/>
            </a:avLst>
          </a:prstGeom>
          <a:solidFill>
            <a:srgbClr val="FFD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p:cNvSpPr/>
          <p:nvPr/>
        </p:nvSpPr>
        <p:spPr>
          <a:xfrm rot="10800000" flipV="1">
            <a:off x="5291000" y="5641455"/>
            <a:ext cx="285750" cy="527010"/>
          </a:xfrm>
          <a:prstGeom prst="triangle">
            <a:avLst>
              <a:gd name="adj" fmla="val 42583"/>
            </a:avLst>
          </a:prstGeom>
          <a:solidFill>
            <a:srgbClr val="FFD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bwMode="gray">
          <a:xfrm>
            <a:off x="5410994" y="1512680"/>
            <a:ext cx="3086100" cy="584775"/>
          </a:xfrm>
          <a:prstGeom prst="rect">
            <a:avLst/>
          </a:prstGeom>
          <a:solidFill>
            <a:srgbClr val="FFD4CD"/>
          </a:solidFill>
          <a:ln>
            <a:noFill/>
            <a:prstDash val="dash"/>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defRPr/>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なりたいヘアスタイル確認</a:t>
            </a:r>
            <a:endPar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endParaRPr>
          </a:p>
          <a:p>
            <a:pPr eaLnBrk="1" hangingPunct="1">
              <a:defRPr/>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髪質をチェック</a:t>
            </a:r>
            <a:endPar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6" name="テキスト ボックス 23"/>
          <p:cNvSpPr txBox="1"/>
          <p:nvPr/>
        </p:nvSpPr>
        <p:spPr bwMode="gray">
          <a:xfrm>
            <a:off x="3992880" y="6030702"/>
            <a:ext cx="2340000" cy="338554"/>
          </a:xfrm>
          <a:prstGeom prst="rect">
            <a:avLst/>
          </a:prstGeom>
          <a:solidFill>
            <a:srgbClr val="FFD4CD"/>
          </a:solidFill>
          <a:ln>
            <a:noFill/>
            <a:prstDash val="dash"/>
          </a:ln>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カットする</a:t>
            </a:r>
            <a:endPar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7" name="テキスト ボックス 23"/>
          <p:cNvSpPr txBox="1"/>
          <p:nvPr/>
        </p:nvSpPr>
        <p:spPr bwMode="gray">
          <a:xfrm>
            <a:off x="1072560" y="4962527"/>
            <a:ext cx="1344873" cy="338554"/>
          </a:xfrm>
          <a:prstGeom prst="rect">
            <a:avLst/>
          </a:prstGeom>
          <a:solidFill>
            <a:srgbClr val="FFD4CD"/>
          </a:solidFill>
          <a:ln>
            <a:noFill/>
            <a:prstDash val="dash"/>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fontAlgn="auto">
              <a:spcBef>
                <a:spcPts val="0"/>
              </a:spcBef>
              <a:spcAft>
                <a:spcPts val="0"/>
              </a:spcAft>
              <a:defRPr/>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確認する</a:t>
            </a:r>
          </a:p>
        </p:txBody>
      </p:sp>
      <p:sp>
        <p:nvSpPr>
          <p:cNvPr id="38" name="二等辺三角形 37"/>
          <p:cNvSpPr/>
          <p:nvPr/>
        </p:nvSpPr>
        <p:spPr>
          <a:xfrm rot="10800000" flipV="1">
            <a:off x="7785936" y="4415288"/>
            <a:ext cx="285750" cy="607824"/>
          </a:xfrm>
          <a:prstGeom prst="triangle">
            <a:avLst>
              <a:gd name="adj" fmla="val 42583"/>
            </a:avLst>
          </a:prstGeom>
          <a:solidFill>
            <a:srgbClr val="FFD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23"/>
          <p:cNvSpPr txBox="1"/>
          <p:nvPr/>
        </p:nvSpPr>
        <p:spPr bwMode="gray">
          <a:xfrm>
            <a:off x="6657600" y="4742348"/>
            <a:ext cx="2340000" cy="584775"/>
          </a:xfrm>
          <a:prstGeom prst="rect">
            <a:avLst/>
          </a:prstGeom>
          <a:solidFill>
            <a:srgbClr val="FFD4CD"/>
          </a:solidFill>
          <a:ln>
            <a:noFill/>
            <a:prstDash val="dash"/>
          </a:ln>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カタログを見ながらイメージを固める</a:t>
            </a:r>
            <a:endPar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5" name="二等辺三角形 24"/>
          <p:cNvSpPr/>
          <p:nvPr/>
        </p:nvSpPr>
        <p:spPr>
          <a:xfrm rot="16200000" flipV="1">
            <a:off x="2360353" y="1430720"/>
            <a:ext cx="285750" cy="586856"/>
          </a:xfrm>
          <a:prstGeom prst="triangle">
            <a:avLst>
              <a:gd name="adj" fmla="val 42583"/>
            </a:avLst>
          </a:prstGeom>
          <a:solidFill>
            <a:srgbClr val="FFD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3"/>
          <p:cNvSpPr txBox="1"/>
          <p:nvPr/>
        </p:nvSpPr>
        <p:spPr bwMode="gray">
          <a:xfrm>
            <a:off x="818637" y="1467911"/>
            <a:ext cx="1619510" cy="584775"/>
          </a:xfrm>
          <a:prstGeom prst="rect">
            <a:avLst/>
          </a:prstGeom>
          <a:solidFill>
            <a:srgbClr val="FFD4CD"/>
          </a:solidFill>
          <a:ln>
            <a:noFill/>
            <a:prstDash val="dash"/>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「髪を切って</a:t>
            </a:r>
            <a:r>
              <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　ください」</a:t>
            </a:r>
          </a:p>
        </p:txBody>
      </p:sp>
      <p:sp>
        <p:nvSpPr>
          <p:cNvPr id="27" name="二等辺三角形 26"/>
          <p:cNvSpPr/>
          <p:nvPr/>
        </p:nvSpPr>
        <p:spPr>
          <a:xfrm flipV="1">
            <a:off x="1244278" y="2481228"/>
            <a:ext cx="429932" cy="485983"/>
          </a:xfrm>
          <a:prstGeom prst="triangle">
            <a:avLst>
              <a:gd name="adj" fmla="val 42583"/>
            </a:avLst>
          </a:prstGeom>
          <a:solidFill>
            <a:srgbClr val="FFD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3"/>
          <p:cNvSpPr txBox="1"/>
          <p:nvPr/>
        </p:nvSpPr>
        <p:spPr bwMode="gray">
          <a:xfrm>
            <a:off x="932477" y="2468680"/>
            <a:ext cx="1546767" cy="318924"/>
          </a:xfrm>
          <a:prstGeom prst="rect">
            <a:avLst/>
          </a:prstGeom>
          <a:solidFill>
            <a:srgbClr val="FFD4CD"/>
          </a:solidFill>
          <a:ln>
            <a:noFill/>
            <a:prstDash val="dash"/>
          </a:ln>
        </p:spPr>
        <p:txBody>
          <a:bodyPr wrap="square" lIns="0" tIns="36000" rIns="0" bIns="3600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rPr>
              <a:t>Thank you</a:t>
            </a: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a:t>
            </a:r>
          </a:p>
        </p:txBody>
      </p:sp>
      <p:sp>
        <p:nvSpPr>
          <p:cNvPr id="40" name="テキスト ボックス 39"/>
          <p:cNvSpPr txBox="1"/>
          <p:nvPr/>
        </p:nvSpPr>
        <p:spPr bwMode="gray">
          <a:xfrm>
            <a:off x="6130928" y="2170821"/>
            <a:ext cx="2384649" cy="614900"/>
          </a:xfrm>
          <a:prstGeom prst="roundRect">
            <a:avLst/>
          </a:prstGeom>
          <a:solidFill>
            <a:srgbClr val="FFD4CD"/>
          </a:solidFill>
          <a:ln w="12700">
            <a:solidFill>
              <a:srgbClr val="FE6E54"/>
            </a:solidFill>
            <a:prstDash val="dash"/>
          </a:ln>
        </p:spPr>
        <p:txBody>
          <a:bodyPr wrap="none" lIns="108000" tIns="72000" rIns="72000" bIns="72000" rtlCol="0">
            <a:spAutoFit/>
          </a:bodyPr>
          <a:lstStyle/>
          <a:p>
            <a:pPr marL="180975" indent="-180975">
              <a:lnSpc>
                <a:spcPts val="1600"/>
              </a:lnSpc>
              <a:buFont typeface="Wingdings" panose="05000000000000000000" pitchFamily="2" charset="2"/>
              <a:buChar char="l"/>
            </a:pPr>
            <a:r>
              <a:rPr kumimoji="1" lang="ja-JP" altLang="en-US" sz="1400" dirty="0">
                <a:solidFill>
                  <a:srgbClr val="FF4938"/>
                </a:solidFill>
                <a:latin typeface="游ゴシック" panose="020B0400000000000000" pitchFamily="50" charset="-128"/>
                <a:ea typeface="游ゴシック" panose="020B0400000000000000" pitchFamily="50" charset="-128"/>
                <a:cs typeface="メイリオ" panose="020B0604030504040204" pitchFamily="50" charset="-128"/>
              </a:rPr>
              <a:t>暑いからさっぱりしたい</a:t>
            </a:r>
            <a:endParaRPr kumimoji="1" lang="en-US" altLang="ja-JP" sz="1400" dirty="0">
              <a:solidFill>
                <a:srgbClr val="FF4938"/>
              </a:solidFill>
              <a:latin typeface="游ゴシック" panose="020B0400000000000000" pitchFamily="50" charset="-128"/>
              <a:ea typeface="游ゴシック" panose="020B0400000000000000" pitchFamily="50" charset="-128"/>
              <a:cs typeface="メイリオ" panose="020B0604030504040204" pitchFamily="50" charset="-128"/>
            </a:endParaRPr>
          </a:p>
          <a:p>
            <a:pPr marL="180975" indent="-180975">
              <a:lnSpc>
                <a:spcPts val="1600"/>
              </a:lnSpc>
              <a:buFont typeface="Wingdings" panose="05000000000000000000" pitchFamily="2" charset="2"/>
              <a:buChar char="l"/>
            </a:pPr>
            <a:r>
              <a:rPr lang="ja-JP" altLang="en-US" sz="1400" dirty="0">
                <a:solidFill>
                  <a:srgbClr val="FF4938"/>
                </a:solidFill>
                <a:latin typeface="游ゴシック" panose="020B0400000000000000" pitchFamily="50" charset="-128"/>
                <a:ea typeface="游ゴシック" panose="020B0400000000000000" pitchFamily="50" charset="-128"/>
                <a:cs typeface="メイリオ" panose="020B0604030504040204" pitchFamily="50" charset="-128"/>
              </a:rPr>
              <a:t>イメージチェンジしたい</a:t>
            </a:r>
            <a:endParaRPr kumimoji="1" lang="ja-JP" altLang="en-US" sz="1400" dirty="0">
              <a:solidFill>
                <a:srgbClr val="FF4938"/>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1" name="テキスト ボックス 40"/>
          <p:cNvSpPr txBox="1"/>
          <p:nvPr/>
        </p:nvSpPr>
        <p:spPr bwMode="gray">
          <a:xfrm>
            <a:off x="814265" y="5398367"/>
            <a:ext cx="1870454" cy="841913"/>
          </a:xfrm>
          <a:prstGeom prst="roundRect">
            <a:avLst/>
          </a:prstGeom>
          <a:solidFill>
            <a:srgbClr val="FFD4CD"/>
          </a:solidFill>
          <a:ln w="12700">
            <a:solidFill>
              <a:srgbClr val="FE6E54"/>
            </a:solidFill>
            <a:prstDash val="dash"/>
          </a:ln>
        </p:spPr>
        <p:txBody>
          <a:bodyPr wrap="none" lIns="108000" tIns="72000" rIns="72000" bIns="72000" rtlCol="0">
            <a:spAutoFit/>
          </a:bodyPr>
          <a:lstStyle/>
          <a:p>
            <a:pPr marL="180975" indent="-180975">
              <a:lnSpc>
                <a:spcPts val="1600"/>
              </a:lnSpc>
              <a:buFont typeface="Wingdings" panose="05000000000000000000" pitchFamily="2" charset="2"/>
              <a:buChar char="l"/>
            </a:pPr>
            <a:r>
              <a:rPr kumimoji="1" lang="ja-JP" altLang="en-US" sz="1400" dirty="0">
                <a:solidFill>
                  <a:srgbClr val="FF4938"/>
                </a:solidFill>
                <a:latin typeface="游ゴシック" panose="020B0400000000000000" pitchFamily="50" charset="-128"/>
                <a:ea typeface="游ゴシック" panose="020B0400000000000000" pitchFamily="50" charset="-128"/>
                <a:cs typeface="メイリオ" panose="020B0604030504040204" pitchFamily="50" charset="-128"/>
              </a:rPr>
              <a:t>思ってたのと違う</a:t>
            </a:r>
            <a:endParaRPr kumimoji="1" lang="en-US" altLang="ja-JP" sz="1400" dirty="0">
              <a:solidFill>
                <a:srgbClr val="FF4938"/>
              </a:solidFill>
              <a:latin typeface="游ゴシック" panose="020B0400000000000000" pitchFamily="50" charset="-128"/>
              <a:ea typeface="游ゴシック" panose="020B0400000000000000" pitchFamily="50" charset="-128"/>
              <a:cs typeface="メイリオ" panose="020B0604030504040204" pitchFamily="50" charset="-128"/>
            </a:endParaRPr>
          </a:p>
          <a:p>
            <a:pPr marL="180975" indent="-180975">
              <a:lnSpc>
                <a:spcPts val="1600"/>
              </a:lnSpc>
              <a:buFont typeface="Wingdings" panose="05000000000000000000" pitchFamily="2" charset="2"/>
              <a:buChar char="l"/>
            </a:pPr>
            <a:r>
              <a:rPr lang="ja-JP" altLang="en-US" sz="1400" dirty="0">
                <a:solidFill>
                  <a:srgbClr val="FF4938"/>
                </a:solidFill>
                <a:latin typeface="游ゴシック" panose="020B0400000000000000" pitchFamily="50" charset="-128"/>
                <a:ea typeface="游ゴシック" panose="020B0400000000000000" pitchFamily="50" charset="-128"/>
                <a:cs typeface="メイリオ" panose="020B0604030504040204" pitchFamily="50" charset="-128"/>
              </a:rPr>
              <a:t>イメチェンしすぎ</a:t>
            </a:r>
            <a:endParaRPr kumimoji="1" lang="en-US" altLang="ja-JP" sz="1400" dirty="0">
              <a:solidFill>
                <a:srgbClr val="FF4938"/>
              </a:solidFill>
              <a:latin typeface="游ゴシック" panose="020B0400000000000000" pitchFamily="50" charset="-128"/>
              <a:ea typeface="游ゴシック" panose="020B0400000000000000" pitchFamily="50" charset="-128"/>
              <a:cs typeface="メイリオ" panose="020B0604030504040204" pitchFamily="50" charset="-128"/>
            </a:endParaRPr>
          </a:p>
          <a:p>
            <a:pPr marL="180975" indent="-180975">
              <a:lnSpc>
                <a:spcPts val="1600"/>
              </a:lnSpc>
              <a:buFont typeface="Wingdings" panose="05000000000000000000" pitchFamily="2" charset="2"/>
              <a:buChar char="l"/>
            </a:pPr>
            <a:r>
              <a:rPr kumimoji="1" lang="ja-JP" altLang="en-US" sz="1400" dirty="0">
                <a:solidFill>
                  <a:srgbClr val="FF4938"/>
                </a:solidFill>
                <a:latin typeface="游ゴシック" panose="020B0400000000000000" pitchFamily="50" charset="-128"/>
                <a:ea typeface="游ゴシック" panose="020B0400000000000000" pitchFamily="50" charset="-128"/>
                <a:cs typeface="メイリオ" panose="020B0604030504040204" pitchFamily="50" charset="-128"/>
              </a:rPr>
              <a:t>手入れが難しそう</a:t>
            </a:r>
          </a:p>
        </p:txBody>
      </p:sp>
      <p:pic>
        <p:nvPicPr>
          <p:cNvPr id="30" name="図 2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16810" y="5433852"/>
            <a:ext cx="1176628" cy="1176628"/>
          </a:xfrm>
          <a:prstGeom prst="rect">
            <a:avLst/>
          </a:prstGeom>
        </p:spPr>
      </p:pic>
      <p:pic>
        <p:nvPicPr>
          <p:cNvPr id="42" name="図 4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9873" y="2229978"/>
            <a:ext cx="1110943" cy="1110943"/>
          </a:xfrm>
          <a:prstGeom prst="rect">
            <a:avLst/>
          </a:prstGeom>
        </p:spPr>
      </p:pic>
      <p:pic>
        <p:nvPicPr>
          <p:cNvPr id="43" name="図 4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76512" y="3095567"/>
            <a:ext cx="947168" cy="947168"/>
          </a:xfrm>
          <a:prstGeom prst="rect">
            <a:avLst/>
          </a:prstGeom>
        </p:spPr>
      </p:pic>
      <p:sp>
        <p:nvSpPr>
          <p:cNvPr id="44" name="テキスト ボックス 23"/>
          <p:cNvSpPr txBox="1"/>
          <p:nvPr/>
        </p:nvSpPr>
        <p:spPr bwMode="gray">
          <a:xfrm>
            <a:off x="3797906" y="3167661"/>
            <a:ext cx="317395" cy="318924"/>
          </a:xfrm>
          <a:prstGeom prst="rect">
            <a:avLst/>
          </a:prstGeom>
          <a:noFill/>
          <a:ln>
            <a:noFill/>
            <a:prstDash val="dash"/>
          </a:ln>
        </p:spPr>
        <p:txBody>
          <a:bodyPr wrap="none" lIns="0" tIns="36000" rIns="0" bIns="3600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en-US" altLang="ja-JP" sz="16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NO</a:t>
            </a:r>
            <a:endParaRPr lang="ja-JP" altLang="en-US" sz="16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6" name="乗算記号 45"/>
          <p:cNvSpPr/>
          <p:nvPr/>
        </p:nvSpPr>
        <p:spPr bwMode="gray">
          <a:xfrm>
            <a:off x="3137223" y="3034127"/>
            <a:ext cx="703363" cy="703363"/>
          </a:xfrm>
          <a:prstGeom prst="mathMultiply">
            <a:avLst>
              <a:gd name="adj1" fmla="val 21820"/>
            </a:avLst>
          </a:prstGeom>
          <a:solidFill>
            <a:srgbClr val="FE6E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雲 47"/>
          <p:cNvSpPr/>
          <p:nvPr/>
        </p:nvSpPr>
        <p:spPr bwMode="gray">
          <a:xfrm>
            <a:off x="7038973" y="5301081"/>
            <a:ext cx="1885913" cy="1309399"/>
          </a:xfrm>
          <a:prstGeom prst="cloud">
            <a:avLst/>
          </a:prstGeom>
          <a:solidFill>
            <a:schemeClr val="bg1"/>
          </a:solidFill>
          <a:ln w="12700">
            <a:solidFill>
              <a:srgbClr val="FCB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図 49"/>
          <p:cNvPicPr>
            <a:picLocks noChangeAspect="1"/>
          </p:cNvPicPr>
          <p:nvPr/>
        </p:nvPicPr>
        <p:blipFill>
          <a:blip r:embed="rId8" cstate="email">
            <a:clrChange>
              <a:clrFrom>
                <a:srgbClr val="F5F5F5"/>
              </a:clrFrom>
              <a:clrTo>
                <a:srgbClr val="F5F5F5">
                  <a:alpha val="0"/>
                </a:srgbClr>
              </a:clrTo>
            </a:clrChange>
            <a:extLst>
              <a:ext uri="{28A0092B-C50C-407E-A947-70E740481C1C}">
                <a14:useLocalDpi xmlns:a14="http://schemas.microsoft.com/office/drawing/2010/main"/>
              </a:ext>
            </a:extLst>
          </a:blip>
          <a:stretch>
            <a:fillRect/>
          </a:stretch>
        </p:blipFill>
        <p:spPr>
          <a:xfrm>
            <a:off x="7136986" y="5659643"/>
            <a:ext cx="546687" cy="543090"/>
          </a:xfrm>
          <a:prstGeom prst="rect">
            <a:avLst/>
          </a:prstGeom>
        </p:spPr>
      </p:pic>
      <p:pic>
        <p:nvPicPr>
          <p:cNvPr id="49" name="図 4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555264" y="5305408"/>
            <a:ext cx="841784" cy="644779"/>
          </a:xfrm>
          <a:prstGeom prst="rect">
            <a:avLst/>
          </a:prstGeom>
        </p:spPr>
      </p:pic>
      <p:pic>
        <p:nvPicPr>
          <p:cNvPr id="45" name="図 4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16915" y="5619657"/>
            <a:ext cx="670365" cy="670365"/>
          </a:xfrm>
          <a:prstGeom prst="rect">
            <a:avLst/>
          </a:prstGeom>
        </p:spPr>
      </p:pic>
      <p:pic>
        <p:nvPicPr>
          <p:cNvPr id="53" name="図 5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640604" y="5922023"/>
            <a:ext cx="514393" cy="611816"/>
          </a:xfrm>
          <a:prstGeom prst="ellipse">
            <a:avLst/>
          </a:prstGeom>
        </p:spPr>
      </p:pic>
      <p:pic>
        <p:nvPicPr>
          <p:cNvPr id="55" name="図 5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016819" y="1375442"/>
            <a:ext cx="1106836" cy="1298341"/>
          </a:xfrm>
          <a:prstGeom prst="rect">
            <a:avLst/>
          </a:prstGeom>
        </p:spPr>
      </p:pic>
      <p:pic>
        <p:nvPicPr>
          <p:cNvPr id="56" name="図 5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483828" y="1306291"/>
            <a:ext cx="962711" cy="962711"/>
          </a:xfrm>
          <a:prstGeom prst="rect">
            <a:avLst/>
          </a:prstGeom>
        </p:spPr>
      </p:pic>
      <p:pic>
        <p:nvPicPr>
          <p:cNvPr id="57" name="図 5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8854" y="4516453"/>
            <a:ext cx="947168" cy="947168"/>
          </a:xfrm>
          <a:prstGeom prst="rect">
            <a:avLst/>
          </a:prstGeom>
        </p:spPr>
      </p:pic>
    </p:spTree>
    <p:extLst>
      <p:ext uri="{BB962C8B-B14F-4D97-AF65-F5344CB8AC3E}">
        <p14:creationId xmlns:p14="http://schemas.microsoft.com/office/powerpoint/2010/main" val="2341854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7101"/>
            <a:ext cx="8640960" cy="761036"/>
          </a:xfrm>
        </p:spPr>
        <p:txBody>
          <a:bodyPr/>
          <a:lstStyle/>
          <a:p>
            <a:r>
              <a:rPr kumimoji="1" lang="en-US" altLang="ja-JP" dirty="0">
                <a:latin typeface="游ゴシック" panose="020B0400000000000000" pitchFamily="50" charset="-128"/>
                <a:ea typeface="游ゴシック" panose="020B0400000000000000" pitchFamily="50" charset="-128"/>
              </a:rPr>
              <a:t>HCD</a:t>
            </a:r>
            <a:r>
              <a:rPr kumimoji="1" lang="ja-JP" altLang="en-US" dirty="0">
                <a:latin typeface="游ゴシック" panose="020B0400000000000000" pitchFamily="50" charset="-128"/>
                <a:ea typeface="游ゴシック" panose="020B0400000000000000" pitchFamily="50" charset="-128"/>
              </a:rPr>
              <a:t>サイクルに対応する手法</a:t>
            </a:r>
          </a:p>
        </p:txBody>
      </p: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27</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301164943"/>
              </p:ext>
            </p:extLst>
          </p:nvPr>
        </p:nvGraphicFramePr>
        <p:xfrm>
          <a:off x="333374" y="1459973"/>
          <a:ext cx="8486775" cy="4729680"/>
        </p:xfrm>
        <a:graphic>
          <a:graphicData uri="http://schemas.openxmlformats.org/drawingml/2006/table">
            <a:tbl>
              <a:tblPr firstRow="1" bandRow="1"/>
              <a:tblGrid>
                <a:gridCol w="3646889">
                  <a:extLst>
                    <a:ext uri="{9D8B030D-6E8A-4147-A177-3AD203B41FA5}">
                      <a16:colId xmlns="" xmlns:a16="http://schemas.microsoft.com/office/drawing/2014/main" val="20000"/>
                    </a:ext>
                  </a:extLst>
                </a:gridCol>
                <a:gridCol w="2706069">
                  <a:extLst>
                    <a:ext uri="{9D8B030D-6E8A-4147-A177-3AD203B41FA5}">
                      <a16:colId xmlns="" xmlns:a16="http://schemas.microsoft.com/office/drawing/2014/main" val="20001"/>
                    </a:ext>
                  </a:extLst>
                </a:gridCol>
                <a:gridCol w="2133817">
                  <a:extLst>
                    <a:ext uri="{9D8B030D-6E8A-4147-A177-3AD203B41FA5}">
                      <a16:colId xmlns="" xmlns:a16="http://schemas.microsoft.com/office/drawing/2014/main" val="20002"/>
                    </a:ext>
                  </a:extLst>
                </a:gridCol>
              </a:tblGrid>
              <a:tr h="0">
                <a:tc>
                  <a:txBody>
                    <a:bodyPr/>
                    <a:lstStyle/>
                    <a:p>
                      <a:pPr algn="ctr"/>
                      <a:r>
                        <a:rPr kumimoji="1" lang="en-US" altLang="ja-JP" sz="2000" b="1" dirty="0">
                          <a:solidFill>
                            <a:schemeClr val="bg1"/>
                          </a:solidFill>
                          <a:latin typeface="游ゴシック" panose="020B0400000000000000" pitchFamily="50" charset="-128"/>
                          <a:ea typeface="游ゴシック" panose="020B0400000000000000" pitchFamily="50" charset="-128"/>
                        </a:rPr>
                        <a:t>HCD</a:t>
                      </a:r>
                      <a:r>
                        <a:rPr kumimoji="1" lang="ja-JP" altLang="en-US" sz="2000" b="1" dirty="0">
                          <a:solidFill>
                            <a:schemeClr val="bg1"/>
                          </a:solidFill>
                          <a:latin typeface="游ゴシック" panose="020B0400000000000000" pitchFamily="50" charset="-128"/>
                          <a:ea typeface="游ゴシック" panose="020B0400000000000000" pitchFamily="50" charset="-128"/>
                        </a:rPr>
                        <a:t>サイクルの４つの活動</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E6E54"/>
                    </a:solidFill>
                  </a:tcPr>
                </a:tc>
                <a:tc gridSpan="2">
                  <a:txBody>
                    <a:bodyPr/>
                    <a:lstStyle/>
                    <a:p>
                      <a:pPr marL="85725" indent="0">
                        <a:buFontTx/>
                        <a:buNone/>
                      </a:pPr>
                      <a:r>
                        <a:rPr kumimoji="1" lang="ja-JP" altLang="en-US" sz="1800" b="1" dirty="0">
                          <a:latin typeface="游ゴシック" panose="020B0400000000000000" pitchFamily="50" charset="-128"/>
                          <a:ea typeface="游ゴシック" panose="020B0400000000000000" pitchFamily="50" charset="-128"/>
                        </a:rPr>
                        <a:t>主な手法・サブプロセス</a:t>
                      </a:r>
                      <a:endParaRPr kumimoji="1" lang="en-US" altLang="ja-JP" sz="1800" b="1" dirty="0">
                        <a:latin typeface="游ゴシック" panose="020B0400000000000000" pitchFamily="50" charset="-128"/>
                        <a:ea typeface="游ゴシック" panose="020B0400000000000000" pitchFamily="50" charset="-128"/>
                      </a:endParaRPr>
                    </a:p>
                  </a:txBody>
                  <a:tcPr marL="36000" marR="36000" marT="72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285750" indent="-200025">
                        <a:buFont typeface="Wingdings" panose="05000000000000000000" pitchFamily="2" charset="2"/>
                        <a:buChar char="l"/>
                      </a:pPr>
                      <a:endParaRPr kumimoji="1" lang="ja-JP" altLang="en-US" sz="1600" dirty="0">
                        <a:latin typeface="游ゴシック Medium" panose="020B0500000000000000" pitchFamily="50" charset="-128"/>
                        <a:ea typeface="游ゴシック Medium" panose="020B0500000000000000" pitchFamily="50" charset="-128"/>
                      </a:endParaRPr>
                    </a:p>
                  </a:txBody>
                  <a:tcPr marL="36000" marR="36000" marT="72000" marB="36000">
                    <a:lnL w="3175" cap="flat" cmpd="sng" algn="ctr">
                      <a:solidFill>
                        <a:schemeClr val="bg1"/>
                      </a:solidFill>
                      <a:prstDash val="solid"/>
                      <a:round/>
                      <a:headEnd type="none" w="med" len="med"/>
                      <a:tailEnd type="none" w="med" len="med"/>
                    </a:lnL>
                    <a:lnR w="12700" cap="flat" cmpd="sng" algn="ctr">
                      <a:solidFill>
                        <a:srgbClr val="FE6E54"/>
                      </a:solidFill>
                      <a:prstDash val="solid"/>
                      <a:round/>
                      <a:headEnd type="none" w="med" len="med"/>
                      <a:tailEnd type="none" w="med" len="med"/>
                    </a:lnR>
                    <a:lnT w="12700" cap="flat" cmpd="sng" algn="ctr">
                      <a:solidFill>
                        <a:srgbClr val="FE6E54"/>
                      </a:solidFill>
                      <a:prstDash val="solid"/>
                      <a:round/>
                      <a:headEnd type="none" w="med" len="med"/>
                      <a:tailEnd type="none" w="med" len="med"/>
                    </a:lnT>
                    <a:lnB w="12700" cap="flat" cmpd="sng" algn="ctr">
                      <a:solidFill>
                        <a:srgbClr val="FE6E54"/>
                      </a:solidFill>
                      <a:prstDash val="solid"/>
                      <a:round/>
                      <a:headEnd type="none" w="med" len="med"/>
                      <a:tailEnd type="none" w="med" len="med"/>
                    </a:lnB>
                    <a:noFill/>
                  </a:tcPr>
                </a:tc>
                <a:extLst>
                  <a:ext uri="{0D108BD9-81ED-4DB2-BD59-A6C34878D82A}">
                    <a16:rowId xmlns="" xmlns:a16="http://schemas.microsoft.com/office/drawing/2014/main" val="10000"/>
                  </a:ext>
                </a:extLst>
              </a:tr>
              <a:tr h="1083360">
                <a:tc>
                  <a:txBody>
                    <a:bodyPr/>
                    <a:lstStyle/>
                    <a:p>
                      <a:pPr marL="0" indent="0" algn="l"/>
                      <a:r>
                        <a:rPr kumimoji="1" lang="ja-JP" altLang="en-US" sz="1800" dirty="0">
                          <a:solidFill>
                            <a:schemeClr val="tx1"/>
                          </a:solidFill>
                          <a:latin typeface="游ゴシック" panose="020B0400000000000000" pitchFamily="50" charset="-128"/>
                          <a:ea typeface="游ゴシック" panose="020B0400000000000000" pitchFamily="50" charset="-128"/>
                        </a:rPr>
                        <a:t>①</a:t>
                      </a:r>
                      <a:endParaRPr kumimoji="1" lang="en-US" altLang="ja-JP" sz="1800" dirty="0">
                        <a:solidFill>
                          <a:schemeClr val="tx1"/>
                        </a:solidFill>
                        <a:latin typeface="游ゴシック" panose="020B0400000000000000" pitchFamily="50" charset="-128"/>
                        <a:ea typeface="游ゴシック" panose="020B0400000000000000" pitchFamily="50" charset="-128"/>
                      </a:endParaRPr>
                    </a:p>
                    <a:p>
                      <a:pPr algn="l"/>
                      <a:r>
                        <a:rPr kumimoji="1" lang="ja-JP" altLang="en-US" sz="1800" dirty="0">
                          <a:solidFill>
                            <a:schemeClr val="tx1"/>
                          </a:solidFill>
                          <a:latin typeface="游ゴシック" panose="020B0400000000000000" pitchFamily="50" charset="-128"/>
                          <a:ea typeface="游ゴシック" panose="020B0400000000000000" pitchFamily="50" charset="-128"/>
                        </a:rPr>
                        <a:t>利用状況の把握と明示</a:t>
                      </a:r>
                    </a:p>
                  </a:txBody>
                  <a:tcPr marL="108000" marR="36000" marT="72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D4CD"/>
                    </a:solidFill>
                  </a:tcPr>
                </a:tc>
                <a:tc>
                  <a:txBody>
                    <a:bodyPr/>
                    <a:lstStyle/>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利用状況の把握</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利用状況の調査</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アンケート</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フィールドワーク</a:t>
                      </a:r>
                      <a:endParaRPr kumimoji="1" lang="en-US" altLang="ja-JP" sz="1600" dirty="0">
                        <a:latin typeface="游ゴシック" panose="020B0400000000000000" pitchFamily="50" charset="-128"/>
                        <a:ea typeface="游ゴシック" panose="020B0400000000000000" pitchFamily="50" charset="-128"/>
                      </a:endParaRPr>
                    </a:p>
                  </a:txBody>
                  <a:tcPr marL="36000" marR="36000" marT="72000" marB="36000">
                    <a:lnL w="952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エスノグラフィ</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ダイアリー法</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インタビュー</a:t>
                      </a:r>
                    </a:p>
                  </a:txBody>
                  <a:tcPr marL="36000" marR="36000" marT="72000" marB="36000">
                    <a:lnL w="3175"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108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latin typeface="游ゴシック" panose="020B0400000000000000" pitchFamily="50" charset="-128"/>
                          <a:ea typeface="游ゴシック" panose="020B0400000000000000" pitchFamily="50" charset="-128"/>
                        </a:rPr>
                        <a:t>②</a:t>
                      </a:r>
                      <a:endParaRPr kumimoji="1" lang="en-US" altLang="ja-JP" sz="1800" dirty="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latin typeface="游ゴシック" panose="020B0400000000000000" pitchFamily="50" charset="-128"/>
                          <a:ea typeface="游ゴシック" panose="020B0400000000000000" pitchFamily="50" charset="-128"/>
                        </a:rPr>
                        <a:t>ユーザーの要求事項</a:t>
                      </a:r>
                      <a:r>
                        <a:rPr kumimoji="1" lang="en-US" altLang="ja-JP" sz="1800" dirty="0">
                          <a:solidFill>
                            <a:schemeClr val="tx1"/>
                          </a:solidFill>
                          <a:latin typeface="游ゴシック" panose="020B0400000000000000" pitchFamily="50" charset="-128"/>
                          <a:ea typeface="游ゴシック" panose="020B0400000000000000" pitchFamily="50" charset="-128"/>
                        </a:rPr>
                        <a:t/>
                      </a:r>
                      <a:br>
                        <a:rPr kumimoji="1" lang="en-US" altLang="ja-JP" sz="1800" dirty="0">
                          <a:solidFill>
                            <a:schemeClr val="tx1"/>
                          </a:solidFill>
                          <a:latin typeface="游ゴシック" panose="020B0400000000000000" pitchFamily="50" charset="-128"/>
                          <a:ea typeface="游ゴシック" panose="020B0400000000000000" pitchFamily="50" charset="-128"/>
                        </a:rPr>
                      </a:br>
                      <a:r>
                        <a:rPr kumimoji="1" lang="ja-JP" altLang="en-US" sz="1800" dirty="0">
                          <a:solidFill>
                            <a:schemeClr val="tx1"/>
                          </a:solidFill>
                          <a:latin typeface="游ゴシック" panose="020B0400000000000000" pitchFamily="50" charset="-128"/>
                          <a:ea typeface="游ゴシック" panose="020B0400000000000000" pitchFamily="50" charset="-128"/>
                        </a:rPr>
                        <a:t>の明確化</a:t>
                      </a:r>
                    </a:p>
                  </a:txBody>
                  <a:tcPr marL="108000" marR="36000" marT="72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D4CD"/>
                    </a:solidFill>
                  </a:tcPr>
                </a:tc>
                <a:tc>
                  <a:txBody>
                    <a:bodyPr/>
                    <a:lstStyle/>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グランデッドセオリー法</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ペルソナ</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シナリオ法</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品質機能展開</a:t>
                      </a:r>
                    </a:p>
                  </a:txBody>
                  <a:tcPr marL="36000" marR="36000" marT="72000" marB="36000">
                    <a:lnL w="952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00025">
                        <a:buFont typeface="Wingdings" panose="05000000000000000000" pitchFamily="2" charset="2"/>
                        <a:buChar char="l"/>
                      </a:pPr>
                      <a:endParaRPr kumimoji="1" lang="ja-JP" altLang="en-US" sz="1600" dirty="0">
                        <a:latin typeface="游ゴシック" panose="020B0400000000000000" pitchFamily="50" charset="-128"/>
                        <a:ea typeface="游ゴシック" panose="020B0400000000000000" pitchFamily="50" charset="-128"/>
                      </a:endParaRPr>
                    </a:p>
                  </a:txBody>
                  <a:tcPr marL="36000" marR="36000" marT="72000" marB="36000">
                    <a:lnL w="3175"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08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游ゴシック" panose="020B0400000000000000" pitchFamily="50" charset="-128"/>
                          <a:ea typeface="游ゴシック" panose="020B0400000000000000" pitchFamily="50" charset="-128"/>
                        </a:rPr>
                        <a:t>③</a:t>
                      </a:r>
                      <a:endParaRPr kumimoji="1" lang="en-US" altLang="ja-JP" dirty="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游ゴシック" panose="020B0400000000000000" pitchFamily="50" charset="-128"/>
                          <a:ea typeface="游ゴシック" panose="020B0400000000000000" pitchFamily="50" charset="-128"/>
                        </a:rPr>
                        <a:t>ユーザーの要求事項を満足させる設計による解決策の作成</a:t>
                      </a:r>
                    </a:p>
                  </a:txBody>
                  <a:tcPr marL="108000" marR="36000" marT="72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D4CD"/>
                    </a:solidFill>
                  </a:tcPr>
                </a:tc>
                <a:tc>
                  <a:txBody>
                    <a:bodyPr/>
                    <a:lstStyle/>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発想法</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パターンランゲージ</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共感的デザイン</a:t>
                      </a:r>
                      <a:endParaRPr kumimoji="1" lang="en-US" altLang="ja-JP" sz="1600" dirty="0">
                        <a:latin typeface="游ゴシック" panose="020B0400000000000000" pitchFamily="50" charset="-128"/>
                        <a:ea typeface="游ゴシック" panose="020B0400000000000000" pitchFamily="50" charset="-128"/>
                      </a:endParaRPr>
                    </a:p>
                  </a:txBody>
                  <a:tcPr marL="36000" marR="36000" marT="72000" marB="36000">
                    <a:lnL w="952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参加型デザイン</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プロトタイピング</a:t>
                      </a:r>
                    </a:p>
                    <a:p>
                      <a:pPr marL="285750" indent="-200025">
                        <a:buFont typeface="Wingdings" panose="05000000000000000000" pitchFamily="2" charset="2"/>
                        <a:buChar char="l"/>
                      </a:pPr>
                      <a:endParaRPr kumimoji="1" lang="ja-JP" altLang="en-US" sz="1600" dirty="0">
                        <a:latin typeface="游ゴシック" panose="020B0400000000000000" pitchFamily="50" charset="-128"/>
                        <a:ea typeface="游ゴシック" panose="020B0400000000000000" pitchFamily="50" charset="-128"/>
                      </a:endParaRPr>
                    </a:p>
                  </a:txBody>
                  <a:tcPr marL="36000" marR="36000" marT="72000" marB="36000">
                    <a:lnL w="3175"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08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游ゴシック" panose="020B0400000000000000" pitchFamily="50" charset="-128"/>
                          <a:ea typeface="游ゴシック" panose="020B0400000000000000" pitchFamily="50" charset="-128"/>
                        </a:rPr>
                        <a:t>④</a:t>
                      </a:r>
                      <a:endParaRPr kumimoji="1" lang="en-US" altLang="ja-JP" dirty="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游ゴシック" panose="020B0400000000000000" pitchFamily="50" charset="-128"/>
                          <a:ea typeface="游ゴシック" panose="020B0400000000000000" pitchFamily="50" charset="-128"/>
                        </a:rPr>
                        <a:t>要求事項に対する</a:t>
                      </a:r>
                      <a:r>
                        <a:rPr kumimoji="1" lang="en-US" altLang="ja-JP" dirty="0">
                          <a:solidFill>
                            <a:schemeClr val="tx1"/>
                          </a:solidFill>
                          <a:latin typeface="游ゴシック" panose="020B0400000000000000" pitchFamily="50" charset="-128"/>
                          <a:ea typeface="游ゴシック" panose="020B0400000000000000" pitchFamily="50" charset="-128"/>
                        </a:rPr>
                        <a:t/>
                      </a:r>
                      <a:br>
                        <a:rPr kumimoji="1" lang="en-US" altLang="ja-JP" dirty="0">
                          <a:solidFill>
                            <a:schemeClr val="tx1"/>
                          </a:solidFill>
                          <a:latin typeface="游ゴシック" panose="020B0400000000000000" pitchFamily="50" charset="-128"/>
                          <a:ea typeface="游ゴシック" panose="020B0400000000000000" pitchFamily="50" charset="-128"/>
                        </a:rPr>
                      </a:br>
                      <a:r>
                        <a:rPr kumimoji="1" lang="ja-JP" altLang="en-US" dirty="0">
                          <a:solidFill>
                            <a:schemeClr val="tx1"/>
                          </a:solidFill>
                          <a:latin typeface="游ゴシック" panose="020B0400000000000000" pitchFamily="50" charset="-128"/>
                          <a:ea typeface="游ゴシック" panose="020B0400000000000000" pitchFamily="50" charset="-128"/>
                        </a:rPr>
                        <a:t>設計の評価</a:t>
                      </a:r>
                    </a:p>
                  </a:txBody>
                  <a:tcPr marL="108000" marR="36000" marT="72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D4CD"/>
                    </a:solidFill>
                  </a:tcPr>
                </a:tc>
                <a:tc>
                  <a:txBody>
                    <a:bodyPr/>
                    <a:lstStyle/>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ユーザビリティテスト</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インスペクション法</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心理的尺度</a:t>
                      </a:r>
                      <a:endParaRPr kumimoji="1" lang="en-US" altLang="ja-JP" sz="1600" dirty="0">
                        <a:latin typeface="游ゴシック" panose="020B0400000000000000" pitchFamily="50" charset="-128"/>
                        <a:ea typeface="游ゴシック" panose="020B0400000000000000" pitchFamily="50" charset="-128"/>
                      </a:endParaRPr>
                    </a:p>
                  </a:txBody>
                  <a:tcPr marL="36000" marR="36000" marT="72000" marB="36000">
                    <a:lnL w="952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生理学的手法</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長期的な評価</a:t>
                      </a:r>
                    </a:p>
                    <a:p>
                      <a:pPr marL="285750" indent="-200025">
                        <a:buFont typeface="Wingdings" panose="05000000000000000000" pitchFamily="2" charset="2"/>
                        <a:buChar char="l"/>
                      </a:pPr>
                      <a:endParaRPr kumimoji="1" lang="ja-JP" altLang="en-US" sz="1600" dirty="0">
                        <a:latin typeface="游ゴシック" panose="020B0400000000000000" pitchFamily="50" charset="-128"/>
                        <a:ea typeface="游ゴシック" panose="020B0400000000000000" pitchFamily="50" charset="-128"/>
                      </a:endParaRPr>
                    </a:p>
                  </a:txBody>
                  <a:tcPr marL="36000" marR="36000" marT="72000" marB="36000">
                    <a:lnL w="3175"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23" name="テキスト ボックス 22"/>
          <p:cNvSpPr txBox="1"/>
          <p:nvPr/>
        </p:nvSpPr>
        <p:spPr bwMode="gray">
          <a:xfrm>
            <a:off x="5577301" y="6556459"/>
            <a:ext cx="3063659" cy="253916"/>
          </a:xfrm>
          <a:prstGeom prst="rect">
            <a:avLst/>
          </a:prstGeom>
          <a:noFill/>
        </p:spPr>
        <p:txBody>
          <a:bodyPr wrap="none" rtlCol="0">
            <a:spAutoFit/>
          </a:bodyPr>
          <a:lstStyle/>
          <a:p>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山崎、他“人間中心設計入門”近代科学社、</a:t>
            </a: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2016</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3764591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a:noFill/>
        </p:spPr>
        <p:txBody>
          <a:bodyPr>
            <a:normAutofit/>
          </a:bodyPr>
          <a:lstStyle/>
          <a:p>
            <a:pPr algn="l"/>
            <a:r>
              <a:rPr kumimoji="1" lang="en-US" altLang="ja-JP" dirty="0">
                <a:latin typeface="游ゴシック" panose="020B0400000000000000" pitchFamily="50" charset="-128"/>
                <a:ea typeface="游ゴシック" panose="020B0400000000000000" pitchFamily="50" charset="-128"/>
              </a:rPr>
              <a:t>HCD</a:t>
            </a:r>
            <a:r>
              <a:rPr kumimoji="1" lang="ja-JP" altLang="en-US" dirty="0">
                <a:latin typeface="游ゴシック" panose="020B0400000000000000" pitchFamily="50" charset="-128"/>
                <a:ea typeface="游ゴシック" panose="020B0400000000000000" pitchFamily="50" charset="-128"/>
              </a:rPr>
              <a:t>サイクルの効果</a:t>
            </a:r>
          </a:p>
        </p:txBody>
      </p:sp>
      <p:sp>
        <p:nvSpPr>
          <p:cNvPr id="70" name="テキスト ボックス 69"/>
          <p:cNvSpPr txBox="1"/>
          <p:nvPr/>
        </p:nvSpPr>
        <p:spPr bwMode="gray">
          <a:xfrm>
            <a:off x="146957" y="994033"/>
            <a:ext cx="3057247"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28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設計者のメリット</a:t>
            </a:r>
          </a:p>
        </p:txBody>
      </p:sp>
      <p:sp>
        <p:nvSpPr>
          <p:cNvPr id="75" name="コンテンツ プレースホルダー 2"/>
          <p:cNvSpPr txBox="1">
            <a:spLocks/>
          </p:cNvSpPr>
          <p:nvPr/>
        </p:nvSpPr>
        <p:spPr bwMode="gray">
          <a:xfrm>
            <a:off x="533402" y="2997265"/>
            <a:ext cx="8007850" cy="851629"/>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buNone/>
            </a:pPr>
            <a:r>
              <a:rPr lang="en-US" altLang="ja-JP"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の方法論が個人の主観でなく、人間の特性や理論で説明できる</a:t>
            </a:r>
          </a:p>
        </p:txBody>
      </p:sp>
      <p:sp>
        <p:nvSpPr>
          <p:cNvPr id="77" name="コンテンツ プレースホルダー 2"/>
          <p:cNvSpPr txBox="1">
            <a:spLocks/>
          </p:cNvSpPr>
          <p:nvPr/>
        </p:nvSpPr>
        <p:spPr bwMode="gray">
          <a:xfrm>
            <a:off x="533402" y="4425389"/>
            <a:ext cx="8007850" cy="1320313"/>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自分の作るシステムの</a:t>
            </a:r>
            <a:r>
              <a:rPr lang="ja-JP" altLang="en-US"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利用品質を向上</a:t>
            </a: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させる</a:t>
            </a:r>
            <a:endPar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新規案件や、次の</a:t>
            </a:r>
            <a:r>
              <a:rPr lang="ja-JP" altLang="en-US"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受注獲得に有効</a:t>
            </a: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な内容である</a:t>
            </a:r>
          </a:p>
        </p:txBody>
      </p:sp>
      <p:cxnSp>
        <p:nvCxnSpPr>
          <p:cNvPr id="84" name="直線矢印コネクタ 83"/>
          <p:cNvCxnSpPr/>
          <p:nvPr/>
        </p:nvCxnSpPr>
        <p:spPr bwMode="gray">
          <a:xfrm>
            <a:off x="1698825" y="3843070"/>
            <a:ext cx="0" cy="433740"/>
          </a:xfrm>
          <a:prstGeom prst="straightConnector1">
            <a:avLst/>
          </a:prstGeom>
          <a:ln w="44450">
            <a:solidFill>
              <a:srgbClr val="FE6E54"/>
            </a:solidFill>
            <a:tailEnd type="arrow" w="lg" len="med"/>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28</a:t>
            </a:fld>
            <a:endParaRPr lang="ja-JP" altLang="en-US"/>
          </a:p>
        </p:txBody>
      </p:sp>
      <p:sp>
        <p:nvSpPr>
          <p:cNvPr id="13" name="コンテンツ プレースホルダー 2"/>
          <p:cNvSpPr txBox="1">
            <a:spLocks/>
          </p:cNvSpPr>
          <p:nvPr/>
        </p:nvSpPr>
        <p:spPr bwMode="gray">
          <a:xfrm>
            <a:off x="389731" y="1563378"/>
            <a:ext cx="8364538" cy="1217921"/>
          </a:xfrm>
          <a:prstGeom prst="roundRect">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buNone/>
            </a:pPr>
            <a:r>
              <a:rPr lang="en-US" altLang="ja-JP"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サイクル</a:t>
            </a:r>
            <a:r>
              <a:rPr lang="ja-JP" altLang="en-US"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（お客様と一緒に考える）</a:t>
            </a:r>
            <a:r>
              <a:rPr lang="ja-JP" altLang="en-US"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を回すと、</a:t>
            </a:r>
            <a:r>
              <a:rPr lang="en-US" altLang="ja-JP"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手戻りが少なくなる。</a:t>
            </a:r>
          </a:p>
        </p:txBody>
      </p:sp>
      <p:sp>
        <p:nvSpPr>
          <p:cNvPr id="9" name="コンテンツ プレースホルダー 2"/>
          <p:cNvSpPr txBox="1">
            <a:spLocks/>
          </p:cNvSpPr>
          <p:nvPr/>
        </p:nvSpPr>
        <p:spPr bwMode="gray">
          <a:xfrm>
            <a:off x="352425" y="5816600"/>
            <a:ext cx="8366125" cy="887413"/>
          </a:xfrm>
          <a:prstGeom prst="roundRect">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buFont typeface="Arial" panose="020B0604020202020204" pitchFamily="34" charset="0"/>
              <a:buNone/>
            </a:pPr>
            <a:r>
              <a:rPr lang="en-US" altLang="ja-JP"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サイクルは、各担当が縦割りの中だけで行うのではなく、互いに協力してお客様を理解しながら進める</a:t>
            </a:r>
          </a:p>
        </p:txBody>
      </p:sp>
    </p:spTree>
    <p:extLst>
      <p:ext uri="{BB962C8B-B14F-4D97-AF65-F5344CB8AC3E}">
        <p14:creationId xmlns:p14="http://schemas.microsoft.com/office/powerpoint/2010/main" val="3346971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lstStyle/>
          <a:p>
            <a:r>
              <a:rPr kumimoji="1" lang="ja-JP" altLang="en-US" dirty="0">
                <a:latin typeface="游ゴシック" panose="020B0400000000000000" pitchFamily="50" charset="-128"/>
                <a:ea typeface="游ゴシック" panose="020B0400000000000000" pitchFamily="50" charset="-128"/>
              </a:rPr>
              <a:t>まとめ</a:t>
            </a:r>
          </a:p>
        </p:txBody>
      </p:sp>
      <p:sp>
        <p:nvSpPr>
          <p:cNvPr id="7" name="コンテンツ プレースホルダー 1"/>
          <p:cNvSpPr>
            <a:spLocks noGrp="1"/>
          </p:cNvSpPr>
          <p:nvPr/>
        </p:nvSpPr>
        <p:spPr bwMode="gray">
          <a:xfrm>
            <a:off x="251520" y="1323974"/>
            <a:ext cx="8640960" cy="4943475"/>
          </a:xfrm>
          <a:prstGeom prst="rect">
            <a:avLst/>
          </a:prstGeom>
        </p:spPr>
        <p:txBody>
          <a:bodyPr vert="horz" wrap="none"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l"/>
            </a:pPr>
            <a:r>
              <a:rPr kumimoji="1" lang="ja-JP" altLang="en-US" b="1" dirty="0">
                <a:latin typeface="游ゴシック" panose="020B0400000000000000" pitchFamily="50" charset="-128"/>
                <a:ea typeface="游ゴシック" panose="020B0400000000000000" pitchFamily="50" charset="-128"/>
              </a:rPr>
              <a:t>人間中心設計の考え方</a:t>
            </a:r>
            <a:endParaRPr kumimoji="1" lang="en-US" altLang="ja-JP" b="1" dirty="0">
              <a:latin typeface="游ゴシック" panose="020B0400000000000000" pitchFamily="50" charset="-128"/>
              <a:ea typeface="游ゴシック" panose="020B0400000000000000" pitchFamily="50" charset="-128"/>
            </a:endParaRPr>
          </a:p>
          <a:p>
            <a:pPr lvl="1">
              <a:lnSpc>
                <a:spcPts val="2600"/>
              </a:lnSpc>
              <a:spcBef>
                <a:spcPts val="600"/>
              </a:spcBef>
            </a:pPr>
            <a:r>
              <a:rPr lang="ja-JP" altLang="en-US" dirty="0">
                <a:latin typeface="游ゴシック" panose="020B0400000000000000" pitchFamily="50" charset="-128"/>
                <a:ea typeface="游ゴシック" panose="020B0400000000000000" pitchFamily="50" charset="-128"/>
              </a:rPr>
              <a:t>ユーザーを理解し，ユーザーの立場で考えます</a:t>
            </a:r>
            <a:endParaRPr lang="en-US" altLang="ja-JP" dirty="0">
              <a:latin typeface="游ゴシック" panose="020B0400000000000000" pitchFamily="50" charset="-128"/>
              <a:ea typeface="游ゴシック" panose="020B0400000000000000" pitchFamily="50" charset="-128"/>
            </a:endParaRPr>
          </a:p>
          <a:p>
            <a:pPr lvl="1">
              <a:lnSpc>
                <a:spcPts val="2600"/>
              </a:lnSpc>
              <a:spcBef>
                <a:spcPts val="600"/>
              </a:spcBef>
            </a:pPr>
            <a:r>
              <a:rPr kumimoji="1" lang="ja-JP" altLang="en-US" dirty="0">
                <a:latin typeface="游ゴシック" panose="020B0400000000000000" pitchFamily="50" charset="-128"/>
                <a:ea typeface="游ゴシック" panose="020B0400000000000000" pitchFamily="50" charset="-128"/>
              </a:rPr>
              <a:t>そもそもユーザーの見極めが重要です</a:t>
            </a:r>
            <a:endParaRPr kumimoji="1" lang="en-US" altLang="ja-JP" dirty="0">
              <a:latin typeface="游ゴシック" panose="020B0400000000000000" pitchFamily="50" charset="-128"/>
              <a:ea typeface="游ゴシック" panose="020B0400000000000000" pitchFamily="50" charset="-128"/>
            </a:endParaRPr>
          </a:p>
          <a:p>
            <a:pPr>
              <a:spcBef>
                <a:spcPts val="2400"/>
              </a:spcBef>
              <a:buFont typeface="Wingdings" panose="05000000000000000000" pitchFamily="2" charset="2"/>
              <a:buChar char="l"/>
            </a:pPr>
            <a:r>
              <a:rPr lang="ja-JP" altLang="en-US" b="1" dirty="0">
                <a:latin typeface="游ゴシック" panose="020B0400000000000000" pitchFamily="50" charset="-128"/>
                <a:ea typeface="游ゴシック" panose="020B0400000000000000" pitchFamily="50" charset="-128"/>
              </a:rPr>
              <a:t>ユーザビリティとは</a:t>
            </a:r>
            <a:endParaRPr lang="en-US" altLang="ja-JP" b="1" dirty="0">
              <a:latin typeface="游ゴシック" panose="020B0400000000000000" pitchFamily="50" charset="-128"/>
              <a:ea typeface="游ゴシック" panose="020B0400000000000000" pitchFamily="50" charset="-128"/>
            </a:endParaRPr>
          </a:p>
          <a:p>
            <a:pPr lvl="1">
              <a:lnSpc>
                <a:spcPts val="2600"/>
              </a:lnSpc>
              <a:spcBef>
                <a:spcPts val="600"/>
              </a:spcBef>
            </a:pPr>
            <a:r>
              <a:rPr kumimoji="1" lang="ja-JP" altLang="en-US" dirty="0">
                <a:latin typeface="游ゴシック" panose="020B0400000000000000" pitchFamily="50" charset="-128"/>
                <a:ea typeface="游ゴシック" panose="020B0400000000000000" pitchFamily="50" charset="-128"/>
              </a:rPr>
              <a:t>使い勝手の良さに関する概念です</a:t>
            </a:r>
            <a:endParaRPr kumimoji="1" lang="en-US" altLang="ja-JP" dirty="0">
              <a:latin typeface="游ゴシック" panose="020B0400000000000000" pitchFamily="50" charset="-128"/>
              <a:ea typeface="游ゴシック" panose="020B0400000000000000" pitchFamily="50" charset="-128"/>
            </a:endParaRPr>
          </a:p>
          <a:p>
            <a:pPr lvl="1">
              <a:lnSpc>
                <a:spcPts val="2600"/>
              </a:lnSpc>
              <a:spcBef>
                <a:spcPts val="600"/>
              </a:spcBef>
            </a:pPr>
            <a:r>
              <a:rPr lang="ja-JP" altLang="en-US" dirty="0">
                <a:latin typeface="游ゴシック" panose="020B0400000000000000" pitchFamily="50" charset="-128"/>
                <a:ea typeface="游ゴシック" panose="020B0400000000000000" pitchFamily="50" charset="-128"/>
              </a:rPr>
              <a:t>ユーザビリティの良し悪しで評価が分かれます</a:t>
            </a:r>
            <a:endParaRPr lang="en-US" altLang="ja-JP" dirty="0">
              <a:latin typeface="游ゴシック" panose="020B0400000000000000" pitchFamily="50" charset="-128"/>
              <a:ea typeface="游ゴシック" panose="020B0400000000000000" pitchFamily="50" charset="-128"/>
            </a:endParaRPr>
          </a:p>
          <a:p>
            <a:pPr>
              <a:spcBef>
                <a:spcPts val="2400"/>
              </a:spcBef>
              <a:buFont typeface="Wingdings" panose="05000000000000000000" pitchFamily="2" charset="2"/>
              <a:buChar char="l"/>
            </a:pPr>
            <a:r>
              <a:rPr kumimoji="1" lang="en-US" altLang="ja-JP" b="1" dirty="0">
                <a:latin typeface="游ゴシック" panose="020B0400000000000000" pitchFamily="50" charset="-128"/>
                <a:ea typeface="游ゴシック" panose="020B0400000000000000" pitchFamily="50" charset="-128"/>
              </a:rPr>
              <a:t>HCD</a:t>
            </a:r>
            <a:r>
              <a:rPr kumimoji="1" lang="ja-JP" altLang="en-US" b="1" dirty="0">
                <a:latin typeface="游ゴシック" panose="020B0400000000000000" pitchFamily="50" charset="-128"/>
                <a:ea typeface="游ゴシック" panose="020B0400000000000000" pitchFamily="50" charset="-128"/>
              </a:rPr>
              <a:t>サイクルを導入しましょう</a:t>
            </a:r>
            <a:endParaRPr kumimoji="1" lang="en-US" altLang="ja-JP" b="1" dirty="0">
              <a:latin typeface="游ゴシック" panose="020B0400000000000000" pitchFamily="50" charset="-128"/>
              <a:ea typeface="游ゴシック" panose="020B0400000000000000" pitchFamily="50" charset="-128"/>
            </a:endParaRPr>
          </a:p>
          <a:p>
            <a:pPr lvl="1">
              <a:lnSpc>
                <a:spcPts val="2600"/>
              </a:lnSpc>
              <a:spcBef>
                <a:spcPts val="600"/>
              </a:spcBef>
            </a:pPr>
            <a:r>
              <a:rPr lang="ja-JP" altLang="en-US" dirty="0">
                <a:latin typeface="游ゴシック" panose="020B0400000000000000" pitchFamily="50" charset="-128"/>
                <a:ea typeface="游ゴシック" panose="020B0400000000000000" pitchFamily="50" charset="-128"/>
              </a:rPr>
              <a:t>手戻りを防ぐためにも各段階でサイクルを回しましょう</a:t>
            </a:r>
            <a:endParaRPr lang="en-US" altLang="ja-JP" dirty="0">
              <a:latin typeface="游ゴシック" panose="020B0400000000000000" pitchFamily="50" charset="-128"/>
              <a:ea typeface="游ゴシック" panose="020B0400000000000000" pitchFamily="50" charset="-128"/>
            </a:endParaRPr>
          </a:p>
          <a:p>
            <a:pPr lvl="1">
              <a:lnSpc>
                <a:spcPts val="2600"/>
              </a:lnSpc>
              <a:spcBef>
                <a:spcPts val="600"/>
              </a:spcBef>
            </a:pPr>
            <a:r>
              <a:rPr kumimoji="1" lang="ja-JP" altLang="en-US" dirty="0">
                <a:latin typeface="游ゴシック" panose="020B0400000000000000" pitchFamily="50" charset="-128"/>
                <a:ea typeface="游ゴシック" panose="020B0400000000000000" pitchFamily="50" charset="-128"/>
              </a:rPr>
              <a:t>専門家だけでなく，皆を巻き込んでの活動が重要</a:t>
            </a:r>
            <a:r>
              <a:rPr kumimoji="1" lang="ja-JP" altLang="en-US" dirty="0" smtClean="0">
                <a:latin typeface="游ゴシック" panose="020B0400000000000000" pitchFamily="50" charset="-128"/>
                <a:ea typeface="游ゴシック" panose="020B0400000000000000" pitchFamily="50" charset="-128"/>
              </a:rPr>
              <a:t>です</a:t>
            </a:r>
            <a:endParaRPr kumimoji="1" lang="en-US" altLang="ja-JP" dirty="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29</a:t>
            </a:fld>
            <a:endParaRPr lang="ja-JP" altLang="en-US"/>
          </a:p>
        </p:txBody>
      </p:sp>
    </p:spTree>
    <p:extLst>
      <p:ext uri="{BB962C8B-B14F-4D97-AF65-F5344CB8AC3E}">
        <p14:creationId xmlns:p14="http://schemas.microsoft.com/office/powerpoint/2010/main" val="573437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r>
              <a:rPr lang="ja-JP" altLang="en-US" sz="4800" b="1" dirty="0">
                <a:latin typeface="游ゴシック" panose="020B0400000000000000" pitchFamily="50" charset="-128"/>
                <a:ea typeface="游ゴシック" panose="020B0400000000000000" pitchFamily="50" charset="-128"/>
              </a:rPr>
              <a:t>１</a:t>
            </a:r>
            <a:r>
              <a:rPr lang="en-US" altLang="ja-JP" sz="4800" b="1" dirty="0">
                <a:latin typeface="游ゴシック" panose="020B0400000000000000" pitchFamily="50" charset="-128"/>
                <a:ea typeface="游ゴシック" panose="020B0400000000000000" pitchFamily="50" charset="-128"/>
              </a:rPr>
              <a:t>.</a:t>
            </a:r>
            <a:r>
              <a:rPr lang="ja-JP" altLang="en-US" sz="4800" b="1" dirty="0">
                <a:latin typeface="游ゴシック" panose="020B0400000000000000" pitchFamily="50" charset="-128"/>
                <a:ea typeface="游ゴシック" panose="020B0400000000000000" pitchFamily="50" charset="-128"/>
              </a:rPr>
              <a:t> </a:t>
            </a:r>
            <a:r>
              <a:rPr lang="ja-JP" altLang="en-US" sz="4800" b="1" spc="-300" dirty="0">
                <a:latin typeface="游ゴシック" panose="020B0400000000000000" pitchFamily="50" charset="-128"/>
                <a:ea typeface="游ゴシック" panose="020B0400000000000000" pitchFamily="50" charset="-128"/>
              </a:rPr>
              <a:t>こんなことはありませんか？</a:t>
            </a:r>
            <a:endParaRPr kumimoji="1" lang="ja-JP" altLang="en-US" sz="4800" b="1" spc="-300" dirty="0">
              <a:latin typeface="游ゴシック" panose="020B0400000000000000" pitchFamily="50" charset="-128"/>
              <a:ea typeface="游ゴシック" panose="020B0400000000000000" pitchFamily="50" charset="-128"/>
            </a:endParaRPr>
          </a:p>
        </p:txBody>
      </p:sp>
      <p:sp>
        <p:nvSpPr>
          <p:cNvPr id="4" name="コンテンツ プレースホルダー 2"/>
          <p:cNvSpPr>
            <a:spLocks noGrp="1"/>
          </p:cNvSpPr>
          <p:nvPr>
            <p:ph idx="1"/>
          </p:nvPr>
        </p:nvSpPr>
        <p:spPr bwMode="gray"/>
        <p:txBody>
          <a:bodyPr rIns="0"/>
          <a:lstStyle/>
          <a:p>
            <a:pPr>
              <a:buClr>
                <a:srgbClr val="FE6E54"/>
              </a:buClr>
              <a:buFont typeface="メイリオ" panose="020B0604030504040204" pitchFamily="50" charset="-128"/>
              <a:buChar char="◆"/>
            </a:pPr>
            <a:r>
              <a:rPr kumimoji="1" lang="ja-JP" altLang="en-US" dirty="0">
                <a:latin typeface="游ゴシック" panose="020B0400000000000000" pitchFamily="50" charset="-128"/>
                <a:ea typeface="游ゴシック" panose="020B0400000000000000" pitchFamily="50" charset="-128"/>
              </a:rPr>
              <a:t>事例いろいろ</a:t>
            </a:r>
            <a:endParaRPr kumimoji="1" lang="en-US" altLang="ja-JP" dirty="0">
              <a:latin typeface="游ゴシック" panose="020B0400000000000000" pitchFamily="50" charset="-128"/>
              <a:ea typeface="游ゴシック" panose="020B0400000000000000" pitchFamily="50" charset="-128"/>
            </a:endParaRPr>
          </a:p>
          <a:p>
            <a:pPr>
              <a:spcBef>
                <a:spcPts val="600"/>
              </a:spcBef>
              <a:buClr>
                <a:srgbClr val="FE6E54"/>
              </a:buClr>
              <a:buFont typeface="メイリオ" panose="020B0604030504040204" pitchFamily="50" charset="-128"/>
              <a:buChar char="◆"/>
            </a:pPr>
            <a:r>
              <a:rPr lang="ja-JP" altLang="en-US" dirty="0"/>
              <a:t>人間中心設計とは</a:t>
            </a:r>
            <a:endParaRPr kumimoji="1" lang="ja-JP" altLang="en-US" dirty="0">
              <a:latin typeface="游ゴシック" panose="020B0400000000000000" pitchFamily="50" charset="-128"/>
              <a:ea typeface="游ゴシック" panose="020B0400000000000000" pitchFamily="50" charset="-128"/>
            </a:endParaRPr>
          </a:p>
        </p:txBody>
      </p:sp>
      <p:sp>
        <p:nvSpPr>
          <p:cNvPr id="5" name="スライド番号プレースホルダー 4"/>
          <p:cNvSpPr>
            <a:spLocks noGrp="1"/>
          </p:cNvSpPr>
          <p:nvPr>
            <p:ph type="sldNum" sz="quarter" idx="12"/>
          </p:nvPr>
        </p:nvSpPr>
        <p:spPr/>
        <p:txBody>
          <a:bodyPr/>
          <a:lstStyle/>
          <a:p>
            <a:fld id="{194B20C9-26D2-4B3D-B0E5-BA1A1EAC872E}" type="slidenum">
              <a:rPr lang="ja-JP" altLang="en-US" smtClean="0"/>
              <a:pPr/>
              <a:t>3</a:t>
            </a:fld>
            <a:endParaRPr lang="ja-JP" altLang="en-US"/>
          </a:p>
        </p:txBody>
      </p:sp>
    </p:spTree>
    <p:extLst>
      <p:ext uri="{BB962C8B-B14F-4D97-AF65-F5344CB8AC3E}">
        <p14:creationId xmlns:p14="http://schemas.microsoft.com/office/powerpoint/2010/main" val="627559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r>
              <a:rPr kumimoji="1" lang="ja-JP" altLang="en-US" dirty="0">
                <a:latin typeface="游ゴシック" panose="020B0400000000000000" pitchFamily="50" charset="-128"/>
                <a:ea typeface="游ゴシック" panose="020B0400000000000000" pitchFamily="50" charset="-128"/>
              </a:rPr>
              <a:t>更新履歴</a:t>
            </a:r>
          </a:p>
        </p:txBody>
      </p:sp>
      <p:graphicFrame>
        <p:nvGraphicFramePr>
          <p:cNvPr id="5" name="コンテンツ プレースホルダー 2"/>
          <p:cNvGraphicFramePr>
            <a:graphicFrameLocks/>
          </p:cNvGraphicFramePr>
          <p:nvPr>
            <p:extLst>
              <p:ext uri="{D42A27DB-BD31-4B8C-83A1-F6EECF244321}">
                <p14:modId xmlns:p14="http://schemas.microsoft.com/office/powerpoint/2010/main" val="363260930"/>
              </p:ext>
            </p:extLst>
          </p:nvPr>
        </p:nvGraphicFramePr>
        <p:xfrm>
          <a:off x="356981" y="1034311"/>
          <a:ext cx="8409332" cy="2531305"/>
        </p:xfrm>
        <a:graphic>
          <a:graphicData uri="http://schemas.openxmlformats.org/drawingml/2006/table">
            <a:tbl>
              <a:tblPr firstRow="1" bandRow="1">
                <a:tableStyleId>{5940675A-B579-460E-94D1-54222C63F5DA}</a:tableStyleId>
              </a:tblPr>
              <a:tblGrid>
                <a:gridCol w="1051689">
                  <a:extLst>
                    <a:ext uri="{9D8B030D-6E8A-4147-A177-3AD203B41FA5}">
                      <a16:colId xmlns="" xmlns:a16="http://schemas.microsoft.com/office/drawing/2014/main" val="20000"/>
                    </a:ext>
                  </a:extLst>
                </a:gridCol>
                <a:gridCol w="1342768">
                  <a:extLst>
                    <a:ext uri="{9D8B030D-6E8A-4147-A177-3AD203B41FA5}">
                      <a16:colId xmlns="" xmlns:a16="http://schemas.microsoft.com/office/drawing/2014/main" val="20001"/>
                    </a:ext>
                  </a:extLst>
                </a:gridCol>
                <a:gridCol w="2397211">
                  <a:extLst>
                    <a:ext uri="{9D8B030D-6E8A-4147-A177-3AD203B41FA5}">
                      <a16:colId xmlns="" xmlns:a16="http://schemas.microsoft.com/office/drawing/2014/main" val="20002"/>
                    </a:ext>
                  </a:extLst>
                </a:gridCol>
                <a:gridCol w="3617664">
                  <a:extLst>
                    <a:ext uri="{9D8B030D-6E8A-4147-A177-3AD203B41FA5}">
                      <a16:colId xmlns="" xmlns:a16="http://schemas.microsoft.com/office/drawing/2014/main" val="20003"/>
                    </a:ext>
                  </a:extLst>
                </a:gridCol>
              </a:tblGrid>
              <a:tr h="274359">
                <a:tc>
                  <a:txBody>
                    <a:bodyPr/>
                    <a:lstStyle/>
                    <a:p>
                      <a:pPr algn="ctr"/>
                      <a:r>
                        <a:rPr kumimoji="1" lang="en-US" altLang="ja-JP"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Rev.</a:t>
                      </a:r>
                      <a:endParaRPr kumimoji="1"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E54"/>
                    </a:solidFill>
                  </a:tcPr>
                </a:tc>
                <a:tc>
                  <a:txBody>
                    <a:bodyPr/>
                    <a:lstStyle/>
                    <a:p>
                      <a:pPr algn="l"/>
                      <a:r>
                        <a:rPr kumimoji="1"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更新年月日</a:t>
                      </a:r>
                    </a:p>
                  </a:txBody>
                  <a:tcPr marL="72000" marR="36000" marT="72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E54"/>
                    </a:solidFill>
                  </a:tcPr>
                </a:tc>
                <a:tc>
                  <a:txBody>
                    <a:bodyPr/>
                    <a:lstStyle/>
                    <a:p>
                      <a:r>
                        <a:rPr kumimoji="1"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更新者</a:t>
                      </a:r>
                    </a:p>
                  </a:txBody>
                  <a:tcPr marL="72000" marR="36000" marT="72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E54"/>
                    </a:solidFill>
                  </a:tcPr>
                </a:tc>
                <a:tc>
                  <a:txBody>
                    <a:bodyPr/>
                    <a:lstStyle/>
                    <a:p>
                      <a:r>
                        <a:rPr kumimoji="1"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主な更新内容</a:t>
                      </a:r>
                    </a:p>
                  </a:txBody>
                  <a:tcPr marL="72000" marR="36000" marT="72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E54"/>
                    </a:solidFill>
                  </a:tcPr>
                </a:tc>
                <a:extLst>
                  <a:ext uri="{0D108BD9-81ED-4DB2-BD59-A6C34878D82A}">
                    <a16:rowId xmlns="" xmlns:a16="http://schemas.microsoft.com/office/drawing/2014/main" val="10000"/>
                  </a:ext>
                </a:extLst>
              </a:tr>
              <a:tr h="4333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ver. </a:t>
                      </a:r>
                      <a:r>
                        <a:rPr kumimoji="1" lang="en-US" altLang="ja-JP" sz="16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1.0</a:t>
                      </a: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2018/05/23</a:t>
                      </a: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HCD-Net</a:t>
                      </a:r>
                      <a:r>
                        <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 講師拡大</a:t>
                      </a:r>
                      <a:r>
                        <a:rPr kumimoji="1"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WG</a:t>
                      </a: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正式版</a:t>
                      </a: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4333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375302641"/>
                  </a:ext>
                </a:extLst>
              </a:tr>
              <a:tr h="4333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113554790"/>
                  </a:ext>
                </a:extLst>
              </a:tr>
              <a:tr h="4333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565185505"/>
                  </a:ext>
                </a:extLst>
              </a:tr>
              <a:tr h="4333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287454131"/>
                  </a:ext>
                </a:extLst>
              </a:tr>
            </a:tbl>
          </a:graphicData>
        </a:graphic>
      </p:graphicFrame>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30</a:t>
            </a:fld>
            <a:endParaRPr lang="ja-JP" altLang="en-US"/>
          </a:p>
        </p:txBody>
      </p:sp>
      <p:sp>
        <p:nvSpPr>
          <p:cNvPr id="6" name="サブタイトル 2"/>
          <p:cNvSpPr txBox="1">
            <a:spLocks/>
          </p:cNvSpPr>
          <p:nvPr/>
        </p:nvSpPr>
        <p:spPr bwMode="gray">
          <a:xfrm>
            <a:off x="1891337" y="6282542"/>
            <a:ext cx="5477774" cy="352427"/>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algn="ctr"/>
            <a:r>
              <a:rPr lang="ja-JP" altLang="en-US" sz="1400" dirty="0">
                <a:solidFill>
                  <a:schemeClr val="tx1"/>
                </a:solidFill>
                <a:latin typeface="游ゴシック" panose="020B0400000000000000" pitchFamily="50" charset="-128"/>
                <a:ea typeface="游ゴシック"/>
                <a:cs typeface="メイリオ" panose="020B0604030504040204" pitchFamily="50" charset="-128"/>
              </a:rPr>
              <a:t>制作・著作：特定非営利活動法人　人間中心設計推進機構</a:t>
            </a:r>
            <a:endParaRPr lang="en-US" altLang="ja-JP" sz="1400" dirty="0">
              <a:solidFill>
                <a:schemeClr val="tx1"/>
              </a:solidFill>
              <a:latin typeface="游ゴシック" panose="020B0400000000000000" pitchFamily="50" charset="-128"/>
              <a:ea typeface="游ゴシック"/>
              <a:cs typeface="メイリオ" panose="020B0604030504040204" pitchFamily="50" charset="-128"/>
            </a:endParaRPr>
          </a:p>
        </p:txBody>
      </p:sp>
      <p:pic>
        <p:nvPicPr>
          <p:cNvPr id="2050" name="Picture 2" descr="ã¯ãªãã¯ããã¨æ°ããã¦ã£ã³ãã¦ã§éãã¾ã">
            <a:extLst>
              <a:ext uri="{FF2B5EF4-FFF2-40B4-BE49-F238E27FC236}">
                <a16:creationId xmlns="" xmlns:a16="http://schemas.microsoft.com/office/drawing/2014/main" id="{4B6994A0-E3C0-46E6-B72A-BA290D1B86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981" y="4364565"/>
            <a:ext cx="1534356" cy="536492"/>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 xmlns:a16="http://schemas.microsoft.com/office/drawing/2014/main" id="{135071FE-D653-4FE0-8266-935FA3A20EA3}"/>
              </a:ext>
            </a:extLst>
          </p:cNvPr>
          <p:cNvSpPr txBox="1"/>
          <p:nvPr/>
        </p:nvSpPr>
        <p:spPr>
          <a:xfrm>
            <a:off x="2046514" y="4363333"/>
            <a:ext cx="6940731" cy="1569660"/>
          </a:xfrm>
          <a:prstGeom prst="rect">
            <a:avLst/>
          </a:prstGeom>
          <a:noFill/>
          <a:ln>
            <a:solidFill>
              <a:schemeClr val="bg1">
                <a:lumMod val="50000"/>
              </a:schemeClr>
            </a:solidFill>
          </a:ln>
        </p:spPr>
        <p:txBody>
          <a:bodyPr wrap="square" rtlCol="0">
            <a:spAutoFit/>
          </a:bodyPr>
          <a:lstStyle/>
          <a:p>
            <a:r>
              <a:rPr lang="ja-JP" altLang="en-US" sz="1200" dirty="0">
                <a:latin typeface="游ゴシック" panose="020B0400000000000000" pitchFamily="50" charset="-128"/>
                <a:ea typeface="游ゴシック" panose="020B0400000000000000" pitchFamily="50" charset="-128"/>
              </a:rPr>
              <a:t>本ドキュメントは、クリエイティブ・コモンズとして以下の条件で配布します。</a:t>
            </a:r>
          </a:p>
          <a:p>
            <a:pPr marL="285750" indent="-285750">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表示：本資料を引用する場合，そのまま利用する場合は以下のクレジットを記載すること</a:t>
            </a:r>
            <a:br>
              <a:rPr lang="ja-JP" altLang="en-US" sz="1200" dirty="0">
                <a:latin typeface="游ゴシック" panose="020B0400000000000000" pitchFamily="50" charset="-128"/>
                <a:ea typeface="游ゴシック" panose="020B0400000000000000" pitchFamily="50" charset="-128"/>
              </a:rPr>
            </a:b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 HCD</a:t>
            </a:r>
            <a:r>
              <a:rPr lang="ja-JP" altLang="en-US" sz="1200" dirty="0">
                <a:latin typeface="游ゴシック" panose="020B0400000000000000" pitchFamily="50" charset="-128"/>
                <a:ea typeface="游ゴシック" panose="020B0400000000000000" pitchFamily="50" charset="-128"/>
              </a:rPr>
              <a:t>入門講座　教材 </a:t>
            </a:r>
            <a:r>
              <a:rPr lang="en-US" altLang="ja-JP"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人間中心設計推進機構 </a:t>
            </a:r>
            <a:r>
              <a:rPr lang="en-US" altLang="ja-JP" sz="1200" dirty="0">
                <a:latin typeface="游ゴシック" panose="020B0400000000000000" pitchFamily="50" charset="-128"/>
                <a:ea typeface="游ゴシック" panose="020B0400000000000000" pitchFamily="50" charset="-128"/>
              </a:rPr>
              <a:t>(Licensed under CC BY-NC-SA 4.0) </a:t>
            </a:r>
            <a:r>
              <a:rPr lang="ja-JP" altLang="en-US" sz="1200" dirty="0">
                <a:latin typeface="游ゴシック" panose="020B0400000000000000" pitchFamily="50" charset="-128"/>
                <a:ea typeface="游ゴシック" panose="020B0400000000000000" pitchFamily="50" charset="-128"/>
              </a:rPr>
              <a:t>」</a:t>
            </a:r>
            <a:br>
              <a:rPr lang="ja-JP" altLang="en-US" sz="1200" dirty="0">
                <a:latin typeface="游ゴシック" panose="020B0400000000000000" pitchFamily="50" charset="-128"/>
                <a:ea typeface="游ゴシック" panose="020B0400000000000000" pitchFamily="50" charset="-128"/>
              </a:rPr>
            </a:br>
            <a:r>
              <a:rPr lang="ja-JP" altLang="en-US" sz="1200" dirty="0">
                <a:latin typeface="游ゴシック" panose="020B0400000000000000" pitchFamily="50" charset="-128"/>
                <a:ea typeface="游ゴシック" panose="020B0400000000000000" pitchFamily="50" charset="-128"/>
              </a:rPr>
              <a:t>または、本資料を改変して利用する場合は以下のクレジットを記載してください．</a:t>
            </a:r>
            <a:br>
              <a:rPr lang="ja-JP" altLang="en-US" sz="1200" dirty="0">
                <a:latin typeface="游ゴシック" panose="020B0400000000000000" pitchFamily="50" charset="-128"/>
                <a:ea typeface="游ゴシック" panose="020B0400000000000000" pitchFamily="50" charset="-128"/>
              </a:rPr>
            </a:b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 HCD</a:t>
            </a:r>
            <a:r>
              <a:rPr lang="ja-JP" altLang="en-US" sz="1200" dirty="0">
                <a:latin typeface="游ゴシック" panose="020B0400000000000000" pitchFamily="50" charset="-128"/>
                <a:ea typeface="游ゴシック" panose="020B0400000000000000" pitchFamily="50" charset="-128"/>
              </a:rPr>
              <a:t>入門講座　教材 </a:t>
            </a:r>
            <a:r>
              <a:rPr lang="en-US" altLang="ja-JP"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人間中心設計推進機構 </a:t>
            </a:r>
            <a:r>
              <a:rPr lang="en-US" altLang="ja-JP" sz="1200" dirty="0">
                <a:latin typeface="游ゴシック" panose="020B0400000000000000" pitchFamily="50" charset="-128"/>
                <a:ea typeface="游ゴシック" panose="020B0400000000000000" pitchFamily="50" charset="-128"/>
              </a:rPr>
              <a:t>(Licensed under CC BY-NC-SA 4.0)</a:t>
            </a:r>
            <a:r>
              <a:rPr lang="ja-JP" altLang="en-US" sz="1200" dirty="0">
                <a:latin typeface="游ゴシック" panose="020B0400000000000000" pitchFamily="50" charset="-128"/>
                <a:ea typeface="游ゴシック" panose="020B0400000000000000" pitchFamily="50" charset="-128"/>
              </a:rPr>
              <a:t>を改変して作成」</a:t>
            </a:r>
          </a:p>
          <a:p>
            <a:pPr marL="285750" indent="-285750">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非営利： 営利目的で使用しないこと </a:t>
            </a:r>
          </a:p>
          <a:p>
            <a:pPr marL="285750" indent="-285750">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継承：元の作品と同じ組み合わせの</a:t>
            </a:r>
            <a:r>
              <a:rPr lang="en-US" altLang="ja-JP" sz="1200" dirty="0">
                <a:latin typeface="游ゴシック" panose="020B0400000000000000" pitchFamily="50" charset="-128"/>
                <a:ea typeface="游ゴシック" panose="020B0400000000000000" pitchFamily="50" charset="-128"/>
              </a:rPr>
              <a:t>CC</a:t>
            </a:r>
            <a:r>
              <a:rPr lang="ja-JP" altLang="en-US" sz="1200" dirty="0">
                <a:latin typeface="游ゴシック" panose="020B0400000000000000" pitchFamily="50" charset="-128"/>
                <a:ea typeface="游ゴシック" panose="020B0400000000000000" pitchFamily="50" charset="-128"/>
              </a:rPr>
              <a:t>ライセンスで公開すること</a:t>
            </a:r>
          </a:p>
        </p:txBody>
      </p:sp>
    </p:spTree>
    <p:extLst>
      <p:ext uri="{BB962C8B-B14F-4D97-AF65-F5344CB8AC3E}">
        <p14:creationId xmlns:p14="http://schemas.microsoft.com/office/powerpoint/2010/main" val="3233680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r>
              <a:rPr kumimoji="1" lang="ja-JP" altLang="en-US" sz="4800" b="1" dirty="0">
                <a:latin typeface="游ゴシック" panose="020B0400000000000000" pitchFamily="50" charset="-128"/>
                <a:ea typeface="游ゴシック" panose="020B0400000000000000" pitchFamily="50" charset="-128"/>
              </a:rPr>
              <a:t>付録</a:t>
            </a:r>
          </a:p>
        </p:txBody>
      </p:sp>
      <p:sp>
        <p:nvSpPr>
          <p:cNvPr id="3" name="コンテンツ プレースホルダー 2"/>
          <p:cNvSpPr>
            <a:spLocks noGrp="1"/>
          </p:cNvSpPr>
          <p:nvPr>
            <p:ph idx="1"/>
          </p:nvPr>
        </p:nvSpPr>
        <p:spPr bwMode="gray">
          <a:xfrm>
            <a:off x="336103" y="3212976"/>
            <a:ext cx="8579296" cy="3168352"/>
          </a:xfrm>
        </p:spPr>
        <p:txBody>
          <a:bodyPr>
            <a:noAutofit/>
          </a:bodyPr>
          <a:lstStyle/>
          <a:p>
            <a:pPr defTabSz="898525">
              <a:lnSpc>
                <a:spcPts val="3000"/>
              </a:lnSpc>
              <a:spcBef>
                <a:spcPts val="600"/>
              </a:spcBef>
              <a:buSzPct val="120000"/>
              <a:tabLst>
                <a:tab pos="3409950" algn="l"/>
              </a:tabLst>
            </a:pPr>
            <a:r>
              <a:rPr lang="en-US" altLang="ja-JP" dirty="0">
                <a:latin typeface="游ゴシック" panose="020B0400000000000000" pitchFamily="50" charset="-128"/>
                <a:ea typeface="游ゴシック" panose="020B0400000000000000" pitchFamily="50" charset="-128"/>
              </a:rPr>
              <a:t>HCD</a:t>
            </a:r>
            <a:r>
              <a:rPr lang="ja-JP" altLang="en-US" dirty="0">
                <a:latin typeface="游ゴシック" panose="020B0400000000000000" pitchFamily="50" charset="-128"/>
                <a:ea typeface="游ゴシック" panose="020B0400000000000000" pitchFamily="50" charset="-128"/>
              </a:rPr>
              <a:t>の実践例紹介</a:t>
            </a:r>
            <a:endParaRPr lang="en-US" altLang="ja-JP" dirty="0">
              <a:latin typeface="游ゴシック" panose="020B0400000000000000" pitchFamily="50" charset="-128"/>
              <a:ea typeface="游ゴシック" panose="020B0400000000000000" pitchFamily="50" charset="-128"/>
            </a:endParaRPr>
          </a:p>
          <a:p>
            <a:pPr lvl="1" defTabSz="919163">
              <a:lnSpc>
                <a:spcPts val="3000"/>
              </a:lnSpc>
              <a:spcBef>
                <a:spcPts val="600"/>
              </a:spcBef>
              <a:buSzPct val="120000"/>
              <a:tabLst>
                <a:tab pos="3314700" algn="l"/>
              </a:tabLst>
            </a:pPr>
            <a:r>
              <a:rPr lang="en-US" altLang="ja-JP" sz="2000" dirty="0"/>
              <a:t>HCD</a:t>
            </a:r>
            <a:r>
              <a:rPr lang="ja-JP" altLang="en-US" sz="2000" dirty="0"/>
              <a:t>アウォード</a:t>
            </a:r>
            <a:r>
              <a:rPr lang="en-US" altLang="ja-JP" sz="2000" dirty="0"/>
              <a:t>2016</a:t>
            </a:r>
            <a:r>
              <a:rPr lang="ja-JP" altLang="en-US" sz="2000" dirty="0"/>
              <a:t> </a:t>
            </a:r>
            <a:r>
              <a:rPr lang="en-US" altLang="ja-JP" sz="2000" dirty="0"/>
              <a:t>	</a:t>
            </a:r>
            <a:r>
              <a:rPr lang="ja-JP" altLang="en-US" sz="2000" dirty="0"/>
              <a:t>「検体検査機器」（シスメックス）</a:t>
            </a:r>
            <a:endParaRPr lang="en-US" altLang="ja-JP" sz="2000" dirty="0"/>
          </a:p>
          <a:p>
            <a:pPr lvl="1" defTabSz="919163">
              <a:lnSpc>
                <a:spcPts val="3000"/>
              </a:lnSpc>
              <a:spcBef>
                <a:spcPts val="600"/>
              </a:spcBef>
              <a:buSzPct val="120000"/>
              <a:tabLst>
                <a:tab pos="3314700" algn="l"/>
              </a:tabLst>
            </a:pPr>
            <a:r>
              <a:rPr lang="ja-JP" altLang="en-US" sz="2000" dirty="0"/>
              <a:t>グッドデザイン賞</a:t>
            </a:r>
            <a:r>
              <a:rPr lang="en-US" altLang="ja-JP" sz="2000" dirty="0"/>
              <a:t>2016</a:t>
            </a:r>
            <a:r>
              <a:rPr lang="ja-JP" altLang="en-US" sz="2000" dirty="0"/>
              <a:t> </a:t>
            </a:r>
            <a:r>
              <a:rPr lang="en-US" altLang="ja-JP" sz="2000" dirty="0"/>
              <a:t>	</a:t>
            </a:r>
            <a:r>
              <a:rPr lang="ja-JP" altLang="en-US" sz="2000" dirty="0"/>
              <a:t>「</a:t>
            </a:r>
            <a:r>
              <a:rPr lang="en-US" altLang="ja-JP" sz="2000" dirty="0"/>
              <a:t>image RUNNER</a:t>
            </a:r>
            <a:r>
              <a:rPr lang="ja-JP" altLang="en-US" sz="2000" dirty="0"/>
              <a:t>」（キヤノン）</a:t>
            </a:r>
            <a:endParaRPr lang="en-US" altLang="ja-JP" sz="2000" dirty="0"/>
          </a:p>
          <a:p>
            <a:pPr lvl="1" defTabSz="919163">
              <a:lnSpc>
                <a:spcPts val="3000"/>
              </a:lnSpc>
              <a:spcBef>
                <a:spcPts val="600"/>
              </a:spcBef>
              <a:buSzPct val="120000"/>
              <a:tabLst>
                <a:tab pos="3314700" algn="l"/>
              </a:tabLst>
            </a:pPr>
            <a:r>
              <a:rPr lang="en-US" altLang="ja-JP" sz="2000" dirty="0"/>
              <a:t>HCD</a:t>
            </a:r>
            <a:r>
              <a:rPr lang="ja-JP" altLang="en-US" sz="2000" dirty="0"/>
              <a:t>アウォード</a:t>
            </a:r>
            <a:r>
              <a:rPr lang="en-US" altLang="ja-JP" sz="2000" dirty="0"/>
              <a:t>2016</a:t>
            </a:r>
            <a:r>
              <a:rPr lang="ja-JP" altLang="en-US" sz="2000" dirty="0"/>
              <a:t> </a:t>
            </a:r>
            <a:r>
              <a:rPr lang="en-US" altLang="ja-JP" sz="2000" dirty="0"/>
              <a:t>	</a:t>
            </a:r>
            <a:r>
              <a:rPr lang="ja-JP" altLang="en-US" sz="2000" dirty="0"/>
              <a:t>「</a:t>
            </a:r>
            <a:r>
              <a:rPr lang="en-US" altLang="ja-JP" sz="2000" dirty="0" err="1"/>
              <a:t>remy</a:t>
            </a:r>
            <a:r>
              <a:rPr lang="en-US" altLang="ja-JP" sz="2000" dirty="0"/>
              <a:t> pan</a:t>
            </a:r>
            <a:r>
              <a:rPr lang="ja-JP" altLang="en-US" sz="2000" dirty="0"/>
              <a:t>＋」（株式会社</a:t>
            </a:r>
            <a:r>
              <a:rPr lang="en-US" altLang="ja-JP" sz="2000" dirty="0" err="1"/>
              <a:t>remy</a:t>
            </a:r>
            <a:r>
              <a:rPr lang="ja-JP" altLang="en-US" sz="2000" dirty="0"/>
              <a:t>）</a:t>
            </a:r>
            <a:endParaRPr lang="en-US" altLang="ja-JP" dirty="0">
              <a:latin typeface="游ゴシック" panose="020B0400000000000000" pitchFamily="50" charset="-128"/>
              <a:ea typeface="游ゴシック" panose="020B0400000000000000" pitchFamily="50" charset="-128"/>
            </a:endParaRPr>
          </a:p>
          <a:p>
            <a:pPr defTabSz="898525">
              <a:lnSpc>
                <a:spcPts val="3000"/>
              </a:lnSpc>
              <a:spcBef>
                <a:spcPts val="600"/>
              </a:spcBef>
              <a:buSzPct val="120000"/>
              <a:tabLst>
                <a:tab pos="3409950" algn="l"/>
              </a:tabLst>
            </a:pPr>
            <a:r>
              <a:rPr lang="ja-JP" altLang="en-US" dirty="0">
                <a:latin typeface="游ゴシック" panose="020B0400000000000000" pitchFamily="50" charset="-128"/>
                <a:ea typeface="游ゴシック" panose="020B0400000000000000" pitchFamily="50" charset="-128"/>
              </a:rPr>
              <a:t>用語集</a:t>
            </a:r>
            <a:endParaRPr lang="en-US" altLang="ja-JP" dirty="0">
              <a:latin typeface="游ゴシック" panose="020B0400000000000000" pitchFamily="50" charset="-128"/>
              <a:ea typeface="游ゴシック" panose="020B0400000000000000" pitchFamily="50" charset="-128"/>
            </a:endParaRPr>
          </a:p>
        </p:txBody>
      </p:sp>
      <p:sp>
        <p:nvSpPr>
          <p:cNvPr id="6" name="スライド番号プレースホルダー 5"/>
          <p:cNvSpPr>
            <a:spLocks noGrp="1"/>
          </p:cNvSpPr>
          <p:nvPr>
            <p:ph type="sldNum" sz="quarter" idx="12"/>
          </p:nvPr>
        </p:nvSpPr>
        <p:spPr/>
        <p:txBody>
          <a:bodyPr/>
          <a:lstStyle/>
          <a:p>
            <a:fld id="{194B20C9-26D2-4B3D-B0E5-BA1A1EAC872E}" type="slidenum">
              <a:rPr lang="ja-JP" altLang="en-US" smtClean="0"/>
              <a:pPr/>
              <a:t>31</a:t>
            </a:fld>
            <a:endParaRPr lang="ja-JP" altLang="en-US"/>
          </a:p>
        </p:txBody>
      </p:sp>
      <p:pic>
        <p:nvPicPr>
          <p:cNvPr id="7" name="Picture 2" descr="ã¯ãªãã¯ããã¨æ°ããã¦ã£ã³ãã¦ã§éãã¾ã">
            <a:extLst>
              <a:ext uri="{FF2B5EF4-FFF2-40B4-BE49-F238E27FC236}">
                <a16:creationId xmlns="" xmlns:a16="http://schemas.microsoft.com/office/drawing/2014/main" id="{5F5181BB-92E3-417E-B18B-BB552A8462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1043" y="2047590"/>
            <a:ext cx="1534356" cy="53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963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gray"/>
        <p:txBody>
          <a:bodyPr rIns="0">
            <a:noAutofit/>
          </a:bodyPr>
          <a:lstStyle/>
          <a:p>
            <a:pPr>
              <a:lnSpc>
                <a:spcPts val="4000"/>
              </a:lnSpc>
            </a:pPr>
            <a:r>
              <a:rPr lang="zh-TW" altLang="en-US" sz="3600" b="1" dirty="0">
                <a:latin typeface="游ゴシック" panose="020B0400000000000000" pitchFamily="50" charset="-128"/>
                <a:ea typeface="游ゴシック" panose="020B0400000000000000" pitchFamily="50" charset="-128"/>
              </a:rPr>
              <a:t>検体検査機器</a:t>
            </a:r>
            <a:r>
              <a:rPr kumimoji="1" lang="en-US" altLang="ja-JP" sz="3600" b="1" dirty="0">
                <a:latin typeface="游ゴシック" panose="020B0400000000000000" pitchFamily="50" charset="-128"/>
                <a:ea typeface="游ゴシック" panose="020B0400000000000000" pitchFamily="50" charset="-128"/>
              </a:rPr>
              <a:t/>
            </a:r>
            <a:br>
              <a:rPr kumimoji="1" lang="en-US" altLang="ja-JP" sz="3600" b="1" dirty="0">
                <a:latin typeface="游ゴシック" panose="020B0400000000000000" pitchFamily="50" charset="-128"/>
                <a:ea typeface="游ゴシック" panose="020B0400000000000000" pitchFamily="50" charset="-128"/>
              </a:rPr>
            </a:br>
            <a:r>
              <a:rPr kumimoji="1" lang="ja-JP" altLang="en-US" sz="3600" b="1" dirty="0">
                <a:latin typeface="游ゴシック" panose="020B0400000000000000" pitchFamily="50" charset="-128"/>
                <a:ea typeface="游ゴシック" panose="020B0400000000000000" pitchFamily="50" charset="-128"/>
              </a:rPr>
              <a:t>（</a:t>
            </a:r>
            <a:r>
              <a:rPr lang="ja-JP" altLang="en-US" sz="3600" b="1" dirty="0">
                <a:latin typeface="游ゴシック" panose="020B0400000000000000" pitchFamily="50" charset="-128"/>
                <a:ea typeface="游ゴシック" panose="020B0400000000000000" pitchFamily="50" charset="-128"/>
              </a:rPr>
              <a:t>シスメックス）</a:t>
            </a:r>
            <a:endParaRPr kumimoji="1" lang="ja-JP" altLang="en-US" sz="3600" b="1" dirty="0">
              <a:latin typeface="游ゴシック" panose="020B0400000000000000" pitchFamily="50" charset="-128"/>
              <a:ea typeface="游ゴシック" panose="020B0400000000000000" pitchFamily="50" charset="-128"/>
            </a:endParaRPr>
          </a:p>
        </p:txBody>
      </p:sp>
      <p:sp>
        <p:nvSpPr>
          <p:cNvPr id="5" name="コンテンツ プレースホルダー 2"/>
          <p:cNvSpPr txBox="1">
            <a:spLocks/>
          </p:cNvSpPr>
          <p:nvPr/>
        </p:nvSpPr>
        <p:spPr bwMode="gray">
          <a:xfrm>
            <a:off x="104943" y="2695575"/>
            <a:ext cx="5448132" cy="3996096"/>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72000" rIns="72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開発プロジェクトに</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活動を導入</a:t>
            </a:r>
          </a:p>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作業従事者を高い精度で理解、</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ユーザー視点での様々な工夫あり</a:t>
            </a:r>
          </a:p>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納入先から高い評価。</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問い合わせ減少。</a:t>
            </a:r>
          </a:p>
        </p:txBody>
      </p:sp>
      <p:sp>
        <p:nvSpPr>
          <p:cNvPr id="6" name="テキスト ボックス 5"/>
          <p:cNvSpPr txBox="1"/>
          <p:nvPr/>
        </p:nvSpPr>
        <p:spPr bwMode="gray">
          <a:xfrm>
            <a:off x="95418" y="1385738"/>
            <a:ext cx="5276682" cy="646331"/>
          </a:xfrm>
          <a:prstGeom prst="rect">
            <a:avLst/>
          </a:prstGeom>
          <a:noFill/>
        </p:spPr>
        <p:txBody>
          <a:bodyPr wrap="square" rtlCol="0">
            <a:spAutoFit/>
          </a:bodyPr>
          <a:lstStyle/>
          <a:p>
            <a: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ベストプラクティスアウォード</a:t>
            </a:r>
            <a: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t>2016</a:t>
            </a:r>
            <a:b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最優秀賞</a:t>
            </a:r>
            <a: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t>(HCD-Net)</a:t>
            </a:r>
            <a:endParaRPr kumimoji="1" lang="ja-JP" altLang="en-US" dirty="0">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8" name="図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5743575" y="3522666"/>
            <a:ext cx="3400426" cy="2699986"/>
          </a:xfrm>
          <a:prstGeom prst="rect">
            <a:avLst/>
          </a:prstGeom>
        </p:spPr>
      </p:pic>
      <p:sp>
        <p:nvSpPr>
          <p:cNvPr id="7" name="スライド番号プレースホルダー 6"/>
          <p:cNvSpPr>
            <a:spLocks noGrp="1"/>
          </p:cNvSpPr>
          <p:nvPr>
            <p:ph type="sldNum" sz="quarter" idx="12"/>
          </p:nvPr>
        </p:nvSpPr>
        <p:spPr/>
        <p:txBody>
          <a:bodyPr/>
          <a:lstStyle/>
          <a:p>
            <a:fld id="{194B20C9-26D2-4B3D-B0E5-BA1A1EAC872E}" type="slidenum">
              <a:rPr lang="ja-JP" altLang="en-US" smtClean="0"/>
              <a:pPr/>
              <a:t>32</a:t>
            </a:fld>
            <a:endParaRPr lang="ja-JP" altLang="en-US"/>
          </a:p>
        </p:txBody>
      </p:sp>
    </p:spTree>
    <p:extLst>
      <p:ext uri="{BB962C8B-B14F-4D97-AF65-F5344CB8AC3E}">
        <p14:creationId xmlns:p14="http://schemas.microsoft.com/office/powerpoint/2010/main" val="2538566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gray"/>
        <p:txBody>
          <a:bodyPr tIns="180000">
            <a:normAutofit fontScale="90000"/>
          </a:bodyPr>
          <a:lstStyle/>
          <a:p>
            <a:pPr algn="l">
              <a:lnSpc>
                <a:spcPts val="2200"/>
              </a:lnSpc>
              <a:spcBef>
                <a:spcPts val="0"/>
              </a:spcBef>
            </a:pPr>
            <a:r>
              <a:rPr kumimoji="1" lang="ja-JP" altLang="en-US" dirty="0">
                <a:latin typeface="游ゴシック" panose="020B0400000000000000" pitchFamily="50" charset="-128"/>
                <a:ea typeface="游ゴシック" panose="020B0400000000000000" pitchFamily="50" charset="-128"/>
              </a:rPr>
              <a:t>検体検査機器（シスメックス）</a:t>
            </a:r>
            <a:r>
              <a:rPr kumimoji="1" lang="en-US" altLang="ja-JP" dirty="0">
                <a:latin typeface="游ゴシック" panose="020B0400000000000000" pitchFamily="50" charset="-128"/>
                <a:ea typeface="游ゴシック" panose="020B0400000000000000" pitchFamily="50" charset="-128"/>
              </a:rPr>
              <a:t/>
            </a:r>
            <a:br>
              <a:rPr kumimoji="1" lang="en-US" altLang="ja-JP" dirty="0">
                <a:latin typeface="游ゴシック" panose="020B0400000000000000" pitchFamily="50" charset="-128"/>
                <a:ea typeface="游ゴシック" panose="020B0400000000000000" pitchFamily="50" charset="-128"/>
              </a:rPr>
            </a:br>
            <a:r>
              <a:rPr kumimoji="1" lang="en-US" altLang="ja-JP" sz="1800" dirty="0">
                <a:latin typeface="游ゴシック" panose="020B0400000000000000" pitchFamily="50" charset="-128"/>
                <a:ea typeface="游ゴシック" panose="020B0400000000000000" pitchFamily="50" charset="-128"/>
              </a:rPr>
              <a:t>HCD</a:t>
            </a:r>
            <a:r>
              <a:rPr kumimoji="1" lang="ja-JP" altLang="en-US" sz="1800" dirty="0">
                <a:latin typeface="游ゴシック" panose="020B0400000000000000" pitchFamily="50" charset="-128"/>
                <a:ea typeface="游ゴシック" panose="020B0400000000000000" pitchFamily="50" charset="-128"/>
              </a:rPr>
              <a:t>ベストプラクティスアウォード</a:t>
            </a:r>
            <a:r>
              <a:rPr kumimoji="1" lang="en-US" altLang="ja-JP" sz="1800" dirty="0">
                <a:latin typeface="游ゴシック" panose="020B0400000000000000" pitchFamily="50" charset="-128"/>
                <a:ea typeface="游ゴシック" panose="020B0400000000000000" pitchFamily="50" charset="-128"/>
              </a:rPr>
              <a:t>2016</a:t>
            </a:r>
            <a:r>
              <a:rPr kumimoji="1" lang="ja-JP" altLang="en-US" sz="1800" dirty="0">
                <a:latin typeface="游ゴシック" panose="020B0400000000000000" pitchFamily="50" charset="-128"/>
                <a:ea typeface="游ゴシック" panose="020B0400000000000000" pitchFamily="50" charset="-128"/>
              </a:rPr>
              <a:t>　最優秀賞</a:t>
            </a:r>
            <a:r>
              <a:rPr kumimoji="1" lang="en-US" altLang="ja-JP" sz="1800" dirty="0">
                <a:latin typeface="游ゴシック" panose="020B0400000000000000" pitchFamily="50" charset="-128"/>
                <a:ea typeface="游ゴシック" panose="020B0400000000000000" pitchFamily="50" charset="-128"/>
              </a:rPr>
              <a:t>(HCD-Net</a:t>
            </a:r>
            <a:r>
              <a:rPr lang="en-US" altLang="ja-JP" sz="1800" dirty="0">
                <a:latin typeface="游ゴシック" panose="020B0400000000000000" pitchFamily="50" charset="-128"/>
                <a:ea typeface="游ゴシック" panose="020B0400000000000000" pitchFamily="50" charset="-128"/>
              </a:rPr>
              <a:t>)</a:t>
            </a:r>
            <a:endParaRPr kumimoji="1" lang="ja-JP" altLang="en-US" sz="1800" dirty="0">
              <a:latin typeface="游ゴシック" panose="020B0400000000000000" pitchFamily="50" charset="-128"/>
              <a:ea typeface="游ゴシック" panose="020B0400000000000000" pitchFamily="50" charset="-128"/>
            </a:endParaRPr>
          </a:p>
        </p:txBody>
      </p:sp>
      <p:grpSp>
        <p:nvGrpSpPr>
          <p:cNvPr id="21" name="グループ化 20"/>
          <p:cNvGrpSpPr/>
          <p:nvPr/>
        </p:nvGrpSpPr>
        <p:grpSpPr bwMode="gray">
          <a:xfrm>
            <a:off x="3501069" y="6148369"/>
            <a:ext cx="5139891" cy="600166"/>
            <a:chOff x="4918254" y="6122439"/>
            <a:chExt cx="5568214" cy="600166"/>
          </a:xfrm>
        </p:grpSpPr>
        <p:sp>
          <p:nvSpPr>
            <p:cNvPr id="22" name="テキスト ボックス 21"/>
            <p:cNvSpPr txBox="1"/>
            <p:nvPr/>
          </p:nvSpPr>
          <p:spPr bwMode="gray">
            <a:xfrm>
              <a:off x="5385046" y="6122439"/>
              <a:ext cx="5101422" cy="600166"/>
            </a:xfrm>
            <a:prstGeom prst="rect">
              <a:avLst/>
            </a:prstGeom>
            <a:noFill/>
            <a:ln>
              <a:solidFill>
                <a:srgbClr val="FE6E54"/>
              </a:solidFill>
            </a:ln>
          </p:spPr>
          <p:txBody>
            <a:bodyPr wrap="none" rtlCol="0" anchor="ctr">
              <a:noAutofit/>
            </a:bodyPr>
            <a:lstStyle/>
            <a:p>
              <a:r>
                <a:rPr lang="en-US" altLang="ja-JP" sz="1100" dirty="0">
                  <a:latin typeface="游ゴシック" panose="020B0400000000000000" pitchFamily="50" charset="-128"/>
                  <a:ea typeface="游ゴシック" panose="020B0400000000000000" pitchFamily="50" charset="-128"/>
                </a:rPr>
                <a:t>http://www.hcdnet.org/practice/award/second_award/hcd2016.html</a:t>
              </a:r>
            </a:p>
            <a:p>
              <a:r>
                <a:rPr lang="en-US" altLang="ja-JP" sz="1000" dirty="0">
                  <a:latin typeface="游ゴシック" panose="020B0400000000000000" pitchFamily="50" charset="-128"/>
                  <a:ea typeface="游ゴシック" panose="020B0400000000000000" pitchFamily="50" charset="-128"/>
                  <a:cs typeface="メイリオ" panose="020B0604030504040204" pitchFamily="50" charset="-128"/>
                </a:rPr>
                <a:t>HCD-Net</a:t>
              </a:r>
              <a:r>
                <a:rPr lang="ja-JP" altLang="en-US" sz="1000" dirty="0">
                  <a:latin typeface="游ゴシック" panose="020B0400000000000000" pitchFamily="50" charset="-128"/>
                  <a:ea typeface="游ゴシック" panose="020B0400000000000000" pitchFamily="50" charset="-128"/>
                  <a:cs typeface="メイリオ" panose="020B0604030504040204" pitchFamily="50" charset="-128"/>
                </a:rPr>
                <a:t>カタログ「</a:t>
              </a:r>
              <a:r>
                <a:rPr lang="en-US" altLang="ja-JP" sz="1000" dirty="0">
                  <a:latin typeface="游ゴシック" panose="020B0400000000000000" pitchFamily="50" charset="-128"/>
                  <a:ea typeface="游ゴシック" panose="020B0400000000000000" pitchFamily="50" charset="-128"/>
                  <a:cs typeface="メイリオ" panose="020B0604030504040204" pitchFamily="50" charset="-128"/>
                </a:rPr>
                <a:t>IT</a:t>
              </a:r>
              <a:r>
                <a:rPr lang="ja-JP" altLang="en-US" sz="1000" dirty="0">
                  <a:latin typeface="游ゴシック" panose="020B0400000000000000" pitchFamily="50" charset="-128"/>
                  <a:ea typeface="游ゴシック" panose="020B0400000000000000" pitchFamily="50" charset="-128"/>
                  <a:cs typeface="メイリオ" panose="020B0604030504040204" pitchFamily="50" charset="-128"/>
                </a:rPr>
                <a:t>システム・製造業に携わる皆さんへ」</a:t>
              </a:r>
              <a:r>
                <a:rPr lang="en-US" altLang="ja-JP" sz="1000" dirty="0">
                  <a:latin typeface="游ゴシック" panose="020B0400000000000000" pitchFamily="50" charset="-128"/>
                  <a:ea typeface="游ゴシック" panose="020B0400000000000000" pitchFamily="50" charset="-128"/>
                  <a:cs typeface="メイリオ" panose="020B0604030504040204" pitchFamily="50" charset="-128"/>
                </a:rPr>
                <a:t>2017</a:t>
              </a:r>
              <a:r>
                <a:rPr lang="ja-JP" altLang="en-US" sz="1000" dirty="0">
                  <a:latin typeface="游ゴシック" panose="020B0400000000000000" pitchFamily="50" charset="-128"/>
                  <a:ea typeface="游ゴシック" panose="020B0400000000000000" pitchFamily="50" charset="-128"/>
                  <a:cs typeface="メイリオ" panose="020B0604030504040204" pitchFamily="50" charset="-128"/>
                </a:rPr>
                <a:t>年版</a:t>
              </a:r>
            </a:p>
          </p:txBody>
        </p:sp>
        <p:sp>
          <p:nvSpPr>
            <p:cNvPr id="23" name="テキスト ボックス 22"/>
            <p:cNvSpPr txBox="1"/>
            <p:nvPr/>
          </p:nvSpPr>
          <p:spPr bwMode="gray">
            <a:xfrm>
              <a:off x="4918254" y="6122441"/>
              <a:ext cx="466794" cy="600164"/>
            </a:xfrm>
            <a:prstGeom prst="rect">
              <a:avLst/>
            </a:prstGeom>
            <a:solidFill>
              <a:srgbClr val="FE6E54"/>
            </a:solidFill>
            <a:ln>
              <a:solidFill>
                <a:srgbClr val="FE6E54"/>
              </a:solidFill>
            </a:ln>
          </p:spPr>
          <p:txBody>
            <a:bodyPr vert="eaVert" wrap="square" rtlCol="0">
              <a:spAutoFit/>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出典</a:t>
              </a:r>
            </a:p>
          </p:txBody>
        </p:sp>
      </p:grpSp>
      <p:sp>
        <p:nvSpPr>
          <p:cNvPr id="24" name="正方形/長方形 23"/>
          <p:cNvSpPr/>
          <p:nvPr/>
        </p:nvSpPr>
        <p:spPr bwMode="gray">
          <a:xfrm>
            <a:off x="7450862" y="895"/>
            <a:ext cx="1693138" cy="792000"/>
          </a:xfrm>
          <a:prstGeom prst="rect">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lnSpc>
                <a:spcPts val="1600"/>
              </a:lnSpc>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堅実な実施で</a:t>
            </a:r>
            <a:r>
              <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600" spc="-150" dirty="0">
                <a:latin typeface="游ゴシック" panose="020B0400000000000000" pitchFamily="50" charset="-128"/>
                <a:ea typeface="游ゴシック" panose="020B0400000000000000" pitchFamily="50" charset="-128"/>
                <a:cs typeface="メイリオ" panose="020B0604030504040204" pitchFamily="50" charset="-128"/>
              </a:rPr>
              <a:t>トータルコスト</a:t>
            </a: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削減</a:t>
            </a:r>
          </a:p>
        </p:txBody>
      </p:sp>
      <p:sp>
        <p:nvSpPr>
          <p:cNvPr id="41" name="コンテンツ プレースホルダー 2"/>
          <p:cNvSpPr txBox="1">
            <a:spLocks/>
          </p:cNvSpPr>
          <p:nvPr/>
        </p:nvSpPr>
        <p:spPr bwMode="gray">
          <a:xfrm>
            <a:off x="152154" y="1250344"/>
            <a:ext cx="4657477" cy="1997681"/>
          </a:xfrm>
          <a:prstGeom prst="roundRect">
            <a:avLst>
              <a:gd name="adj" fmla="val 4833"/>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108000" rIns="36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nSpc>
                <a:spcPts val="2200"/>
              </a:lnSpc>
              <a:spcBef>
                <a:spcPts val="500"/>
              </a:spcBef>
              <a:buNone/>
            </a:pPr>
            <a:r>
              <a:rPr lang="ja-JP" altLang="en-US" sz="20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「顧客満足向上」</a:t>
            </a:r>
            <a:endParaRPr lang="en-US" altLang="ja-JP"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何を改良したら満足度は向上するのか、多機能・高性能以外のポイントを明確にする</a:t>
            </a: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本当に必要とされる機能を明らかにし、集中して開発する</a:t>
            </a:r>
          </a:p>
        </p:txBody>
      </p:sp>
      <p:sp>
        <p:nvSpPr>
          <p:cNvPr id="42" name="正方形/長方形 41"/>
          <p:cNvSpPr/>
          <p:nvPr/>
        </p:nvSpPr>
        <p:spPr bwMode="gray">
          <a:xfrm>
            <a:off x="152154" y="911493"/>
            <a:ext cx="2086222"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HCD</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の目標</a:t>
            </a:r>
          </a:p>
        </p:txBody>
      </p:sp>
      <p:sp>
        <p:nvSpPr>
          <p:cNvPr id="44" name="コンテンツ プレースホルダー 2"/>
          <p:cNvSpPr txBox="1">
            <a:spLocks/>
          </p:cNvSpPr>
          <p:nvPr/>
        </p:nvSpPr>
        <p:spPr bwMode="gray">
          <a:xfrm>
            <a:off x="152154" y="3737056"/>
            <a:ext cx="4657477" cy="2137899"/>
          </a:xfrm>
          <a:prstGeom prst="roundRect">
            <a:avLst>
              <a:gd name="adj" fmla="val 4833"/>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wrap="square" lIns="72000" tIns="108000" rIns="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ユーザーの現場での行動観察、</a:t>
            </a:r>
            <a:r>
              <a:rPr lang="en-US" altLang="ja-JP"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インタビュー</a:t>
            </a: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個人ペルソナ・施設ペルソナで、</a:t>
            </a:r>
            <a:r>
              <a:rPr lang="en-US" altLang="ja-JP"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ユーザ</a:t>
            </a:r>
            <a:r>
              <a:rPr lang="ja-JP" altLang="en-US" sz="1800" dirty="0">
                <a:latin typeface="游ゴシック" panose="020B0400000000000000" pitchFamily="50" charset="-128"/>
                <a:ea typeface="游ゴシック" panose="020B0400000000000000" pitchFamily="50" charset="-128"/>
              </a:rPr>
              <a:t>ー</a:t>
            </a: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の要求事項を明示</a:t>
            </a: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業務フローと既存装置の操作性に関する</a:t>
            </a:r>
            <a:r>
              <a:rPr lang="en-US" altLang="ja-JP"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分析</a:t>
            </a:r>
          </a:p>
        </p:txBody>
      </p:sp>
      <p:sp>
        <p:nvSpPr>
          <p:cNvPr id="45" name="正方形/長方形 44"/>
          <p:cNvSpPr/>
          <p:nvPr/>
        </p:nvSpPr>
        <p:spPr bwMode="gray">
          <a:xfrm>
            <a:off x="152154" y="3398205"/>
            <a:ext cx="2086222"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調査・分析</a:t>
            </a:r>
          </a:p>
        </p:txBody>
      </p:sp>
      <p:sp>
        <p:nvSpPr>
          <p:cNvPr id="47" name="コンテンツ プレースホルダー 2"/>
          <p:cNvSpPr txBox="1">
            <a:spLocks/>
          </p:cNvSpPr>
          <p:nvPr/>
        </p:nvSpPr>
        <p:spPr bwMode="gray">
          <a:xfrm>
            <a:off x="4909106" y="1250342"/>
            <a:ext cx="4111070" cy="2627421"/>
          </a:xfrm>
          <a:prstGeom prst="roundRect">
            <a:avLst>
              <a:gd name="adj" fmla="val 3418"/>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72000" rIns="3600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nSpc>
                <a:spcPts val="2200"/>
              </a:lnSpc>
              <a:spcBef>
                <a:spcPts val="500"/>
              </a:spcBef>
              <a:buNone/>
            </a:pPr>
            <a:endParaRPr lang="ja-JP" altLang="en-US" sz="18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8" name="正方形/長方形 47"/>
          <p:cNvSpPr/>
          <p:nvPr/>
        </p:nvSpPr>
        <p:spPr bwMode="gray">
          <a:xfrm>
            <a:off x="4909104" y="911493"/>
            <a:ext cx="3939621"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プロトタイピング・評価</a:t>
            </a:r>
          </a:p>
        </p:txBody>
      </p:sp>
      <p:sp>
        <p:nvSpPr>
          <p:cNvPr id="49" name="角丸四角形 48"/>
          <p:cNvSpPr/>
          <p:nvPr/>
        </p:nvSpPr>
        <p:spPr bwMode="gray">
          <a:xfrm>
            <a:off x="6237151" y="1940156"/>
            <a:ext cx="1342837" cy="426079"/>
          </a:xfrm>
          <a:prstGeom prst="roundRect">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サンプル画面</a:t>
            </a:r>
          </a:p>
        </p:txBody>
      </p:sp>
      <p:sp>
        <p:nvSpPr>
          <p:cNvPr id="50" name="角丸四角形 49"/>
          <p:cNvSpPr/>
          <p:nvPr/>
        </p:nvSpPr>
        <p:spPr bwMode="gray">
          <a:xfrm>
            <a:off x="6237150" y="1352381"/>
            <a:ext cx="1342837" cy="515767"/>
          </a:xfrm>
          <a:prstGeom prst="roundRect">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簡易</a:t>
            </a:r>
            <a:endPar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プ</a:t>
            </a: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ロトタイプ</a:t>
            </a:r>
          </a:p>
        </p:txBody>
      </p:sp>
      <p:cxnSp>
        <p:nvCxnSpPr>
          <p:cNvPr id="52" name="曲線コネクタ 51"/>
          <p:cNvCxnSpPr>
            <a:stCxn id="50" idx="3"/>
            <a:endCxn id="50" idx="1"/>
          </p:cNvCxnSpPr>
          <p:nvPr/>
        </p:nvCxnSpPr>
        <p:spPr bwMode="gray">
          <a:xfrm flipH="1">
            <a:off x="6237150" y="1610265"/>
            <a:ext cx="1342837" cy="12700"/>
          </a:xfrm>
          <a:prstGeom prst="curvedConnector5">
            <a:avLst>
              <a:gd name="adj1" fmla="val -17024"/>
              <a:gd name="adj2" fmla="val 8030583"/>
              <a:gd name="adj3" fmla="val 117024"/>
            </a:avLst>
          </a:prstGeom>
          <a:ln w="76200">
            <a:solidFill>
              <a:srgbClr val="FE6E5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上矢印吹き出し 50"/>
          <p:cNvSpPr/>
          <p:nvPr/>
        </p:nvSpPr>
        <p:spPr bwMode="gray">
          <a:xfrm>
            <a:off x="5143550" y="2493795"/>
            <a:ext cx="3638060" cy="1119455"/>
          </a:xfrm>
          <a:prstGeom prst="upArrowCallout">
            <a:avLst>
              <a:gd name="adj1" fmla="val 20215"/>
              <a:gd name="adj2" fmla="val 25000"/>
              <a:gd name="adj3" fmla="val 25000"/>
              <a:gd name="adj4" fmla="val 64977"/>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エキスパートによるウォークスルー評価、</a:t>
            </a:r>
          </a:p>
          <a:p>
            <a:pPr marL="85725"/>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ユーザビリティ評価でブラッシュアップ</a:t>
            </a:r>
          </a:p>
        </p:txBody>
      </p:sp>
      <p:sp>
        <p:nvSpPr>
          <p:cNvPr id="53" name="コンテンツ プレースホルダー 2"/>
          <p:cNvSpPr txBox="1">
            <a:spLocks/>
          </p:cNvSpPr>
          <p:nvPr/>
        </p:nvSpPr>
        <p:spPr bwMode="gray">
          <a:xfrm>
            <a:off x="4909106" y="4523309"/>
            <a:ext cx="4111070" cy="1351646"/>
          </a:xfrm>
          <a:prstGeom prst="roundRect">
            <a:avLst>
              <a:gd name="adj" fmla="val 6242"/>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108000" rIns="36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設計審査での操作性に関する指摘の量・質が変化。出荷直前の問題減</a:t>
            </a: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コールセンターの問い合わせ件数減</a:t>
            </a: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リリース後の仕様変更減</a:t>
            </a:r>
          </a:p>
        </p:txBody>
      </p:sp>
      <p:sp>
        <p:nvSpPr>
          <p:cNvPr id="54" name="正方形/長方形 53"/>
          <p:cNvSpPr/>
          <p:nvPr/>
        </p:nvSpPr>
        <p:spPr bwMode="gray">
          <a:xfrm>
            <a:off x="4909104" y="4151178"/>
            <a:ext cx="3939621"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効果計測</a:t>
            </a:r>
          </a:p>
        </p:txBody>
      </p: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33</a:t>
            </a:fld>
            <a:endParaRPr lang="ja-JP" altLang="en-US"/>
          </a:p>
        </p:txBody>
      </p:sp>
      <p:sp>
        <p:nvSpPr>
          <p:cNvPr id="20" name="角丸四角形 19"/>
          <p:cNvSpPr/>
          <p:nvPr/>
        </p:nvSpPr>
        <p:spPr bwMode="gray">
          <a:xfrm>
            <a:off x="1285874" y="836712"/>
            <a:ext cx="3705226" cy="2561493"/>
          </a:xfrm>
          <a:prstGeom prst="roundRect">
            <a:avLst>
              <a:gd name="adj" fmla="val 8008"/>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spcBef>
                <a:spcPts val="600"/>
              </a:spcBef>
            </a:pP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お客様の「意見」ではなく</a:t>
            </a:r>
            <a: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お客様の「仕事」を深く理解</a:t>
            </a:r>
            <a:endPar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400"/>
              </a:lnSpc>
              <a:spcBef>
                <a:spcPts val="600"/>
              </a:spcBef>
            </a:pP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　　　↓</a:t>
            </a:r>
            <a:endPar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400"/>
              </a:lnSpc>
              <a:spcBef>
                <a:spcPts val="600"/>
              </a:spcBef>
            </a:pPr>
            <a:r>
              <a:rPr lang="ja-JP" altLang="en-US" sz="2800" b="1" dirty="0">
                <a:latin typeface="游ゴシック" panose="020B0400000000000000" pitchFamily="50" charset="-128"/>
                <a:ea typeface="游ゴシック" panose="020B0400000000000000" pitchFamily="50" charset="-128"/>
                <a:cs typeface="メイリオ" panose="020B0604030504040204" pitchFamily="50" charset="-128"/>
              </a:rPr>
              <a:t> 設計品質の向上</a:t>
            </a:r>
            <a:endParaRPr lang="en-US" altLang="ja-JP" sz="2800" b="1" dirty="0">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400"/>
              </a:lnSpc>
              <a:spcBef>
                <a:spcPts val="600"/>
              </a:spcBef>
            </a:pP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 ＝問い合わせ減</a:t>
            </a:r>
            <a: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　 仕様変更減</a:t>
            </a:r>
            <a:endPar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5" name="二等辺三角形 24"/>
          <p:cNvSpPr/>
          <p:nvPr/>
        </p:nvSpPr>
        <p:spPr>
          <a:xfrm flipV="1">
            <a:off x="3750866" y="3248024"/>
            <a:ext cx="495301" cy="59894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162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gray">
          <a:xfrm>
            <a:off x="0" y="75675"/>
            <a:ext cx="5659120" cy="1057799"/>
          </a:xfrm>
        </p:spPr>
        <p:txBody>
          <a:bodyPr rIns="0">
            <a:noAutofit/>
          </a:bodyPr>
          <a:lstStyle/>
          <a:p>
            <a:pPr>
              <a:lnSpc>
                <a:spcPts val="4000"/>
              </a:lnSpc>
            </a:pPr>
            <a:r>
              <a:rPr lang="en-US" altLang="ja-JP" sz="3600" b="1" dirty="0" err="1">
                <a:latin typeface="游ゴシック" panose="020B0400000000000000" pitchFamily="50" charset="-128"/>
                <a:ea typeface="游ゴシック" panose="020B0400000000000000" pitchFamily="50" charset="-128"/>
              </a:rPr>
              <a:t>imageRunner</a:t>
            </a:r>
            <a:r>
              <a:rPr lang="ja-JP" altLang="en-US" sz="3600" b="1" dirty="0">
                <a:latin typeface="游ゴシック" panose="020B0400000000000000" pitchFamily="50" charset="-128"/>
                <a:ea typeface="游ゴシック" panose="020B0400000000000000" pitchFamily="50" charset="-128"/>
              </a:rPr>
              <a:t>ガイダンス</a:t>
            </a:r>
            <a:r>
              <a:rPr kumimoji="1" lang="en-US" altLang="ja-JP" sz="3600" b="1" dirty="0">
                <a:latin typeface="游ゴシック" panose="020B0400000000000000" pitchFamily="50" charset="-128"/>
                <a:ea typeface="游ゴシック" panose="020B0400000000000000" pitchFamily="50" charset="-128"/>
              </a:rPr>
              <a:t/>
            </a:r>
            <a:br>
              <a:rPr kumimoji="1" lang="en-US" altLang="ja-JP" sz="3600" b="1" dirty="0">
                <a:latin typeface="游ゴシック" panose="020B0400000000000000" pitchFamily="50" charset="-128"/>
                <a:ea typeface="游ゴシック" panose="020B0400000000000000" pitchFamily="50" charset="-128"/>
              </a:rPr>
            </a:br>
            <a:r>
              <a:rPr kumimoji="1" lang="ja-JP" altLang="en-US" sz="3600" b="1" dirty="0">
                <a:latin typeface="游ゴシック" panose="020B0400000000000000" pitchFamily="50" charset="-128"/>
                <a:ea typeface="游ゴシック" panose="020B0400000000000000" pitchFamily="50" charset="-128"/>
              </a:rPr>
              <a:t>（</a:t>
            </a:r>
            <a:r>
              <a:rPr lang="ja-JP" altLang="en-US" sz="3600" b="1" dirty="0">
                <a:latin typeface="游ゴシック" panose="020B0400000000000000" pitchFamily="50" charset="-128"/>
                <a:ea typeface="游ゴシック" panose="020B0400000000000000" pitchFamily="50" charset="-128"/>
              </a:rPr>
              <a:t>キヤノン）</a:t>
            </a:r>
            <a:endParaRPr kumimoji="1" lang="ja-JP" altLang="en-US" sz="3600" b="1" dirty="0">
              <a:latin typeface="游ゴシック" panose="020B0400000000000000" pitchFamily="50" charset="-128"/>
              <a:ea typeface="游ゴシック" panose="020B0400000000000000" pitchFamily="50" charset="-128"/>
            </a:endParaRPr>
          </a:p>
        </p:txBody>
      </p:sp>
      <p:sp>
        <p:nvSpPr>
          <p:cNvPr id="5" name="コンテンツ プレースホルダー 2"/>
          <p:cNvSpPr txBox="1">
            <a:spLocks/>
          </p:cNvSpPr>
          <p:nvPr/>
        </p:nvSpPr>
        <p:spPr bwMode="gray">
          <a:xfrm>
            <a:off x="104943" y="2695575"/>
            <a:ext cx="5448132" cy="3996096"/>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72000" rIns="72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開発プロジェクトに</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活動を導入</a:t>
            </a:r>
          </a:p>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仕様決めの前のプロトタイプによる評価で方向性を検討</a:t>
            </a:r>
          </a:p>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メンテナンス性向上、</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受賞のポイントのひとつ</a:t>
            </a:r>
          </a:p>
        </p:txBody>
      </p:sp>
      <p:sp>
        <p:nvSpPr>
          <p:cNvPr id="6" name="テキスト ボックス 5"/>
          <p:cNvSpPr txBox="1"/>
          <p:nvPr/>
        </p:nvSpPr>
        <p:spPr bwMode="gray">
          <a:xfrm>
            <a:off x="95418" y="1385738"/>
            <a:ext cx="5276682" cy="369332"/>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グッドデザイン賞</a:t>
            </a:r>
            <a: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t>2016(</a:t>
            </a: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受賞は商品全体</a:t>
            </a:r>
            <a: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dirty="0">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8" name="図 7"/>
          <p:cNvPicPr>
            <a:picLocks noChangeAspect="1"/>
          </p:cNvPicPr>
          <p:nvPr/>
        </p:nvPicPr>
        <p:blipFill>
          <a:blip r:embed="rId2"/>
          <a:stretch>
            <a:fillRect/>
          </a:stretch>
        </p:blipFill>
        <p:spPr bwMode="gray">
          <a:xfrm>
            <a:off x="5743575" y="713105"/>
            <a:ext cx="3362325" cy="2930026"/>
          </a:xfrm>
          <a:prstGeom prst="rect">
            <a:avLst/>
          </a:prstGeom>
        </p:spPr>
      </p:pic>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gray">
          <a:xfrm>
            <a:off x="6154306" y="3817783"/>
            <a:ext cx="2789669" cy="2608930"/>
          </a:xfrm>
          <a:prstGeom prst="rect">
            <a:avLst/>
          </a:prstGeom>
        </p:spPr>
      </p:pic>
      <p:sp>
        <p:nvSpPr>
          <p:cNvPr id="7" name="スライド番号プレースホルダー 6"/>
          <p:cNvSpPr>
            <a:spLocks noGrp="1"/>
          </p:cNvSpPr>
          <p:nvPr>
            <p:ph type="sldNum" sz="quarter" idx="12"/>
          </p:nvPr>
        </p:nvSpPr>
        <p:spPr/>
        <p:txBody>
          <a:bodyPr/>
          <a:lstStyle/>
          <a:p>
            <a:fld id="{194B20C9-26D2-4B3D-B0E5-BA1A1EAC872E}" type="slidenum">
              <a:rPr lang="ja-JP" altLang="en-US" smtClean="0"/>
              <a:pPr/>
              <a:t>34</a:t>
            </a:fld>
            <a:endParaRPr lang="ja-JP" altLang="en-US"/>
          </a:p>
        </p:txBody>
      </p:sp>
    </p:spTree>
    <p:extLst>
      <p:ext uri="{BB962C8B-B14F-4D97-AF65-F5344CB8AC3E}">
        <p14:creationId xmlns:p14="http://schemas.microsoft.com/office/powerpoint/2010/main" val="2273731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gray">
          <a:xfrm>
            <a:off x="0" y="74781"/>
            <a:ext cx="8640960" cy="761036"/>
          </a:xfrm>
        </p:spPr>
        <p:txBody>
          <a:bodyPr tIns="180000">
            <a:normAutofit fontScale="90000"/>
          </a:bodyPr>
          <a:lstStyle/>
          <a:p>
            <a:pPr algn="l">
              <a:lnSpc>
                <a:spcPts val="2200"/>
              </a:lnSpc>
            </a:pPr>
            <a:r>
              <a:rPr kumimoji="1" lang="en-US" altLang="ja-JP" dirty="0" err="1">
                <a:latin typeface="游ゴシック" panose="020B0400000000000000" pitchFamily="50" charset="-128"/>
                <a:ea typeface="游ゴシック" panose="020B0400000000000000" pitchFamily="50" charset="-128"/>
              </a:rPr>
              <a:t>imageRunner</a:t>
            </a:r>
            <a:r>
              <a:rPr lang="ja-JP" altLang="en-US" dirty="0">
                <a:latin typeface="游ゴシック" panose="020B0400000000000000" pitchFamily="50" charset="-128"/>
                <a:ea typeface="游ゴシック" panose="020B0400000000000000" pitchFamily="50" charset="-128"/>
              </a:rPr>
              <a:t>ガイダンス</a:t>
            </a:r>
            <a:r>
              <a:rPr kumimoji="1" lang="ja-JP" altLang="en-US" dirty="0">
                <a:latin typeface="游ゴシック" panose="020B0400000000000000" pitchFamily="50" charset="-128"/>
                <a:ea typeface="游ゴシック" panose="020B0400000000000000" pitchFamily="50" charset="-128"/>
              </a:rPr>
              <a:t>（キヤノン）</a:t>
            </a:r>
            <a:r>
              <a:rPr kumimoji="1" lang="en-US" altLang="ja-JP" dirty="0">
                <a:latin typeface="游ゴシック" panose="020B0400000000000000" pitchFamily="50" charset="-128"/>
                <a:ea typeface="游ゴシック" panose="020B0400000000000000" pitchFamily="50" charset="-128"/>
              </a:rPr>
              <a:t/>
            </a:r>
            <a:br>
              <a:rPr kumimoji="1" lang="en-US" altLang="ja-JP" dirty="0">
                <a:latin typeface="游ゴシック" panose="020B0400000000000000" pitchFamily="50" charset="-128"/>
                <a:ea typeface="游ゴシック" panose="020B0400000000000000" pitchFamily="50" charset="-128"/>
              </a:rPr>
            </a:br>
            <a:r>
              <a:rPr kumimoji="1" lang="ja-JP" altLang="en-US" sz="1800" dirty="0">
                <a:latin typeface="游ゴシック" panose="020B0400000000000000" pitchFamily="50" charset="-128"/>
                <a:ea typeface="游ゴシック" panose="020B0400000000000000" pitchFamily="50" charset="-128"/>
              </a:rPr>
              <a:t>グッドデザイン賞</a:t>
            </a:r>
            <a:r>
              <a:rPr kumimoji="1" lang="en-US" altLang="ja-JP" sz="1800" dirty="0">
                <a:latin typeface="游ゴシック" panose="020B0400000000000000" pitchFamily="50" charset="-128"/>
                <a:ea typeface="游ゴシック" panose="020B0400000000000000" pitchFamily="50" charset="-128"/>
              </a:rPr>
              <a:t>2016(</a:t>
            </a:r>
            <a:r>
              <a:rPr kumimoji="1" lang="ja-JP" altLang="en-US" sz="1800" dirty="0">
                <a:latin typeface="游ゴシック" panose="020B0400000000000000" pitchFamily="50" charset="-128"/>
                <a:ea typeface="游ゴシック" panose="020B0400000000000000" pitchFamily="50" charset="-128"/>
              </a:rPr>
              <a:t>受賞は商品全体</a:t>
            </a:r>
            <a:r>
              <a:rPr kumimoji="1" lang="en-US" altLang="ja-JP" sz="1800" dirty="0">
                <a:latin typeface="游ゴシック" panose="020B0400000000000000" pitchFamily="50" charset="-128"/>
                <a:ea typeface="游ゴシック" panose="020B0400000000000000" pitchFamily="50" charset="-128"/>
              </a:rPr>
              <a:t>)</a:t>
            </a:r>
            <a:endParaRPr kumimoji="1" lang="ja-JP" altLang="en-US" sz="1800" dirty="0">
              <a:latin typeface="游ゴシック" panose="020B0400000000000000" pitchFamily="50" charset="-128"/>
              <a:ea typeface="游ゴシック" panose="020B0400000000000000" pitchFamily="50" charset="-128"/>
            </a:endParaRPr>
          </a:p>
        </p:txBody>
      </p:sp>
      <p:grpSp>
        <p:nvGrpSpPr>
          <p:cNvPr id="21" name="グループ化 20"/>
          <p:cNvGrpSpPr/>
          <p:nvPr/>
        </p:nvGrpSpPr>
        <p:grpSpPr bwMode="gray">
          <a:xfrm>
            <a:off x="3501069" y="6142360"/>
            <a:ext cx="5139891" cy="601200"/>
            <a:chOff x="4918254" y="6122440"/>
            <a:chExt cx="5568215" cy="601200"/>
          </a:xfrm>
        </p:grpSpPr>
        <p:sp>
          <p:nvSpPr>
            <p:cNvPr id="22" name="テキスト ボックス 21"/>
            <p:cNvSpPr txBox="1"/>
            <p:nvPr/>
          </p:nvSpPr>
          <p:spPr bwMode="gray">
            <a:xfrm>
              <a:off x="5385046" y="6122440"/>
              <a:ext cx="5101423" cy="601200"/>
            </a:xfrm>
            <a:prstGeom prst="rect">
              <a:avLst/>
            </a:prstGeom>
            <a:noFill/>
            <a:ln>
              <a:solidFill>
                <a:srgbClr val="FE6E54"/>
              </a:solidFill>
            </a:ln>
          </p:spPr>
          <p:txBody>
            <a:bodyPr wrap="none" rtlCol="0" anchor="ctr">
              <a:noAutofit/>
            </a:bodyPr>
            <a:lstStyle/>
            <a:p>
              <a:r>
                <a:rPr lang="en-US" altLang="ja-JP" sz="1100" dirty="0">
                  <a:latin typeface="游ゴシック" panose="020B0400000000000000" pitchFamily="50" charset="-128"/>
                  <a:ea typeface="游ゴシック" panose="020B0400000000000000" pitchFamily="50" charset="-128"/>
                </a:rPr>
                <a:t>https://www.g-mark.org/award/describe/43798?token=ELuZindJ5W</a:t>
              </a:r>
            </a:p>
          </p:txBody>
        </p:sp>
        <p:sp>
          <p:nvSpPr>
            <p:cNvPr id="23" name="テキスト ボックス 22"/>
            <p:cNvSpPr txBox="1"/>
            <p:nvPr/>
          </p:nvSpPr>
          <p:spPr bwMode="gray">
            <a:xfrm>
              <a:off x="4918254" y="6122441"/>
              <a:ext cx="466794" cy="600164"/>
            </a:xfrm>
            <a:prstGeom prst="rect">
              <a:avLst/>
            </a:prstGeom>
            <a:solidFill>
              <a:srgbClr val="FE6E54"/>
            </a:solidFill>
            <a:ln>
              <a:solidFill>
                <a:srgbClr val="FE6E54"/>
              </a:solidFill>
            </a:ln>
          </p:spPr>
          <p:txBody>
            <a:bodyPr vert="eaVert" wrap="square" rtlCol="0">
              <a:spAutoFit/>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出典</a:t>
              </a:r>
            </a:p>
          </p:txBody>
        </p:sp>
      </p:grpSp>
      <p:sp>
        <p:nvSpPr>
          <p:cNvPr id="27" name="正方形/長方形 26"/>
          <p:cNvSpPr/>
          <p:nvPr/>
        </p:nvSpPr>
        <p:spPr bwMode="gray">
          <a:xfrm>
            <a:off x="7450862" y="-1164"/>
            <a:ext cx="1693138" cy="792000"/>
          </a:xfrm>
          <a:prstGeom prst="rect">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lnSpc>
                <a:spcPts val="1600"/>
              </a:lnSpc>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上流</a:t>
            </a:r>
            <a:r>
              <a:rPr lang="ja-JP" altLang="en-US" sz="1600" spc="-150" dirty="0">
                <a:latin typeface="游ゴシック" panose="020B0400000000000000" pitchFamily="50" charset="-128"/>
                <a:ea typeface="游ゴシック" panose="020B0400000000000000" pitchFamily="50" charset="-128"/>
                <a:cs typeface="メイリオ" panose="020B0604030504040204" pitchFamily="50" charset="-128"/>
              </a:rPr>
              <a:t>での</a:t>
            </a:r>
            <a:r>
              <a:rPr lang="en-US" altLang="ja-JP" sz="1600" spc="-15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600" spc="-15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600" spc="-150" dirty="0">
                <a:latin typeface="游ゴシック" panose="020B0400000000000000" pitchFamily="50" charset="-128"/>
                <a:ea typeface="游ゴシック" panose="020B0400000000000000" pitchFamily="50" charset="-128"/>
                <a:cs typeface="メイリオ" panose="020B0604030504040204" pitchFamily="50" charset="-128"/>
              </a:rPr>
              <a:t>ユーザー</a:t>
            </a: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検証で</a:t>
            </a:r>
            <a:r>
              <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効果的な新機能</a:t>
            </a:r>
          </a:p>
        </p:txBody>
      </p: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35</a:t>
            </a:fld>
            <a:endParaRPr lang="ja-JP" altLang="en-US"/>
          </a:p>
        </p:txBody>
      </p:sp>
      <p:sp>
        <p:nvSpPr>
          <p:cNvPr id="20" name="コンテンツ プレースホルダー 2"/>
          <p:cNvSpPr txBox="1">
            <a:spLocks/>
          </p:cNvSpPr>
          <p:nvPr/>
        </p:nvSpPr>
        <p:spPr bwMode="gray">
          <a:xfrm>
            <a:off x="152154" y="1249450"/>
            <a:ext cx="4657477" cy="919699"/>
          </a:xfrm>
          <a:prstGeom prst="roundRect">
            <a:avLst>
              <a:gd name="adj" fmla="val 4833"/>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108000" rIns="36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製品仕様を刷新して、アフターマーケットコスト削減</a:t>
            </a:r>
          </a:p>
        </p:txBody>
      </p:sp>
      <p:sp>
        <p:nvSpPr>
          <p:cNvPr id="24" name="正方形/長方形 23"/>
          <p:cNvSpPr/>
          <p:nvPr/>
        </p:nvSpPr>
        <p:spPr bwMode="gray">
          <a:xfrm>
            <a:off x="152154" y="910598"/>
            <a:ext cx="2086222"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HCD</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の目標</a:t>
            </a:r>
          </a:p>
        </p:txBody>
      </p:sp>
      <p:sp>
        <p:nvSpPr>
          <p:cNvPr id="25" name="コンテンツ プレースホルダー 2"/>
          <p:cNvSpPr txBox="1">
            <a:spLocks/>
          </p:cNvSpPr>
          <p:nvPr/>
        </p:nvSpPr>
        <p:spPr bwMode="gray">
          <a:xfrm>
            <a:off x="152154" y="2756403"/>
            <a:ext cx="4657477" cy="1192610"/>
          </a:xfrm>
          <a:prstGeom prst="roundRect">
            <a:avLst>
              <a:gd name="adj" fmla="val 4833"/>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wrap="square" lIns="72000" tIns="108000" rIns="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nSpc>
                <a:spcPts val="2200"/>
              </a:lnSpc>
              <a:spcBef>
                <a:spcPts val="500"/>
              </a:spcBef>
              <a:buNone/>
            </a:pPr>
            <a:r>
              <a:rPr lang="ja-JP" altLang="en-US" sz="20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「上流工程でのプロトタイピング」</a:t>
            </a:r>
            <a:endParaRPr lang="en-US" altLang="ja-JP"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ウォークスルー評価</a:t>
            </a:r>
            <a:endParaRPr lang="en-US" altLang="ja-JP"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ユーザー操作行動観察</a:t>
            </a:r>
          </a:p>
        </p:txBody>
      </p:sp>
      <p:sp>
        <p:nvSpPr>
          <p:cNvPr id="28" name="正方形/長方形 27"/>
          <p:cNvSpPr/>
          <p:nvPr/>
        </p:nvSpPr>
        <p:spPr bwMode="gray">
          <a:xfrm>
            <a:off x="152154" y="2384272"/>
            <a:ext cx="2086222"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調査・分析</a:t>
            </a:r>
          </a:p>
        </p:txBody>
      </p:sp>
      <p:sp>
        <p:nvSpPr>
          <p:cNvPr id="29" name="コンテンツ プレースホルダー 2"/>
          <p:cNvSpPr txBox="1">
            <a:spLocks/>
          </p:cNvSpPr>
          <p:nvPr/>
        </p:nvSpPr>
        <p:spPr bwMode="gray">
          <a:xfrm>
            <a:off x="4909106" y="1250343"/>
            <a:ext cx="4111070" cy="2147862"/>
          </a:xfrm>
          <a:prstGeom prst="roundRect">
            <a:avLst>
              <a:gd name="adj" fmla="val 3418"/>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72000" rIns="3600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nSpc>
                <a:spcPts val="2200"/>
              </a:lnSpc>
              <a:spcBef>
                <a:spcPts val="500"/>
              </a:spcBef>
              <a:buNone/>
            </a:pPr>
            <a:endParaRPr lang="ja-JP" altLang="en-US" sz="18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31" name="正方形/長方形 30"/>
          <p:cNvSpPr/>
          <p:nvPr/>
        </p:nvSpPr>
        <p:spPr bwMode="gray">
          <a:xfrm>
            <a:off x="4909104" y="910598"/>
            <a:ext cx="3939621"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プロトタイピング・評価</a:t>
            </a:r>
          </a:p>
        </p:txBody>
      </p:sp>
      <p:sp>
        <p:nvSpPr>
          <p:cNvPr id="42" name="コンテンツ プレースホルダー 2"/>
          <p:cNvSpPr txBox="1">
            <a:spLocks/>
          </p:cNvSpPr>
          <p:nvPr/>
        </p:nvSpPr>
        <p:spPr bwMode="gray">
          <a:xfrm>
            <a:off x="152154" y="4539516"/>
            <a:ext cx="4111070" cy="1192610"/>
          </a:xfrm>
          <a:prstGeom prst="roundRect">
            <a:avLst>
              <a:gd name="adj" fmla="val 4833"/>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108000" rIns="36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メンテナンス作業</a:t>
            </a: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ガイダンス</a:t>
            </a:r>
            <a:r>
              <a:rPr lang="en-US" altLang="ja-JP"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UI</a:t>
            </a: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ガイダンス映像</a:t>
            </a:r>
          </a:p>
        </p:txBody>
      </p:sp>
      <p:sp>
        <p:nvSpPr>
          <p:cNvPr id="43" name="正方形/長方形 42"/>
          <p:cNvSpPr/>
          <p:nvPr/>
        </p:nvSpPr>
        <p:spPr bwMode="gray">
          <a:xfrm>
            <a:off x="152152" y="4167385"/>
            <a:ext cx="3939621"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トータル刷新</a:t>
            </a:r>
          </a:p>
        </p:txBody>
      </p:sp>
      <p:sp>
        <p:nvSpPr>
          <p:cNvPr id="47" name="角丸四角形 46"/>
          <p:cNvSpPr/>
          <p:nvPr/>
        </p:nvSpPr>
        <p:spPr bwMode="gray">
          <a:xfrm>
            <a:off x="6108025" y="1342589"/>
            <a:ext cx="1342837" cy="426079"/>
          </a:xfrm>
          <a:prstGeom prst="roundRect">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プ</a:t>
            </a: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ロトタイプ</a:t>
            </a:r>
          </a:p>
        </p:txBody>
      </p:sp>
      <p:cxnSp>
        <p:nvCxnSpPr>
          <p:cNvPr id="49" name="曲線コネクタ 48"/>
          <p:cNvCxnSpPr>
            <a:stCxn id="47" idx="3"/>
            <a:endCxn id="47" idx="1"/>
          </p:cNvCxnSpPr>
          <p:nvPr/>
        </p:nvCxnSpPr>
        <p:spPr bwMode="gray">
          <a:xfrm flipH="1">
            <a:off x="6108025" y="1555629"/>
            <a:ext cx="1342837" cy="12700"/>
          </a:xfrm>
          <a:prstGeom prst="curvedConnector5">
            <a:avLst>
              <a:gd name="adj1" fmla="val -17024"/>
              <a:gd name="adj2" fmla="val 3477480"/>
              <a:gd name="adj3" fmla="val 117024"/>
            </a:avLst>
          </a:prstGeom>
          <a:ln w="76200">
            <a:solidFill>
              <a:srgbClr val="FE6E5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上矢印吹き出し 47"/>
          <p:cNvSpPr/>
          <p:nvPr/>
        </p:nvSpPr>
        <p:spPr bwMode="gray">
          <a:xfrm>
            <a:off x="5601329" y="2259097"/>
            <a:ext cx="2306896" cy="950693"/>
          </a:xfrm>
          <a:prstGeom prst="upArrowCallout">
            <a:avLst>
              <a:gd name="adj1" fmla="val 20215"/>
              <a:gd name="adj2" fmla="val 25000"/>
              <a:gd name="adj3" fmla="val 25000"/>
              <a:gd name="adj4" fmla="val 64977"/>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繰り返し評価による</a:t>
            </a:r>
            <a:r>
              <a:rPr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作り込み</a:t>
            </a:r>
          </a:p>
        </p:txBody>
      </p:sp>
      <p:sp>
        <p:nvSpPr>
          <p:cNvPr id="19" name="角丸四角形 18"/>
          <p:cNvSpPr/>
          <p:nvPr/>
        </p:nvSpPr>
        <p:spPr bwMode="gray">
          <a:xfrm>
            <a:off x="1198699" y="961861"/>
            <a:ext cx="3748135" cy="2648300"/>
          </a:xfrm>
          <a:prstGeom prst="roundRect">
            <a:avLst>
              <a:gd name="adj" fmla="val 6984"/>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spcBef>
                <a:spcPts val="600"/>
              </a:spcBef>
            </a:pP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「まだ無い」機能を</a:t>
            </a:r>
            <a: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開発上流でプロトタイピング</a:t>
            </a:r>
            <a: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　　　↓</a:t>
            </a:r>
            <a:endPar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400"/>
              </a:lnSpc>
              <a:spcBef>
                <a:spcPts val="600"/>
              </a:spcBef>
            </a:pP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ユーザビリティ評価で</a:t>
            </a:r>
            <a: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「使える」機能に</a:t>
            </a:r>
            <a: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　　　↓</a:t>
            </a:r>
            <a:endPar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400"/>
              </a:lnSpc>
              <a:spcBef>
                <a:spcPts val="1200"/>
              </a:spcBef>
            </a:pPr>
            <a:r>
              <a:rPr lang="ja-JP" altLang="en-US" sz="2800" b="1" dirty="0">
                <a:latin typeface="游ゴシック" panose="020B0400000000000000" pitchFamily="50" charset="-128"/>
                <a:ea typeface="游ゴシック" panose="020B0400000000000000" pitchFamily="50" charset="-128"/>
                <a:cs typeface="メイリオ" panose="020B0604030504040204" pitchFamily="50" charset="-128"/>
              </a:rPr>
              <a:t> 魅力アップ</a:t>
            </a:r>
            <a:endParaRPr lang="en-US" altLang="ja-JP" sz="2800" b="1"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 name="二等辺三角形 1"/>
          <p:cNvSpPr/>
          <p:nvPr/>
        </p:nvSpPr>
        <p:spPr bwMode="gray">
          <a:xfrm flipV="1">
            <a:off x="3063689" y="3524249"/>
            <a:ext cx="495301" cy="51823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rot="16200000" flipV="1">
            <a:off x="4957827" y="2606529"/>
            <a:ext cx="495301" cy="59275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958543" y="3499945"/>
            <a:ext cx="4012196" cy="2256860"/>
          </a:xfrm>
          <a:prstGeom prst="rect">
            <a:avLst/>
          </a:prstGeom>
        </p:spPr>
      </p:pic>
      <p:sp>
        <p:nvSpPr>
          <p:cNvPr id="32" name="テキスト ボックス 2"/>
          <p:cNvSpPr txBox="1"/>
          <p:nvPr/>
        </p:nvSpPr>
        <p:spPr bwMode="gray">
          <a:xfrm>
            <a:off x="2675426" y="5794422"/>
            <a:ext cx="6295313"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dirty="0">
                <a:latin typeface="游ゴシック" panose="020B0400000000000000" pitchFamily="50" charset="-128"/>
                <a:ea typeface="游ゴシック" panose="020B0400000000000000" pitchFamily="50" charset="-128"/>
              </a:rPr>
              <a:t>キヤノンマーケティングジャパン　</a:t>
            </a:r>
            <a:r>
              <a:rPr lang="en-US" altLang="ja-JP" sz="1200" dirty="0">
                <a:latin typeface="游ゴシック" panose="020B0400000000000000" pitchFamily="50" charset="-128"/>
                <a:ea typeface="游ゴシック" panose="020B0400000000000000" pitchFamily="50" charset="-128"/>
              </a:rPr>
              <a:t>https://www.youtube.com/watch?v=zIW9SSuBVPk</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6719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gray">
          <a:xfrm>
            <a:off x="0" y="75675"/>
            <a:ext cx="5988908" cy="1057799"/>
          </a:xfrm>
        </p:spPr>
        <p:txBody>
          <a:bodyPr rIns="0">
            <a:noAutofit/>
          </a:bodyPr>
          <a:lstStyle/>
          <a:p>
            <a:pPr>
              <a:lnSpc>
                <a:spcPts val="4000"/>
              </a:lnSpc>
            </a:pPr>
            <a:r>
              <a:rPr kumimoji="1" lang="en-US" altLang="ja-JP" sz="3600" b="1" dirty="0" err="1">
                <a:latin typeface="游ゴシック" panose="020B0400000000000000" pitchFamily="50" charset="-128"/>
                <a:ea typeface="游ゴシック" panose="020B0400000000000000" pitchFamily="50" charset="-128"/>
              </a:rPr>
              <a:t>remy</a:t>
            </a:r>
            <a:r>
              <a:rPr kumimoji="1" lang="ja-JP" altLang="en-US" sz="3600" b="1" dirty="0">
                <a:latin typeface="游ゴシック" panose="020B0400000000000000" pitchFamily="50" charset="-128"/>
                <a:ea typeface="游ゴシック" panose="020B0400000000000000" pitchFamily="50" charset="-128"/>
              </a:rPr>
              <a:t> </a:t>
            </a:r>
            <a:r>
              <a:rPr kumimoji="1" lang="en-US" altLang="ja-JP" sz="3600" b="1" dirty="0">
                <a:latin typeface="游ゴシック" panose="020B0400000000000000" pitchFamily="50" charset="-128"/>
                <a:ea typeface="游ゴシック" panose="020B0400000000000000" pitchFamily="50" charset="-128"/>
              </a:rPr>
              <a:t>pan</a:t>
            </a:r>
            <a:r>
              <a:rPr kumimoji="1" lang="ja-JP" altLang="en-US" sz="3600" b="1" dirty="0">
                <a:latin typeface="游ゴシック" panose="020B0400000000000000" pitchFamily="50" charset="-128"/>
                <a:ea typeface="游ゴシック" panose="020B0400000000000000" pitchFamily="50" charset="-128"/>
              </a:rPr>
              <a:t>＋</a:t>
            </a:r>
            <a:r>
              <a:rPr kumimoji="1" lang="ja-JP" altLang="en-US" sz="2800" b="1" dirty="0">
                <a:latin typeface="游ゴシック" panose="020B0400000000000000" pitchFamily="50" charset="-128"/>
                <a:ea typeface="游ゴシック" panose="020B0400000000000000" pitchFamily="50" charset="-128"/>
              </a:rPr>
              <a:t>（レミパンプラス）</a:t>
            </a:r>
            <a:r>
              <a:rPr kumimoji="1" lang="en-US" altLang="ja-JP" sz="3600" b="1" dirty="0">
                <a:latin typeface="游ゴシック" panose="020B0400000000000000" pitchFamily="50" charset="-128"/>
                <a:ea typeface="游ゴシック" panose="020B0400000000000000" pitchFamily="50" charset="-128"/>
              </a:rPr>
              <a:t/>
            </a:r>
            <a:br>
              <a:rPr kumimoji="1" lang="en-US" altLang="ja-JP" sz="3600" b="1" dirty="0">
                <a:latin typeface="游ゴシック" panose="020B0400000000000000" pitchFamily="50" charset="-128"/>
                <a:ea typeface="游ゴシック" panose="020B0400000000000000" pitchFamily="50" charset="-128"/>
              </a:rPr>
            </a:br>
            <a:r>
              <a:rPr lang="ja-JP" altLang="en-US" sz="3600" b="1" dirty="0">
                <a:latin typeface="游ゴシック" panose="020B0400000000000000" pitchFamily="50" charset="-128"/>
                <a:ea typeface="游ゴシック" panose="020B0400000000000000" pitchFamily="50" charset="-128"/>
              </a:rPr>
              <a:t>（株式会社</a:t>
            </a:r>
            <a:r>
              <a:rPr lang="en-US" altLang="ja-JP" sz="3600" b="1" dirty="0" err="1">
                <a:latin typeface="游ゴシック" panose="020B0400000000000000" pitchFamily="50" charset="-128"/>
                <a:ea typeface="游ゴシック" panose="020B0400000000000000" pitchFamily="50" charset="-128"/>
              </a:rPr>
              <a:t>remy</a:t>
            </a:r>
            <a:r>
              <a:rPr lang="ja-JP" altLang="en-US" sz="3600" b="1" dirty="0">
                <a:latin typeface="游ゴシック" panose="020B0400000000000000" pitchFamily="50" charset="-128"/>
                <a:ea typeface="游ゴシック" panose="020B0400000000000000" pitchFamily="50" charset="-128"/>
              </a:rPr>
              <a:t>）</a:t>
            </a:r>
            <a:endParaRPr kumimoji="1" lang="ja-JP" altLang="en-US" sz="3600" b="1" dirty="0">
              <a:latin typeface="游ゴシック" panose="020B0400000000000000" pitchFamily="50" charset="-128"/>
              <a:ea typeface="游ゴシック" panose="020B0400000000000000" pitchFamily="50" charset="-128"/>
            </a:endParaRPr>
          </a:p>
        </p:txBody>
      </p:sp>
      <p:sp>
        <p:nvSpPr>
          <p:cNvPr id="5" name="コンテンツ プレースホルダー 2"/>
          <p:cNvSpPr txBox="1">
            <a:spLocks/>
          </p:cNvSpPr>
          <p:nvPr/>
        </p:nvSpPr>
        <p:spPr bwMode="gray">
          <a:xfrm>
            <a:off x="104943" y="2695575"/>
            <a:ext cx="5448132" cy="3996096"/>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72000" rIns="72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新商品の開発プロジェクトに</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活動を導入</a:t>
            </a:r>
          </a:p>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主婦やシェフなど現場の</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利用者による評価を積極的に活用</a:t>
            </a:r>
          </a:p>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売れ行きへの影響も評価され、</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最優秀賞を受賞</a:t>
            </a:r>
          </a:p>
        </p:txBody>
      </p:sp>
      <p:sp>
        <p:nvSpPr>
          <p:cNvPr id="6" name="テキスト ボックス 5"/>
          <p:cNvSpPr txBox="1"/>
          <p:nvPr/>
        </p:nvSpPr>
        <p:spPr bwMode="gray">
          <a:xfrm>
            <a:off x="95418" y="1385738"/>
            <a:ext cx="5276682" cy="646331"/>
          </a:xfrm>
          <a:prstGeom prst="rect">
            <a:avLst/>
          </a:prstGeom>
          <a:noFill/>
        </p:spPr>
        <p:txBody>
          <a:bodyPr wrap="square" rtlCol="0">
            <a:spAutoFit/>
          </a:bodyPr>
          <a:lstStyle/>
          <a:p>
            <a: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ベストプラクティスアウォード</a:t>
            </a:r>
            <a: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t>2016</a:t>
            </a:r>
            <a:b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最優秀賞</a:t>
            </a:r>
            <a: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t>(HCD-Net)</a:t>
            </a:r>
            <a:endParaRPr kumimoji="1" lang="ja-JP" altLang="en-US" dirty="0">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7" name="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5695950" y="0"/>
            <a:ext cx="3448050" cy="2284333"/>
          </a:xfrm>
          <a:prstGeom prst="rect">
            <a:avLst/>
          </a:prstGeom>
        </p:spPr>
      </p:pic>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gray">
          <a:xfrm>
            <a:off x="5695950" y="2284333"/>
            <a:ext cx="3448050" cy="2301573"/>
          </a:xfrm>
          <a:prstGeom prst="rect">
            <a:avLst/>
          </a:prstGeom>
        </p:spPr>
      </p:pic>
      <p:pic>
        <p:nvPicPr>
          <p:cNvPr id="10" name="図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gray">
          <a:xfrm>
            <a:off x="5695950" y="4585906"/>
            <a:ext cx="3448050" cy="1961940"/>
          </a:xfrm>
          <a:prstGeom prst="rect">
            <a:avLst/>
          </a:prstGeom>
        </p:spPr>
      </p:pic>
      <p:sp>
        <p:nvSpPr>
          <p:cNvPr id="8" name="スライド番号プレースホルダー 7"/>
          <p:cNvSpPr>
            <a:spLocks noGrp="1"/>
          </p:cNvSpPr>
          <p:nvPr>
            <p:ph type="sldNum" sz="quarter" idx="12"/>
          </p:nvPr>
        </p:nvSpPr>
        <p:spPr/>
        <p:txBody>
          <a:bodyPr/>
          <a:lstStyle/>
          <a:p>
            <a:fld id="{194B20C9-26D2-4B3D-B0E5-BA1A1EAC872E}" type="slidenum">
              <a:rPr lang="ja-JP" altLang="en-US" smtClean="0"/>
              <a:pPr/>
              <a:t>36</a:t>
            </a:fld>
            <a:endParaRPr lang="ja-JP" altLang="en-US"/>
          </a:p>
        </p:txBody>
      </p:sp>
    </p:spTree>
    <p:extLst>
      <p:ext uri="{BB962C8B-B14F-4D97-AF65-F5344CB8AC3E}">
        <p14:creationId xmlns:p14="http://schemas.microsoft.com/office/powerpoint/2010/main" val="3607475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bwMode="gray">
          <a:xfrm>
            <a:off x="7450862" y="0"/>
            <a:ext cx="1693138" cy="792000"/>
          </a:xfrm>
          <a:prstGeom prst="rect">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lnSpc>
                <a:spcPts val="1600"/>
              </a:lnSpc>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行動観察で</a:t>
            </a:r>
            <a:endPar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lnSpc>
                <a:spcPts val="1600"/>
              </a:lnSpc>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最適解を追求</a:t>
            </a:r>
          </a:p>
        </p:txBody>
      </p:sp>
      <p:sp>
        <p:nvSpPr>
          <p:cNvPr id="4" name="タイトル 3"/>
          <p:cNvSpPr>
            <a:spLocks noGrp="1"/>
          </p:cNvSpPr>
          <p:nvPr>
            <p:ph type="title"/>
          </p:nvPr>
        </p:nvSpPr>
        <p:spPr bwMode="gray"/>
        <p:txBody>
          <a:bodyPr tIns="180000">
            <a:normAutofit fontScale="90000"/>
          </a:bodyPr>
          <a:lstStyle/>
          <a:p>
            <a:r>
              <a:rPr lang="en-US" altLang="ja-JP" dirty="0" err="1">
                <a:latin typeface="游ゴシック" panose="020B0400000000000000" pitchFamily="50" charset="-128"/>
                <a:ea typeface="游ゴシック" panose="020B0400000000000000" pitchFamily="50" charset="-128"/>
              </a:rPr>
              <a:t>remy</a:t>
            </a:r>
            <a:r>
              <a:rPr lang="ja-JP" altLang="en-US"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pan</a:t>
            </a:r>
            <a:r>
              <a:rPr lang="ja-JP" altLang="en-US" dirty="0">
                <a:latin typeface="游ゴシック" panose="020B0400000000000000" pitchFamily="50" charset="-128"/>
                <a:ea typeface="游ゴシック" panose="020B0400000000000000" pitchFamily="50" charset="-128"/>
              </a:rPr>
              <a:t>＋</a:t>
            </a:r>
            <a:r>
              <a:rPr kumimoji="1" lang="ja-JP" altLang="en-US"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株式会社</a:t>
            </a:r>
            <a:r>
              <a:rPr lang="en-US" altLang="ja-JP" dirty="0" err="1">
                <a:latin typeface="游ゴシック" panose="020B0400000000000000" pitchFamily="50" charset="-128"/>
                <a:ea typeface="游ゴシック" panose="020B0400000000000000" pitchFamily="50" charset="-128"/>
              </a:rPr>
              <a:t>remy</a:t>
            </a:r>
            <a:r>
              <a:rPr lang="en-US" altLang="ja-JP" dirty="0">
                <a:latin typeface="游ゴシック" panose="020B0400000000000000" pitchFamily="50" charset="-128"/>
                <a:ea typeface="游ゴシック" panose="020B0400000000000000" pitchFamily="50" charset="-128"/>
              </a:rPr>
              <a:t> </a:t>
            </a:r>
            <a:r>
              <a:rPr kumimoji="1" lang="ja-JP" altLang="en-US" dirty="0">
                <a:latin typeface="游ゴシック" panose="020B0400000000000000" pitchFamily="50" charset="-128"/>
                <a:ea typeface="游ゴシック" panose="020B0400000000000000" pitchFamily="50" charset="-128"/>
              </a:rPr>
              <a:t>）</a:t>
            </a:r>
            <a:r>
              <a:rPr kumimoji="1" lang="en-US" altLang="ja-JP" dirty="0">
                <a:latin typeface="游ゴシック" panose="020B0400000000000000" pitchFamily="50" charset="-128"/>
                <a:ea typeface="游ゴシック" panose="020B0400000000000000" pitchFamily="50" charset="-128"/>
              </a:rPr>
              <a:t/>
            </a:r>
            <a:br>
              <a:rPr kumimoji="1" lang="en-US" altLang="ja-JP" dirty="0">
                <a:latin typeface="游ゴシック" panose="020B0400000000000000" pitchFamily="50" charset="-128"/>
                <a:ea typeface="游ゴシック" panose="020B0400000000000000" pitchFamily="50" charset="-128"/>
              </a:rPr>
            </a:br>
            <a:r>
              <a:rPr lang="en-US" altLang="ja-JP" sz="1800" dirty="0">
                <a:latin typeface="游ゴシック" panose="020B0400000000000000" pitchFamily="50" charset="-128"/>
                <a:ea typeface="游ゴシック" panose="020B0400000000000000" pitchFamily="50" charset="-128"/>
              </a:rPr>
              <a:t>HCD</a:t>
            </a:r>
            <a:r>
              <a:rPr lang="ja-JP" altLang="en-US" sz="1800" dirty="0">
                <a:latin typeface="游ゴシック" panose="020B0400000000000000" pitchFamily="50" charset="-128"/>
                <a:ea typeface="游ゴシック" panose="020B0400000000000000" pitchFamily="50" charset="-128"/>
              </a:rPr>
              <a:t>ベストプラクティスアウォード</a:t>
            </a:r>
            <a:r>
              <a:rPr lang="en-US" altLang="ja-JP" sz="1800" dirty="0">
                <a:latin typeface="游ゴシック" panose="020B0400000000000000" pitchFamily="50" charset="-128"/>
                <a:ea typeface="游ゴシック" panose="020B0400000000000000" pitchFamily="50" charset="-128"/>
              </a:rPr>
              <a:t>2016</a:t>
            </a:r>
            <a:r>
              <a:rPr lang="ja-JP" altLang="en-US" sz="1800" dirty="0">
                <a:latin typeface="游ゴシック" panose="020B0400000000000000" pitchFamily="50" charset="-128"/>
                <a:ea typeface="游ゴシック" panose="020B0400000000000000" pitchFamily="50" charset="-128"/>
              </a:rPr>
              <a:t>　最優秀賞</a:t>
            </a:r>
            <a:r>
              <a:rPr lang="en-US" altLang="ja-JP" sz="1800" dirty="0">
                <a:latin typeface="游ゴシック" panose="020B0400000000000000" pitchFamily="50" charset="-128"/>
                <a:ea typeface="游ゴシック" panose="020B0400000000000000" pitchFamily="50" charset="-128"/>
              </a:rPr>
              <a:t>(HCD-Net)</a:t>
            </a:r>
            <a:endParaRPr kumimoji="1" lang="ja-JP" altLang="en-US" sz="1800" dirty="0">
              <a:latin typeface="游ゴシック" panose="020B0400000000000000" pitchFamily="50" charset="-128"/>
              <a:ea typeface="游ゴシック" panose="020B0400000000000000" pitchFamily="50" charset="-128"/>
            </a:endParaRPr>
          </a:p>
        </p:txBody>
      </p:sp>
      <p:grpSp>
        <p:nvGrpSpPr>
          <p:cNvPr id="21" name="グループ化 20"/>
          <p:cNvGrpSpPr/>
          <p:nvPr/>
        </p:nvGrpSpPr>
        <p:grpSpPr bwMode="gray">
          <a:xfrm>
            <a:off x="3732582" y="6139780"/>
            <a:ext cx="4750885" cy="600165"/>
            <a:chOff x="4918251" y="6122440"/>
            <a:chExt cx="5146821" cy="600165"/>
          </a:xfrm>
        </p:grpSpPr>
        <p:sp>
          <p:nvSpPr>
            <p:cNvPr id="22" name="テキスト ボックス 21"/>
            <p:cNvSpPr txBox="1"/>
            <p:nvPr/>
          </p:nvSpPr>
          <p:spPr bwMode="gray">
            <a:xfrm>
              <a:off x="5385045" y="6122440"/>
              <a:ext cx="4680027" cy="600164"/>
            </a:xfrm>
            <a:prstGeom prst="rect">
              <a:avLst/>
            </a:prstGeom>
            <a:noFill/>
            <a:ln>
              <a:solidFill>
                <a:srgbClr val="FE6E54"/>
              </a:solidFill>
            </a:ln>
          </p:spPr>
          <p:txBody>
            <a:bodyPr wrap="none" rtlCol="0" anchor="ctr">
              <a:noAutofit/>
            </a:bodyPr>
            <a:lstStyle/>
            <a:p>
              <a:r>
                <a:rPr lang="en-US" altLang="ja-JP" sz="1100" dirty="0">
                  <a:latin typeface="游ゴシック" panose="020B0400000000000000" pitchFamily="50" charset="-128"/>
                  <a:ea typeface="游ゴシック" panose="020B0400000000000000" pitchFamily="50" charset="-128"/>
                </a:rPr>
                <a:t>https://remy.jp/products/remypan_history.html</a:t>
              </a:r>
              <a:r>
                <a:rPr lang="ja-JP" altLang="en-US" sz="1100" dirty="0">
                  <a:latin typeface="游ゴシック" panose="020B0400000000000000" pitchFamily="50" charset="-128"/>
                  <a:ea typeface="游ゴシック" panose="020B0400000000000000" pitchFamily="50" charset="-128"/>
                </a:rPr>
                <a:t>                                                                                  </a:t>
              </a:r>
              <a:endParaRPr lang="en-US" altLang="ja-JP" sz="1100" dirty="0">
                <a:latin typeface="游ゴシック" panose="020B0400000000000000" pitchFamily="50" charset="-128"/>
                <a:ea typeface="游ゴシック" panose="020B0400000000000000" pitchFamily="50" charset="-128"/>
              </a:endParaRPr>
            </a:p>
          </p:txBody>
        </p:sp>
        <p:sp>
          <p:nvSpPr>
            <p:cNvPr id="23" name="テキスト ボックス 22"/>
            <p:cNvSpPr txBox="1"/>
            <p:nvPr/>
          </p:nvSpPr>
          <p:spPr bwMode="gray">
            <a:xfrm>
              <a:off x="4918251" y="6122441"/>
              <a:ext cx="466797" cy="600164"/>
            </a:xfrm>
            <a:prstGeom prst="rect">
              <a:avLst/>
            </a:prstGeom>
            <a:solidFill>
              <a:srgbClr val="FE6E54"/>
            </a:solidFill>
            <a:ln>
              <a:solidFill>
                <a:srgbClr val="FE6E54"/>
              </a:solidFill>
            </a:ln>
          </p:spPr>
          <p:txBody>
            <a:bodyPr vert="eaVert" wrap="square" rtlCol="0">
              <a:spAutoFit/>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出典</a:t>
              </a:r>
            </a:p>
          </p:txBody>
        </p:sp>
      </p:grpSp>
      <p:sp>
        <p:nvSpPr>
          <p:cNvPr id="24" name="コンテンツ プレースホルダー 2"/>
          <p:cNvSpPr txBox="1">
            <a:spLocks/>
          </p:cNvSpPr>
          <p:nvPr/>
        </p:nvSpPr>
        <p:spPr bwMode="gray">
          <a:xfrm>
            <a:off x="152154" y="1250343"/>
            <a:ext cx="4657477" cy="1440000"/>
          </a:xfrm>
          <a:prstGeom prst="roundRect">
            <a:avLst>
              <a:gd name="adj" fmla="val 4833"/>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108000" rIns="36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nSpc>
                <a:spcPts val="2200"/>
              </a:lnSpc>
              <a:spcBef>
                <a:spcPts val="500"/>
              </a:spcBef>
              <a:buNone/>
            </a:pPr>
            <a:r>
              <a:rPr lang="ja-JP" altLang="en-US" sz="20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「製品のさらなる魅力向上」</a:t>
            </a:r>
            <a:endParaRPr lang="en-US" altLang="ja-JP"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そもそも高評価だったレミパン</a:t>
            </a: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バージョンアップによる新商品への期待</a:t>
            </a:r>
            <a:b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「レミパンを超えるレミパンを」</a:t>
            </a:r>
          </a:p>
        </p:txBody>
      </p:sp>
      <p:sp>
        <p:nvSpPr>
          <p:cNvPr id="25" name="正方形/長方形 24"/>
          <p:cNvSpPr/>
          <p:nvPr/>
        </p:nvSpPr>
        <p:spPr bwMode="gray">
          <a:xfrm>
            <a:off x="152154" y="911493"/>
            <a:ext cx="2086222"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HCD</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の目標</a:t>
            </a:r>
          </a:p>
        </p:txBody>
      </p:sp>
      <p:sp>
        <p:nvSpPr>
          <p:cNvPr id="28" name="コンテンツ プレースホルダー 2"/>
          <p:cNvSpPr txBox="1">
            <a:spLocks/>
          </p:cNvSpPr>
          <p:nvPr/>
        </p:nvSpPr>
        <p:spPr bwMode="gray">
          <a:xfrm>
            <a:off x="152154" y="3241065"/>
            <a:ext cx="4657477" cy="1152000"/>
          </a:xfrm>
          <a:prstGeom prst="roundRect">
            <a:avLst>
              <a:gd name="adj" fmla="val 2980"/>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108000" rIns="36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nSpc>
                <a:spcPts val="2200"/>
              </a:lnSpc>
              <a:spcBef>
                <a:spcPts val="500"/>
              </a:spcBef>
              <a:buNone/>
            </a:pPr>
            <a:r>
              <a:rPr lang="ja-JP" altLang="en-US" sz="20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「上流でのプロトタイピング」</a:t>
            </a:r>
            <a:endParaRPr lang="en-US" altLang="ja-JP"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最初にユーザー調査を実施</a:t>
            </a: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人間工学の知見を適用</a:t>
            </a:r>
          </a:p>
        </p:txBody>
      </p:sp>
      <p:sp>
        <p:nvSpPr>
          <p:cNvPr id="29" name="正方形/長方形 28"/>
          <p:cNvSpPr/>
          <p:nvPr/>
        </p:nvSpPr>
        <p:spPr bwMode="gray">
          <a:xfrm>
            <a:off x="152154" y="2873641"/>
            <a:ext cx="2086222"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評価・分析</a:t>
            </a:r>
          </a:p>
        </p:txBody>
      </p:sp>
      <p:pic>
        <p:nvPicPr>
          <p:cNvPr id="30" name="図 2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152154" y="4468065"/>
            <a:ext cx="3411231" cy="2271879"/>
          </a:xfrm>
          <a:prstGeom prst="rect">
            <a:avLst/>
          </a:prstGeom>
        </p:spPr>
      </p:pic>
      <p:sp>
        <p:nvSpPr>
          <p:cNvPr id="31" name="コンテンツ プレースホルダー 2"/>
          <p:cNvSpPr txBox="1">
            <a:spLocks/>
          </p:cNvSpPr>
          <p:nvPr/>
        </p:nvSpPr>
        <p:spPr bwMode="gray">
          <a:xfrm>
            <a:off x="4909106" y="1250343"/>
            <a:ext cx="4111070" cy="2019298"/>
          </a:xfrm>
          <a:prstGeom prst="roundRect">
            <a:avLst>
              <a:gd name="adj" fmla="val 3418"/>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72000" rIns="3600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nSpc>
                <a:spcPts val="2200"/>
              </a:lnSpc>
              <a:spcBef>
                <a:spcPts val="500"/>
              </a:spcBef>
              <a:buNone/>
            </a:pPr>
            <a:endParaRPr lang="ja-JP" altLang="en-US" sz="18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32" name="正方形/長方形 31"/>
          <p:cNvSpPr/>
          <p:nvPr/>
        </p:nvSpPr>
        <p:spPr bwMode="gray">
          <a:xfrm>
            <a:off x="4909104" y="911493"/>
            <a:ext cx="3939621"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プロトタイピング・評価</a:t>
            </a:r>
          </a:p>
        </p:txBody>
      </p:sp>
      <p:sp>
        <p:nvSpPr>
          <p:cNvPr id="33" name="角丸四角形 32"/>
          <p:cNvSpPr/>
          <p:nvPr/>
        </p:nvSpPr>
        <p:spPr bwMode="gray">
          <a:xfrm>
            <a:off x="6108025" y="1339742"/>
            <a:ext cx="1342837" cy="426079"/>
          </a:xfrm>
          <a:prstGeom prst="roundRect">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プ</a:t>
            </a: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ロトタイプ</a:t>
            </a:r>
          </a:p>
        </p:txBody>
      </p:sp>
      <p:cxnSp>
        <p:nvCxnSpPr>
          <p:cNvPr id="35" name="曲線コネクタ 34"/>
          <p:cNvCxnSpPr/>
          <p:nvPr/>
        </p:nvCxnSpPr>
        <p:spPr bwMode="gray">
          <a:xfrm flipH="1">
            <a:off x="6108025" y="1552782"/>
            <a:ext cx="1342837" cy="12700"/>
          </a:xfrm>
          <a:prstGeom prst="curvedConnector5">
            <a:avLst>
              <a:gd name="adj1" fmla="val -17024"/>
              <a:gd name="adj2" fmla="val 5530291"/>
              <a:gd name="adj3" fmla="val 117024"/>
            </a:avLst>
          </a:prstGeom>
          <a:ln w="76200">
            <a:solidFill>
              <a:srgbClr val="FE6E5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コンテンツ プレースホルダー 2"/>
          <p:cNvSpPr txBox="1">
            <a:spLocks/>
          </p:cNvSpPr>
          <p:nvPr/>
        </p:nvSpPr>
        <p:spPr bwMode="gray">
          <a:xfrm>
            <a:off x="4909106" y="3802753"/>
            <a:ext cx="4111070" cy="2133139"/>
          </a:xfrm>
          <a:prstGeom prst="roundRect">
            <a:avLst>
              <a:gd name="adj" fmla="val 4833"/>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108000" rIns="36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ハンドルの角度</a:t>
            </a: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ツールの付加価値</a:t>
            </a: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調理中の中身が見やすい</a:t>
            </a: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水滴をこぼさない</a:t>
            </a: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調理場を汚さない</a:t>
            </a: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長持ちする</a:t>
            </a:r>
          </a:p>
        </p:txBody>
      </p:sp>
      <p:sp>
        <p:nvSpPr>
          <p:cNvPr id="37" name="正方形/長方形 36"/>
          <p:cNvSpPr/>
          <p:nvPr/>
        </p:nvSpPr>
        <p:spPr bwMode="gray">
          <a:xfrm>
            <a:off x="4909104" y="3430623"/>
            <a:ext cx="3939621"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トータル刷新</a:t>
            </a:r>
          </a:p>
        </p:txBody>
      </p:sp>
      <p:sp>
        <p:nvSpPr>
          <p:cNvPr id="34" name="上矢印吹き出し 33"/>
          <p:cNvSpPr/>
          <p:nvPr/>
        </p:nvSpPr>
        <p:spPr bwMode="gray">
          <a:xfrm>
            <a:off x="5146604" y="2288056"/>
            <a:ext cx="3235396" cy="897651"/>
          </a:xfrm>
          <a:prstGeom prst="upArrowCallout">
            <a:avLst>
              <a:gd name="adj1" fmla="val 20215"/>
              <a:gd name="adj2" fmla="val 25000"/>
              <a:gd name="adj3" fmla="val 25000"/>
              <a:gd name="adj4" fmla="val 64977"/>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85725"/>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主婦やシェフという利用者による</a:t>
            </a:r>
            <a:r>
              <a:rPr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繰り返し評価による作り込み</a:t>
            </a:r>
          </a:p>
        </p:txBody>
      </p: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37</a:t>
            </a:fld>
            <a:endParaRPr lang="ja-JP" altLang="en-US"/>
          </a:p>
        </p:txBody>
      </p:sp>
      <p:sp>
        <p:nvSpPr>
          <p:cNvPr id="20" name="角丸四角形 19"/>
          <p:cNvSpPr/>
          <p:nvPr/>
        </p:nvSpPr>
        <p:spPr bwMode="gray">
          <a:xfrm>
            <a:off x="974559" y="1208841"/>
            <a:ext cx="3934546" cy="1862799"/>
          </a:xfrm>
          <a:prstGeom prst="roundRect">
            <a:avLst>
              <a:gd name="adj" fmla="val 12576"/>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nSpc>
                <a:spcPts val="2000"/>
              </a:lnSpc>
              <a:spcBef>
                <a:spcPts val="600"/>
              </a:spcBef>
            </a:pP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意見「別に困ってません」</a:t>
            </a:r>
            <a:endPar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000"/>
              </a:lnSpc>
              <a:spcBef>
                <a:spcPts val="600"/>
              </a:spcBef>
            </a:pP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 観察による潜在ニーズ発見</a:t>
            </a:r>
            <a:endPar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000"/>
              </a:lnSpc>
              <a:spcBef>
                <a:spcPts val="600"/>
              </a:spcBef>
            </a:pPr>
            <a:r>
              <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　　　　↓</a:t>
            </a:r>
            <a:endPar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lnSpc>
                <a:spcPts val="2400"/>
              </a:lnSpc>
              <a:spcBef>
                <a:spcPts val="1200"/>
              </a:spcBef>
            </a:pPr>
            <a:r>
              <a:rPr lang="ja-JP" altLang="en-US" sz="2800" b="1" dirty="0">
                <a:latin typeface="游ゴシック" panose="020B0400000000000000" pitchFamily="50" charset="-128"/>
                <a:ea typeface="游ゴシック" panose="020B0400000000000000" pitchFamily="50" charset="-128"/>
                <a:cs typeface="メイリオ" panose="020B0604030504040204" pitchFamily="50" charset="-128"/>
              </a:rPr>
              <a:t>さらなる魅力アップ</a:t>
            </a:r>
            <a:endParaRPr lang="en-US" altLang="ja-JP" sz="2800" b="1"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6" name="二等辺三角形 25"/>
          <p:cNvSpPr/>
          <p:nvPr/>
        </p:nvSpPr>
        <p:spPr>
          <a:xfrm flipV="1">
            <a:off x="3471398" y="2873640"/>
            <a:ext cx="495301" cy="55084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8616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lstStyle/>
          <a:p>
            <a:r>
              <a:rPr kumimoji="1" lang="ja-JP" altLang="en-US" dirty="0">
                <a:latin typeface="游ゴシック" panose="020B0400000000000000" pitchFamily="50" charset="-128"/>
                <a:ea typeface="游ゴシック" panose="020B0400000000000000" pitchFamily="50" charset="-128"/>
              </a:rPr>
              <a:t>用語集</a:t>
            </a:r>
          </a:p>
        </p:txBody>
      </p:sp>
      <p:sp>
        <p:nvSpPr>
          <p:cNvPr id="7" name="コンテンツ プレースホルダー 1"/>
          <p:cNvSpPr>
            <a:spLocks noGrp="1"/>
          </p:cNvSpPr>
          <p:nvPr/>
        </p:nvSpPr>
        <p:spPr bwMode="gray">
          <a:xfrm>
            <a:off x="251520" y="920130"/>
            <a:ext cx="8640960" cy="5347320"/>
          </a:xfrm>
          <a:prstGeom prst="rect">
            <a:avLst/>
          </a:prstGeom>
        </p:spPr>
        <p:txBody>
          <a:bodyPr vert="horz" wrap="none"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spcBef>
                <a:spcPts val="1800"/>
              </a:spcBef>
              <a:buFont typeface="Wingdings" panose="05000000000000000000" pitchFamily="2" charset="2"/>
              <a:buChar char="l"/>
            </a:pPr>
            <a:r>
              <a:rPr lang="en-US" altLang="ja-JP" b="1" dirty="0">
                <a:latin typeface="游ゴシック" panose="020B0400000000000000" pitchFamily="50" charset="-128"/>
                <a:ea typeface="游ゴシック" panose="020B0400000000000000" pitchFamily="50" charset="-128"/>
              </a:rPr>
              <a:t>UCD (User Centered Design</a:t>
            </a:r>
          </a:p>
          <a:p>
            <a:pPr marL="457200" lvl="1" indent="0">
              <a:buNone/>
            </a:pPr>
            <a:r>
              <a:rPr lang="en-US" altLang="ja-JP" sz="2000" dirty="0">
                <a:latin typeface="游ゴシック" panose="020B0400000000000000" pitchFamily="50" charset="-128"/>
                <a:ea typeface="游ゴシック" panose="020B0400000000000000" pitchFamily="50" charset="-128"/>
              </a:rPr>
              <a:t>HCD</a:t>
            </a:r>
            <a:r>
              <a:rPr lang="ja-JP" altLang="en-US" sz="2000" dirty="0">
                <a:latin typeface="游ゴシック" panose="020B0400000000000000" pitchFamily="50" charset="-128"/>
                <a:ea typeface="游ゴシック" panose="020B0400000000000000" pitchFamily="50" charset="-128"/>
              </a:rPr>
              <a:t>とほぼ同じであり、より使う人（ユーザー）に着目している。</a:t>
            </a:r>
            <a:endParaRPr lang="en-US" altLang="ja-JP" sz="2000" dirty="0">
              <a:latin typeface="游ゴシック" panose="020B0400000000000000" pitchFamily="50" charset="-128"/>
              <a:ea typeface="游ゴシック" panose="020B0400000000000000" pitchFamily="50" charset="-128"/>
            </a:endParaRPr>
          </a:p>
          <a:p>
            <a:pPr marL="457200" lvl="1" indent="0">
              <a:buNone/>
            </a:pPr>
            <a:r>
              <a:rPr lang="ja-JP" altLang="en-US" sz="1400" dirty="0">
                <a:latin typeface="游ゴシック" panose="020B0400000000000000" pitchFamily="50" charset="-128"/>
                <a:ea typeface="游ゴシック" panose="020B0400000000000000" pitchFamily="50" charset="-128"/>
              </a:rPr>
              <a:t>出典：</a:t>
            </a:r>
            <a:r>
              <a:rPr lang="en-US" altLang="ja-JP" sz="1400" dirty="0">
                <a:latin typeface="游ゴシック" panose="020B0400000000000000" pitchFamily="50" charset="-128"/>
                <a:ea typeface="游ゴシック" panose="020B0400000000000000" pitchFamily="50" charset="-128"/>
              </a:rPr>
              <a:t>U-Site</a:t>
            </a:r>
            <a:r>
              <a:rPr lang="ja-JP" altLang="en-US" sz="1400" dirty="0">
                <a:latin typeface="游ゴシック" panose="020B0400000000000000" pitchFamily="50" charset="-128"/>
                <a:ea typeface="游ゴシック" panose="020B0400000000000000" pitchFamily="50" charset="-128"/>
              </a:rPr>
              <a:t>「</a:t>
            </a:r>
            <a:r>
              <a:rPr lang="en-US" altLang="ja-JP" sz="1400" dirty="0">
                <a:latin typeface="游ゴシック" panose="020B0400000000000000" pitchFamily="50" charset="-128"/>
                <a:ea typeface="游ゴシック" panose="020B0400000000000000" pitchFamily="50" charset="-128"/>
              </a:rPr>
              <a:t>HCD</a:t>
            </a:r>
            <a:r>
              <a:rPr lang="ja-JP" altLang="en-US" sz="1400" dirty="0">
                <a:latin typeface="游ゴシック" panose="020B0400000000000000" pitchFamily="50" charset="-128"/>
                <a:ea typeface="游ゴシック" panose="020B0400000000000000" pitchFamily="50" charset="-128"/>
              </a:rPr>
              <a:t>と</a:t>
            </a:r>
            <a:r>
              <a:rPr lang="en-US" altLang="ja-JP" sz="1400" dirty="0">
                <a:latin typeface="游ゴシック" panose="020B0400000000000000" pitchFamily="50" charset="-128"/>
                <a:ea typeface="游ゴシック" panose="020B0400000000000000" pitchFamily="50" charset="-128"/>
              </a:rPr>
              <a:t>UCD</a:t>
            </a:r>
            <a:r>
              <a:rPr lang="ja-JP" altLang="en-US" sz="1400" dirty="0">
                <a:latin typeface="游ゴシック" panose="020B0400000000000000" pitchFamily="50" charset="-128"/>
                <a:ea typeface="游ゴシック" panose="020B0400000000000000" pitchFamily="50" charset="-128"/>
              </a:rPr>
              <a:t>」</a:t>
            </a:r>
            <a:endParaRPr lang="en-US" altLang="ja-JP" sz="1400" dirty="0">
              <a:latin typeface="游ゴシック" panose="020B0400000000000000" pitchFamily="50" charset="-128"/>
              <a:ea typeface="游ゴシック" panose="020B0400000000000000" pitchFamily="50" charset="-128"/>
            </a:endParaRPr>
          </a:p>
          <a:p>
            <a:pPr>
              <a:spcBef>
                <a:spcPts val="1800"/>
              </a:spcBef>
              <a:buFont typeface="Wingdings" panose="05000000000000000000" pitchFamily="2" charset="2"/>
              <a:buChar char="l"/>
            </a:pPr>
            <a:r>
              <a:rPr lang="ja-JP" altLang="en-US" b="1" dirty="0">
                <a:latin typeface="游ゴシック" panose="020B0400000000000000" pitchFamily="50" charset="-128"/>
                <a:ea typeface="游ゴシック" panose="020B0400000000000000" pitchFamily="50" charset="-128"/>
              </a:rPr>
              <a:t>アクセシビリティ</a:t>
            </a:r>
            <a:r>
              <a:rPr lang="en-US" altLang="ja-JP" sz="2400" b="1" dirty="0">
                <a:latin typeface="游ゴシック" panose="020B0400000000000000" pitchFamily="50" charset="-128"/>
                <a:ea typeface="游ゴシック" panose="020B0400000000000000" pitchFamily="50" charset="-128"/>
              </a:rPr>
              <a:t>(Accessibility)</a:t>
            </a:r>
            <a:endParaRPr lang="en-US" altLang="ja-JP" b="1" dirty="0">
              <a:latin typeface="游ゴシック" panose="020B0400000000000000" pitchFamily="50" charset="-128"/>
              <a:ea typeface="游ゴシック" panose="020B0400000000000000" pitchFamily="50" charset="-128"/>
            </a:endParaRPr>
          </a:p>
          <a:p>
            <a:pPr marL="457200" lvl="1" indent="0">
              <a:buNone/>
            </a:pPr>
            <a:r>
              <a:rPr lang="ja-JP" altLang="en-US" sz="2000" dirty="0">
                <a:latin typeface="游ゴシック" panose="020B0400000000000000" pitchFamily="50" charset="-128"/>
                <a:ea typeface="游ゴシック" panose="020B0400000000000000" pitchFamily="50" charset="-128"/>
              </a:rPr>
              <a:t>年齢や身体障害の有無に関係なく、誰でも必要とする情報に簡単に</a:t>
            </a:r>
            <a:r>
              <a:rPr lang="en-US" altLang="ja-JP" sz="2000" dirty="0">
                <a:latin typeface="游ゴシック" panose="020B0400000000000000" pitchFamily="50" charset="-128"/>
                <a:ea typeface="游ゴシック" panose="020B0400000000000000" pitchFamily="50" charset="-128"/>
              </a:rPr>
              <a:t/>
            </a:r>
            <a:br>
              <a:rPr lang="en-US" altLang="ja-JP" sz="2000" dirty="0">
                <a:latin typeface="游ゴシック" panose="020B0400000000000000" pitchFamily="50" charset="-128"/>
                <a:ea typeface="游ゴシック" panose="020B0400000000000000" pitchFamily="50" charset="-128"/>
              </a:rPr>
            </a:br>
            <a:r>
              <a:rPr lang="ja-JP" altLang="en-US" sz="2000" dirty="0">
                <a:latin typeface="游ゴシック" panose="020B0400000000000000" pitchFamily="50" charset="-128"/>
                <a:ea typeface="游ゴシック" panose="020B0400000000000000" pitchFamily="50" charset="-128"/>
              </a:rPr>
              <a:t>たどり着け、利用できること。</a:t>
            </a:r>
            <a:endParaRPr lang="en-US" altLang="ja-JP" sz="2000" dirty="0">
              <a:latin typeface="游ゴシック" panose="020B0400000000000000" pitchFamily="50" charset="-128"/>
              <a:ea typeface="游ゴシック" panose="020B0400000000000000" pitchFamily="50" charset="-128"/>
            </a:endParaRPr>
          </a:p>
          <a:p>
            <a:pPr marL="457200" lvl="1" indent="0">
              <a:buNone/>
            </a:pPr>
            <a:r>
              <a:rPr lang="ja-JP" altLang="en-US" sz="1400" dirty="0">
                <a:latin typeface="游ゴシック" panose="020B0400000000000000" pitchFamily="50" charset="-128"/>
                <a:ea typeface="游ゴシック" panose="020B0400000000000000" pitchFamily="50" charset="-128"/>
              </a:rPr>
              <a:t>出典：厚生労働省</a:t>
            </a:r>
            <a:r>
              <a:rPr lang="en-US" altLang="ja-JP" sz="1400" dirty="0">
                <a:latin typeface="游ゴシック" panose="020B0400000000000000" pitchFamily="50" charset="-128"/>
                <a:ea typeface="游ゴシック" panose="020B0400000000000000" pitchFamily="50" charset="-128"/>
              </a:rPr>
              <a:t>HP</a:t>
            </a:r>
          </a:p>
          <a:p>
            <a:pPr>
              <a:spcBef>
                <a:spcPts val="1800"/>
              </a:spcBef>
              <a:buFont typeface="Wingdings" panose="05000000000000000000" pitchFamily="2" charset="2"/>
              <a:buChar char="l"/>
            </a:pPr>
            <a:r>
              <a:rPr kumimoji="1" lang="ja-JP" altLang="en-US" b="1" dirty="0">
                <a:latin typeface="游ゴシック" panose="020B0400000000000000" pitchFamily="50" charset="-128"/>
                <a:ea typeface="游ゴシック" panose="020B0400000000000000" pitchFamily="50" charset="-128"/>
              </a:rPr>
              <a:t>ユニヴァーサルデザイン</a:t>
            </a:r>
            <a:r>
              <a:rPr kumimoji="1" lang="en-US" altLang="ja-JP" sz="2400" b="1" dirty="0">
                <a:latin typeface="游ゴシック" panose="020B0400000000000000" pitchFamily="50" charset="-128"/>
                <a:ea typeface="游ゴシック" panose="020B0400000000000000" pitchFamily="50" charset="-128"/>
              </a:rPr>
              <a:t>(</a:t>
            </a:r>
            <a:r>
              <a:rPr lang="en-US" altLang="ja-JP" sz="2400" b="1" dirty="0">
                <a:latin typeface="游ゴシック" panose="020B0400000000000000" pitchFamily="50" charset="-128"/>
                <a:ea typeface="游ゴシック" panose="020B0400000000000000" pitchFamily="50" charset="-128"/>
              </a:rPr>
              <a:t>Universal Design</a:t>
            </a:r>
            <a:r>
              <a:rPr lang="ja-JP" altLang="en-US" sz="2400" b="1" dirty="0">
                <a:latin typeface="游ゴシック" panose="020B0400000000000000" pitchFamily="50" charset="-128"/>
                <a:ea typeface="游ゴシック" panose="020B0400000000000000" pitchFamily="50" charset="-128"/>
              </a:rPr>
              <a:t>：</a:t>
            </a:r>
            <a:r>
              <a:rPr lang="en-US" altLang="ja-JP" sz="2400" b="1" dirty="0">
                <a:latin typeface="游ゴシック" panose="020B0400000000000000" pitchFamily="50" charset="-128"/>
                <a:ea typeface="游ゴシック" panose="020B0400000000000000" pitchFamily="50" charset="-128"/>
              </a:rPr>
              <a:t>UD)</a:t>
            </a:r>
            <a:endParaRPr kumimoji="1" lang="en-US" altLang="ja-JP" b="1" dirty="0">
              <a:latin typeface="游ゴシック" panose="020B0400000000000000" pitchFamily="50" charset="-128"/>
              <a:ea typeface="游ゴシック" panose="020B0400000000000000" pitchFamily="50" charset="-128"/>
            </a:endParaRPr>
          </a:p>
          <a:p>
            <a:pPr marL="457200" lvl="1" indent="0">
              <a:buNone/>
            </a:pPr>
            <a:r>
              <a:rPr lang="ja-JP" altLang="en-US" sz="2000" dirty="0">
                <a:latin typeface="游ゴシック" panose="020B0400000000000000" pitchFamily="50" charset="-128"/>
                <a:ea typeface="游ゴシック" panose="020B0400000000000000" pitchFamily="50" charset="-128"/>
              </a:rPr>
              <a:t>文化・言語・国籍の違い、老若男女といった差異、障害・能力の</a:t>
            </a:r>
            <a:r>
              <a:rPr lang="en-US" altLang="ja-JP" sz="2000" dirty="0">
                <a:latin typeface="游ゴシック" panose="020B0400000000000000" pitchFamily="50" charset="-128"/>
                <a:ea typeface="游ゴシック" panose="020B0400000000000000" pitchFamily="50" charset="-128"/>
              </a:rPr>
              <a:t/>
            </a:r>
            <a:br>
              <a:rPr lang="en-US" altLang="ja-JP" sz="2000" dirty="0">
                <a:latin typeface="游ゴシック" panose="020B0400000000000000" pitchFamily="50" charset="-128"/>
                <a:ea typeface="游ゴシック" panose="020B0400000000000000" pitchFamily="50" charset="-128"/>
              </a:rPr>
            </a:br>
            <a:r>
              <a:rPr lang="ja-JP" altLang="en-US" sz="2000" dirty="0">
                <a:latin typeface="游ゴシック" panose="020B0400000000000000" pitchFamily="50" charset="-128"/>
                <a:ea typeface="游ゴシック" panose="020B0400000000000000" pitchFamily="50" charset="-128"/>
              </a:rPr>
              <a:t>如何を問わずに利用することができる施設・製品・情報の設計。</a:t>
            </a:r>
            <a:endParaRPr lang="en-US" altLang="ja-JP" sz="2000" dirty="0">
              <a:latin typeface="游ゴシック" panose="020B0400000000000000" pitchFamily="50" charset="-128"/>
              <a:ea typeface="游ゴシック" panose="020B0400000000000000" pitchFamily="50" charset="-128"/>
            </a:endParaRPr>
          </a:p>
          <a:p>
            <a:pPr marL="457200" lvl="1" indent="0">
              <a:buNone/>
            </a:pPr>
            <a:r>
              <a:rPr kumimoji="1" lang="ja-JP" altLang="en-US" sz="1400" dirty="0">
                <a:latin typeface="游ゴシック" panose="020B0400000000000000" pitchFamily="50" charset="-128"/>
                <a:ea typeface="游ゴシック" panose="020B0400000000000000" pitchFamily="50" charset="-128"/>
              </a:rPr>
              <a:t>出典：</a:t>
            </a:r>
            <a:r>
              <a:rPr lang="en-US" altLang="ja-JP" sz="1400" dirty="0">
                <a:latin typeface="游ゴシック" panose="020B0400000000000000" pitchFamily="50" charset="-128"/>
                <a:ea typeface="游ゴシック" panose="020B0400000000000000" pitchFamily="50" charset="-128"/>
              </a:rPr>
              <a:t>Wikipedia</a:t>
            </a:r>
            <a:r>
              <a:rPr lang="ja-JP" altLang="en-US" sz="1400" dirty="0">
                <a:latin typeface="游ゴシック" panose="020B0400000000000000" pitchFamily="50" charset="-128"/>
                <a:ea typeface="游ゴシック" panose="020B0400000000000000" pitchFamily="50" charset="-128"/>
              </a:rPr>
              <a:t>「ユニバーサルデザイン」</a:t>
            </a:r>
            <a:endParaRPr kumimoji="1" lang="ja-JP" altLang="en-US" sz="1400" dirty="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0"/>
          </p:nvPr>
        </p:nvSpPr>
        <p:spPr bwMode="gray"/>
        <p:txBody>
          <a:bodyPr/>
          <a:lstStyle/>
          <a:p>
            <a:fld id="{194B20C9-26D2-4B3D-B0E5-BA1A1EAC872E}" type="slidenum">
              <a:rPr lang="ja-JP" altLang="en-US" smtClean="0"/>
              <a:pPr/>
              <a:t>38</a:t>
            </a:fld>
            <a:endParaRPr lang="ja-JP" altLang="en-US" dirty="0"/>
          </a:p>
        </p:txBody>
      </p:sp>
    </p:spTree>
    <p:extLst>
      <p:ext uri="{BB962C8B-B14F-4D97-AF65-F5344CB8AC3E}">
        <p14:creationId xmlns:p14="http://schemas.microsoft.com/office/powerpoint/2010/main" val="1303704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lstStyle/>
          <a:p>
            <a:r>
              <a:rPr kumimoji="1" lang="ja-JP" altLang="en-US" dirty="0">
                <a:latin typeface="游ゴシック" panose="020B0400000000000000" pitchFamily="50" charset="-128"/>
                <a:ea typeface="游ゴシック" panose="020B0400000000000000" pitchFamily="50" charset="-128"/>
              </a:rPr>
              <a:t>用語集</a:t>
            </a:r>
          </a:p>
        </p:txBody>
      </p:sp>
      <p:sp>
        <p:nvSpPr>
          <p:cNvPr id="7" name="コンテンツ プレースホルダー 1"/>
          <p:cNvSpPr>
            <a:spLocks noGrp="1"/>
          </p:cNvSpPr>
          <p:nvPr/>
        </p:nvSpPr>
        <p:spPr bwMode="gray">
          <a:xfrm>
            <a:off x="251520" y="920130"/>
            <a:ext cx="8640960" cy="5347320"/>
          </a:xfrm>
          <a:prstGeom prst="rect">
            <a:avLst/>
          </a:prstGeom>
        </p:spPr>
        <p:txBody>
          <a:bodyPr vert="horz" wrap="none"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l"/>
            </a:pPr>
            <a:r>
              <a:rPr lang="ja-JP" altLang="en-US" b="1" dirty="0">
                <a:latin typeface="游ゴシック" panose="020B0400000000000000" pitchFamily="50" charset="-128"/>
                <a:ea typeface="游ゴシック" panose="020B0400000000000000" pitchFamily="50" charset="-128"/>
              </a:rPr>
              <a:t>デザイン思考</a:t>
            </a:r>
            <a:r>
              <a:rPr lang="en-US" altLang="ja-JP" sz="2400" b="1" dirty="0">
                <a:latin typeface="游ゴシック" panose="020B0400000000000000" pitchFamily="50" charset="-128"/>
                <a:ea typeface="游ゴシック" panose="020B0400000000000000" pitchFamily="50" charset="-128"/>
              </a:rPr>
              <a:t>(Design thinking)</a:t>
            </a:r>
          </a:p>
          <a:p>
            <a:pPr marL="457200" lvl="1" indent="0">
              <a:buNone/>
            </a:pPr>
            <a:r>
              <a:rPr lang="ja-JP" altLang="en-US" sz="2000" dirty="0">
                <a:latin typeface="游ゴシック" panose="020B0400000000000000" pitchFamily="50" charset="-128"/>
                <a:ea typeface="游ゴシック" panose="020B0400000000000000" pitchFamily="50" charset="-128"/>
              </a:rPr>
              <a:t>人間中心設計を基本にした創造的なデザインアプローチを多様な分野で</a:t>
            </a:r>
            <a:r>
              <a:rPr lang="en-US" altLang="ja-JP" sz="2000" dirty="0">
                <a:latin typeface="游ゴシック" panose="020B0400000000000000" pitchFamily="50" charset="-128"/>
                <a:ea typeface="游ゴシック" panose="020B0400000000000000" pitchFamily="50" charset="-128"/>
              </a:rPr>
              <a:t/>
            </a:r>
            <a:br>
              <a:rPr lang="en-US" altLang="ja-JP" sz="2000" dirty="0">
                <a:latin typeface="游ゴシック" panose="020B0400000000000000" pitchFamily="50" charset="-128"/>
                <a:ea typeface="游ゴシック" panose="020B0400000000000000" pitchFamily="50" charset="-128"/>
              </a:rPr>
            </a:br>
            <a:r>
              <a:rPr lang="ja-JP" altLang="en-US" sz="2000" dirty="0">
                <a:latin typeface="游ゴシック" panose="020B0400000000000000" pitchFamily="50" charset="-128"/>
                <a:ea typeface="游ゴシック" panose="020B0400000000000000" pitchFamily="50" charset="-128"/>
              </a:rPr>
              <a:t>活用すること。戦略、サービスや商品の企画開発、研究、営業、</a:t>
            </a:r>
            <a:r>
              <a:rPr lang="en-US" altLang="ja-JP" sz="2000" dirty="0">
                <a:latin typeface="游ゴシック" panose="020B0400000000000000" pitchFamily="50" charset="-128"/>
                <a:ea typeface="游ゴシック" panose="020B0400000000000000" pitchFamily="50" charset="-128"/>
              </a:rPr>
              <a:t/>
            </a:r>
            <a:br>
              <a:rPr lang="en-US" altLang="ja-JP" sz="2000" dirty="0">
                <a:latin typeface="游ゴシック" panose="020B0400000000000000" pitchFamily="50" charset="-128"/>
                <a:ea typeface="游ゴシック" panose="020B0400000000000000" pitchFamily="50" charset="-128"/>
              </a:rPr>
            </a:br>
            <a:r>
              <a:rPr lang="ja-JP" altLang="en-US" sz="2000" dirty="0">
                <a:latin typeface="游ゴシック" panose="020B0400000000000000" pitchFamily="50" charset="-128"/>
                <a:ea typeface="游ゴシック" panose="020B0400000000000000" pitchFamily="50" charset="-128"/>
              </a:rPr>
              <a:t>人事や総務などの分野で活用すること。</a:t>
            </a:r>
            <a:endParaRPr lang="en-US" altLang="ja-JP" sz="2000" dirty="0">
              <a:latin typeface="游ゴシック" panose="020B0400000000000000" pitchFamily="50" charset="-128"/>
              <a:ea typeface="游ゴシック" panose="020B0400000000000000" pitchFamily="50" charset="-128"/>
            </a:endParaRPr>
          </a:p>
          <a:p>
            <a:pPr marL="457200" lvl="1" indent="0">
              <a:buNone/>
            </a:pPr>
            <a:r>
              <a:rPr lang="ja-JP" altLang="en-US" sz="1400" dirty="0">
                <a:latin typeface="游ゴシック" panose="020B0400000000000000" pitchFamily="50" charset="-128"/>
                <a:ea typeface="游ゴシック" panose="020B0400000000000000" pitchFamily="50" charset="-128"/>
              </a:rPr>
              <a:t>出典：山崎、他“人間中心設計入門”近代科学社、</a:t>
            </a:r>
            <a:r>
              <a:rPr lang="en-US" altLang="ja-JP" sz="1400" dirty="0">
                <a:latin typeface="游ゴシック" panose="020B0400000000000000" pitchFamily="50" charset="-128"/>
                <a:ea typeface="游ゴシック" panose="020B0400000000000000" pitchFamily="50" charset="-128"/>
              </a:rPr>
              <a:t>2016</a:t>
            </a:r>
          </a:p>
          <a:p>
            <a:pPr>
              <a:spcBef>
                <a:spcPts val="1800"/>
              </a:spcBef>
              <a:buFont typeface="Wingdings" panose="05000000000000000000" pitchFamily="2" charset="2"/>
              <a:buChar char="l"/>
            </a:pPr>
            <a:r>
              <a:rPr lang="ja-JP" altLang="en-US" b="1" dirty="0">
                <a:latin typeface="游ゴシック" panose="020B0400000000000000" pitchFamily="50" charset="-128"/>
                <a:ea typeface="游ゴシック" panose="020B0400000000000000" pitchFamily="50" charset="-128"/>
              </a:rPr>
              <a:t>ユーザーエクスペリエンス</a:t>
            </a:r>
            <a:r>
              <a:rPr lang="en-US" altLang="ja-JP" sz="2400" b="1" dirty="0">
                <a:latin typeface="游ゴシック" panose="020B0400000000000000" pitchFamily="50" charset="-128"/>
                <a:ea typeface="游ゴシック" panose="020B0400000000000000" pitchFamily="50" charset="-128"/>
              </a:rPr>
              <a:t>(User Experience</a:t>
            </a:r>
            <a:r>
              <a:rPr lang="ja-JP" altLang="en-US" sz="2400" b="1" dirty="0">
                <a:latin typeface="游ゴシック" panose="020B0400000000000000" pitchFamily="50" charset="-128"/>
                <a:ea typeface="游ゴシック" panose="020B0400000000000000" pitchFamily="50" charset="-128"/>
              </a:rPr>
              <a:t>：</a:t>
            </a:r>
            <a:r>
              <a:rPr lang="en-US" altLang="ja-JP" sz="2400" b="1" dirty="0">
                <a:latin typeface="游ゴシック" panose="020B0400000000000000" pitchFamily="50" charset="-128"/>
                <a:ea typeface="游ゴシック" panose="020B0400000000000000" pitchFamily="50" charset="-128"/>
              </a:rPr>
              <a:t>UX)</a:t>
            </a:r>
            <a:endParaRPr lang="en-US" altLang="ja-JP" b="1" dirty="0">
              <a:latin typeface="游ゴシック" panose="020B0400000000000000" pitchFamily="50" charset="-128"/>
              <a:ea typeface="游ゴシック" panose="020B0400000000000000" pitchFamily="50" charset="-128"/>
            </a:endParaRPr>
          </a:p>
          <a:p>
            <a:pPr marL="457200" lvl="1" indent="0">
              <a:buNone/>
            </a:pPr>
            <a:r>
              <a:rPr lang="ja-JP" altLang="en-US" sz="2000" dirty="0">
                <a:latin typeface="游ゴシック" panose="020B0400000000000000" pitchFamily="50" charset="-128"/>
                <a:ea typeface="游ゴシック" panose="020B0400000000000000" pitchFamily="50" charset="-128"/>
              </a:rPr>
              <a:t>使いやすさだけでなく、ユーザー体験を総合的に捉えること。</a:t>
            </a:r>
            <a:r>
              <a:rPr lang="en-US" altLang="ja-JP" sz="2000" dirty="0">
                <a:latin typeface="游ゴシック" panose="020B0400000000000000" pitchFamily="50" charset="-128"/>
                <a:ea typeface="游ゴシック" panose="020B0400000000000000" pitchFamily="50" charset="-128"/>
              </a:rPr>
              <a:t/>
            </a:r>
            <a:br>
              <a:rPr lang="en-US" altLang="ja-JP" sz="2000" dirty="0">
                <a:latin typeface="游ゴシック" panose="020B0400000000000000" pitchFamily="50" charset="-128"/>
                <a:ea typeface="游ゴシック" panose="020B0400000000000000" pitchFamily="50" charset="-128"/>
              </a:rPr>
            </a:br>
            <a:r>
              <a:rPr lang="ja-JP" altLang="en-US" sz="2000" dirty="0">
                <a:latin typeface="游ゴシック" panose="020B0400000000000000" pitchFamily="50" charset="-128"/>
                <a:ea typeface="游ゴシック" panose="020B0400000000000000" pitchFamily="50" charset="-128"/>
              </a:rPr>
              <a:t>そして、そのユーザーエクスペリエンスを考慮して設計するアプローチ</a:t>
            </a:r>
            <a:r>
              <a:rPr lang="en-US" altLang="ja-JP" sz="2000" dirty="0">
                <a:latin typeface="游ゴシック" panose="020B0400000000000000" pitchFamily="50" charset="-128"/>
                <a:ea typeface="游ゴシック" panose="020B0400000000000000" pitchFamily="50" charset="-128"/>
              </a:rPr>
              <a:t/>
            </a:r>
            <a:br>
              <a:rPr lang="en-US" altLang="ja-JP" sz="2000" dirty="0">
                <a:latin typeface="游ゴシック" panose="020B0400000000000000" pitchFamily="50" charset="-128"/>
                <a:ea typeface="游ゴシック" panose="020B0400000000000000" pitchFamily="50" charset="-128"/>
              </a:rPr>
            </a:br>
            <a:r>
              <a:rPr lang="ja-JP" altLang="en-US" sz="2000" dirty="0">
                <a:latin typeface="游ゴシック" panose="020B0400000000000000" pitchFamily="50" charset="-128"/>
                <a:ea typeface="游ゴシック" panose="020B0400000000000000" pitchFamily="50" charset="-128"/>
              </a:rPr>
              <a:t>を「ユーザエクスペリエンス・デザイン（</a:t>
            </a:r>
            <a:r>
              <a:rPr lang="en-US" altLang="ja-JP" sz="2000" dirty="0">
                <a:latin typeface="游ゴシック" panose="020B0400000000000000" pitchFamily="50" charset="-128"/>
                <a:ea typeface="游ゴシック" panose="020B0400000000000000" pitchFamily="50" charset="-128"/>
              </a:rPr>
              <a:t>UXD</a:t>
            </a:r>
            <a:r>
              <a:rPr lang="ja-JP" altLang="en-US" sz="2000" dirty="0">
                <a:latin typeface="游ゴシック" panose="020B0400000000000000" pitchFamily="50" charset="-128"/>
                <a:ea typeface="游ゴシック" panose="020B0400000000000000" pitchFamily="50" charset="-128"/>
              </a:rPr>
              <a:t>）」と呼ぶ。</a:t>
            </a:r>
            <a:endParaRPr lang="en-US" altLang="ja-JP" sz="2000" dirty="0">
              <a:latin typeface="游ゴシック" panose="020B0400000000000000" pitchFamily="50" charset="-128"/>
              <a:ea typeface="游ゴシック" panose="020B0400000000000000" pitchFamily="50" charset="-128"/>
            </a:endParaRPr>
          </a:p>
          <a:p>
            <a:pPr marL="457200" lvl="1" indent="0">
              <a:buNone/>
            </a:pPr>
            <a:r>
              <a:rPr lang="ja-JP" altLang="en-US" sz="1400" dirty="0">
                <a:latin typeface="游ゴシック" panose="020B0400000000000000" pitchFamily="50" charset="-128"/>
                <a:ea typeface="游ゴシック" panose="020B0400000000000000" pitchFamily="50" charset="-128"/>
              </a:rPr>
              <a:t>出典：山崎、他“人間中心設計入門”近代科学社、</a:t>
            </a:r>
            <a:r>
              <a:rPr lang="en-US" altLang="ja-JP" sz="1400" dirty="0">
                <a:latin typeface="游ゴシック" panose="020B0400000000000000" pitchFamily="50" charset="-128"/>
                <a:ea typeface="游ゴシック" panose="020B0400000000000000" pitchFamily="50" charset="-128"/>
              </a:rPr>
              <a:t>2016</a:t>
            </a:r>
            <a:endParaRPr lang="en-US" altLang="ja-JP" sz="2000" dirty="0">
              <a:latin typeface="游ゴシック" panose="020B0400000000000000" pitchFamily="50" charset="-128"/>
              <a:ea typeface="游ゴシック" panose="020B0400000000000000" pitchFamily="50" charset="-128"/>
            </a:endParaRPr>
          </a:p>
          <a:p>
            <a:pPr>
              <a:spcBef>
                <a:spcPts val="1800"/>
              </a:spcBef>
              <a:buFont typeface="Wingdings" panose="05000000000000000000" pitchFamily="2" charset="2"/>
              <a:buChar char="l"/>
            </a:pPr>
            <a:r>
              <a:rPr lang="ja-JP" altLang="en-US" b="1" dirty="0">
                <a:latin typeface="游ゴシック" panose="020B0400000000000000" pitchFamily="50" charset="-128"/>
                <a:ea typeface="游ゴシック" panose="020B0400000000000000" pitchFamily="50" charset="-128"/>
              </a:rPr>
              <a:t>人間工学</a:t>
            </a:r>
            <a:r>
              <a:rPr lang="en-US" altLang="ja-JP" sz="2400" b="1" dirty="0">
                <a:latin typeface="游ゴシック" panose="020B0400000000000000" pitchFamily="50" charset="-128"/>
                <a:ea typeface="游ゴシック" panose="020B0400000000000000" pitchFamily="50" charset="-128"/>
              </a:rPr>
              <a:t>(Ergonomics)</a:t>
            </a:r>
          </a:p>
          <a:p>
            <a:pPr marL="457200" lvl="1" indent="0">
              <a:buNone/>
            </a:pPr>
            <a:r>
              <a:rPr lang="ja-JP" altLang="en-US" sz="2000" dirty="0">
                <a:latin typeface="游ゴシック" panose="020B0400000000000000" pitchFamily="50" charset="-128"/>
                <a:ea typeface="游ゴシック" panose="020B0400000000000000" pitchFamily="50" charset="-128"/>
              </a:rPr>
              <a:t>人間が使用する道具・機会・システムあるいは人間が行う作業・活動を</a:t>
            </a:r>
            <a:r>
              <a:rPr lang="en-US" altLang="ja-JP" sz="2000" dirty="0">
                <a:latin typeface="游ゴシック" panose="020B0400000000000000" pitchFamily="50" charset="-128"/>
                <a:ea typeface="游ゴシック" panose="020B0400000000000000" pitchFamily="50" charset="-128"/>
              </a:rPr>
              <a:t/>
            </a:r>
            <a:br>
              <a:rPr lang="en-US" altLang="ja-JP" sz="2000" dirty="0">
                <a:latin typeface="游ゴシック" panose="020B0400000000000000" pitchFamily="50" charset="-128"/>
                <a:ea typeface="游ゴシック" panose="020B0400000000000000" pitchFamily="50" charset="-128"/>
              </a:rPr>
            </a:br>
            <a:r>
              <a:rPr lang="ja-JP" altLang="en-US" sz="2000" dirty="0">
                <a:latin typeface="游ゴシック" panose="020B0400000000000000" pitchFamily="50" charset="-128"/>
                <a:ea typeface="游ゴシック" panose="020B0400000000000000" pitchFamily="50" charset="-128"/>
              </a:rPr>
              <a:t>人間の様々な特性や特徴に適合するように、これらを使いやすく、</a:t>
            </a:r>
            <a:r>
              <a:rPr lang="en-US" altLang="ja-JP" sz="2000" dirty="0">
                <a:latin typeface="游ゴシック" panose="020B0400000000000000" pitchFamily="50" charset="-128"/>
                <a:ea typeface="游ゴシック" panose="020B0400000000000000" pitchFamily="50" charset="-128"/>
              </a:rPr>
              <a:t/>
            </a:r>
            <a:br>
              <a:rPr lang="en-US" altLang="ja-JP" sz="2000" dirty="0">
                <a:latin typeface="游ゴシック" panose="020B0400000000000000" pitchFamily="50" charset="-128"/>
                <a:ea typeface="游ゴシック" panose="020B0400000000000000" pitchFamily="50" charset="-128"/>
              </a:rPr>
            </a:br>
            <a:r>
              <a:rPr lang="ja-JP" altLang="en-US" sz="2000" dirty="0">
                <a:latin typeface="游ゴシック" panose="020B0400000000000000" pitchFamily="50" charset="-128"/>
                <a:ea typeface="游ゴシック" panose="020B0400000000000000" pitchFamily="50" charset="-128"/>
              </a:rPr>
              <a:t>あるいは作業しやすくするための基礎的、そして応用的な技術・方法論。</a:t>
            </a:r>
            <a:endParaRPr lang="en-US" altLang="ja-JP" sz="2000" dirty="0">
              <a:latin typeface="游ゴシック" panose="020B0400000000000000" pitchFamily="50" charset="-128"/>
              <a:ea typeface="游ゴシック" panose="020B0400000000000000" pitchFamily="50" charset="-128"/>
            </a:endParaRPr>
          </a:p>
          <a:p>
            <a:pPr marL="457200" lvl="1" indent="0">
              <a:buNone/>
            </a:pPr>
            <a:r>
              <a:rPr lang="ja-JP" altLang="en-US" sz="1400" dirty="0">
                <a:latin typeface="游ゴシック" panose="020B0400000000000000" pitchFamily="50" charset="-128"/>
                <a:ea typeface="游ゴシック" panose="020B0400000000000000" pitchFamily="50" charset="-128"/>
              </a:rPr>
              <a:t>出</a:t>
            </a:r>
            <a:r>
              <a:rPr lang="ja-JP" altLang="en-US" sz="1400" dirty="0">
                <a:latin typeface="Yu Gothic" charset="-128"/>
                <a:ea typeface="Yu Gothic" charset="-128"/>
                <a:cs typeface="Yu Gothic" charset="-128"/>
              </a:rPr>
              <a:t>典：伊藤、他</a:t>
            </a:r>
            <a:r>
              <a:rPr lang="en-US" altLang="ja-JP" sz="1400" dirty="0">
                <a:latin typeface="Yu Gothic" charset="-128"/>
                <a:ea typeface="Yu Gothic" charset="-128"/>
                <a:cs typeface="Yu Gothic" charset="-128"/>
              </a:rPr>
              <a:t>"</a:t>
            </a:r>
            <a:r>
              <a:rPr lang="ja-JP" altLang="en-US" sz="1400" dirty="0">
                <a:latin typeface="Yu Gothic" charset="-128"/>
                <a:ea typeface="Yu Gothic" charset="-128"/>
                <a:cs typeface="Yu Gothic" charset="-128"/>
              </a:rPr>
              <a:t>人間工学ハンドブック</a:t>
            </a:r>
            <a:r>
              <a:rPr lang="en-US" altLang="ja-JP" sz="1400" dirty="0">
                <a:latin typeface="Yu Gothic" charset="-128"/>
                <a:ea typeface="Yu Gothic" charset="-128"/>
                <a:cs typeface="Yu Gothic" charset="-128"/>
              </a:rPr>
              <a:t>"</a:t>
            </a:r>
            <a:r>
              <a:rPr lang="ja-JP" altLang="en-US" sz="1400" dirty="0">
                <a:latin typeface="Yu Gothic" charset="-128"/>
                <a:ea typeface="Yu Gothic" charset="-128"/>
                <a:cs typeface="Yu Gothic" charset="-128"/>
              </a:rPr>
              <a:t>朝倉書店、</a:t>
            </a:r>
            <a:r>
              <a:rPr lang="en-US" altLang="ja-JP" sz="1400" dirty="0">
                <a:latin typeface="Yu Gothic" charset="-128"/>
                <a:ea typeface="Yu Gothic" charset="-128"/>
                <a:cs typeface="Yu Gothic" charset="-128"/>
              </a:rPr>
              <a:t>2012</a:t>
            </a:r>
          </a:p>
        </p:txBody>
      </p:sp>
      <p:sp>
        <p:nvSpPr>
          <p:cNvPr id="3" name="スライド番号プレースホルダー 2"/>
          <p:cNvSpPr>
            <a:spLocks noGrp="1"/>
          </p:cNvSpPr>
          <p:nvPr>
            <p:ph type="sldNum" sz="quarter" idx="10"/>
          </p:nvPr>
        </p:nvSpPr>
        <p:spPr bwMode="gray"/>
        <p:txBody>
          <a:bodyPr/>
          <a:lstStyle/>
          <a:p>
            <a:fld id="{194B20C9-26D2-4B3D-B0E5-BA1A1EAC872E}" type="slidenum">
              <a:rPr lang="ja-JP" altLang="en-US" smtClean="0"/>
              <a:pPr/>
              <a:t>39</a:t>
            </a:fld>
            <a:endParaRPr lang="ja-JP" altLang="en-US" dirty="0"/>
          </a:p>
        </p:txBody>
      </p:sp>
    </p:spTree>
    <p:extLst>
      <p:ext uri="{BB962C8B-B14F-4D97-AF65-F5344CB8AC3E}">
        <p14:creationId xmlns:p14="http://schemas.microsoft.com/office/powerpoint/2010/main" val="4293760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5544972" y="1742329"/>
            <a:ext cx="3219199" cy="4519925"/>
          </a:xfrm>
          <a:prstGeom prst="rect">
            <a:avLst/>
          </a:prstGeom>
        </p:spPr>
      </p:pic>
      <p:sp>
        <p:nvSpPr>
          <p:cNvPr id="2" name="タイトル 1"/>
          <p:cNvSpPr>
            <a:spLocks noGrp="1"/>
          </p:cNvSpPr>
          <p:nvPr>
            <p:ph type="title"/>
          </p:nvPr>
        </p:nvSpPr>
        <p:spPr bwMode="gray"/>
        <p:txBody>
          <a:bodyPr>
            <a:normAutofit/>
          </a:bodyPr>
          <a:lstStyle/>
          <a:p>
            <a:r>
              <a:rPr kumimoji="1" lang="ja-JP" altLang="en-US" dirty="0">
                <a:latin typeface="游ゴシック" panose="020B0400000000000000" pitchFamily="50" charset="-128"/>
                <a:ea typeface="游ゴシック" panose="020B0400000000000000" pitchFamily="50" charset="-128"/>
              </a:rPr>
              <a:t>事例いろいろ①</a:t>
            </a:r>
          </a:p>
        </p:txBody>
      </p:sp>
      <p:sp>
        <p:nvSpPr>
          <p:cNvPr id="9" name="テキスト ボックス 8"/>
          <p:cNvSpPr txBox="1"/>
          <p:nvPr/>
        </p:nvSpPr>
        <p:spPr bwMode="gray">
          <a:xfrm>
            <a:off x="146957" y="994033"/>
            <a:ext cx="3057247" cy="5847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32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変な自動販売機</a:t>
            </a:r>
          </a:p>
        </p:txBody>
      </p: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4</a:t>
            </a:fld>
            <a:endParaRPr lang="ja-JP" altLang="en-US"/>
          </a:p>
        </p:txBody>
      </p:sp>
      <p:sp>
        <p:nvSpPr>
          <p:cNvPr id="6" name="正方形/長方形 5"/>
          <p:cNvSpPr/>
          <p:nvPr/>
        </p:nvSpPr>
        <p:spPr bwMode="gray">
          <a:xfrm>
            <a:off x="6375677" y="2292584"/>
            <a:ext cx="1030785" cy="159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コンテンツ プレースホルダー 2"/>
          <p:cNvSpPr txBox="1">
            <a:spLocks/>
          </p:cNvSpPr>
          <p:nvPr/>
        </p:nvSpPr>
        <p:spPr bwMode="gray">
          <a:xfrm>
            <a:off x="146956" y="1736128"/>
            <a:ext cx="5237844" cy="36948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1" indent="0">
              <a:lnSpc>
                <a:spcPts val="3300"/>
              </a:lnSpc>
              <a:spcBef>
                <a:spcPts val="600"/>
              </a:spcBef>
              <a:buNone/>
            </a:pPr>
            <a:r>
              <a:rPr lang="ja-JP" altLang="en-US" sz="2800" dirty="0">
                <a:latin typeface="游ゴシック" panose="020B0400000000000000" pitchFamily="50" charset="-128"/>
                <a:ea typeface="游ゴシック" panose="020B0400000000000000" pitchFamily="50" charset="-128"/>
              </a:rPr>
              <a:t>右の写真は、地下鉄の駅で</a:t>
            </a:r>
            <a:r>
              <a:rPr lang="en-US" altLang="ja-JP" sz="2800" dirty="0">
                <a:latin typeface="游ゴシック" panose="020B0400000000000000" pitchFamily="50" charset="-128"/>
                <a:ea typeface="游ゴシック" panose="020B0400000000000000" pitchFamily="50" charset="-128"/>
              </a:rPr>
              <a:t/>
            </a:r>
            <a:br>
              <a:rPr lang="en-US" altLang="ja-JP" sz="2800" dirty="0">
                <a:latin typeface="游ゴシック" panose="020B0400000000000000" pitchFamily="50" charset="-128"/>
                <a:ea typeface="游ゴシック" panose="020B0400000000000000" pitchFamily="50" charset="-128"/>
              </a:rPr>
            </a:br>
            <a:r>
              <a:rPr lang="ja-JP" altLang="en-US" sz="2800" dirty="0">
                <a:latin typeface="游ゴシック" panose="020B0400000000000000" pitchFamily="50" charset="-128"/>
                <a:ea typeface="游ゴシック" panose="020B0400000000000000" pitchFamily="50" charset="-128"/>
              </a:rPr>
              <a:t>見かけた自動販売機です。</a:t>
            </a:r>
            <a:endParaRPr lang="en-US" altLang="ja-JP" sz="2800" dirty="0">
              <a:latin typeface="游ゴシック" panose="020B0400000000000000" pitchFamily="50" charset="-128"/>
              <a:ea typeface="游ゴシック" panose="020B0400000000000000" pitchFamily="50" charset="-128"/>
            </a:endParaRPr>
          </a:p>
          <a:p>
            <a:pPr marL="0" lvl="1" indent="0">
              <a:lnSpc>
                <a:spcPts val="3300"/>
              </a:lnSpc>
              <a:spcBef>
                <a:spcPts val="2400"/>
              </a:spcBef>
              <a:buNone/>
            </a:pPr>
            <a:r>
              <a:rPr lang="ja-JP" altLang="en-US" sz="2800" dirty="0">
                <a:latin typeface="游ゴシック" panose="020B0400000000000000" pitchFamily="50" charset="-128"/>
                <a:ea typeface="游ゴシック" panose="020B0400000000000000" pitchFamily="50" charset="-128"/>
              </a:rPr>
              <a:t>どこかが変だと思いませんか？</a:t>
            </a:r>
            <a:endParaRPr lang="en-US" altLang="ja-JP" sz="2800" dirty="0">
              <a:latin typeface="游ゴシック" panose="020B0400000000000000" pitchFamily="50" charset="-128"/>
              <a:ea typeface="游ゴシック" panose="020B0400000000000000" pitchFamily="50" charset="-128"/>
            </a:endParaRPr>
          </a:p>
        </p:txBody>
      </p:sp>
      <p:sp>
        <p:nvSpPr>
          <p:cNvPr id="4" name="正方形/長方形 3"/>
          <p:cNvSpPr/>
          <p:nvPr/>
        </p:nvSpPr>
        <p:spPr bwMode="gray">
          <a:xfrm>
            <a:off x="7802282" y="2362200"/>
            <a:ext cx="869770" cy="1019176"/>
          </a:xfrm>
          <a:prstGeom prst="rect">
            <a:avLst/>
          </a:prstGeom>
          <a:noFill/>
          <a:ln w="5715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423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a:xfrm>
            <a:off x="0" y="0"/>
            <a:ext cx="8640960" cy="761036"/>
          </a:xfrm>
        </p:spPr>
        <p:txBody>
          <a:bodyPr>
            <a:normAutofit/>
          </a:bodyPr>
          <a:lstStyle/>
          <a:p>
            <a:r>
              <a:rPr kumimoji="1" lang="ja-JP" altLang="en-US" dirty="0">
                <a:latin typeface="游ゴシック" panose="020B0400000000000000" pitchFamily="50" charset="-128"/>
                <a:ea typeface="游ゴシック" panose="020B0400000000000000" pitchFamily="50" charset="-128"/>
              </a:rPr>
              <a:t>付録の更新履歴と著作権表示</a:t>
            </a:r>
          </a:p>
        </p:txBody>
      </p: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40</a:t>
            </a:fld>
            <a:endParaRPr lang="ja-JP" altLang="en-US"/>
          </a:p>
        </p:txBody>
      </p:sp>
      <p:sp>
        <p:nvSpPr>
          <p:cNvPr id="6" name="サブタイトル 2"/>
          <p:cNvSpPr txBox="1">
            <a:spLocks/>
          </p:cNvSpPr>
          <p:nvPr/>
        </p:nvSpPr>
        <p:spPr bwMode="gray">
          <a:xfrm>
            <a:off x="1891337" y="6282542"/>
            <a:ext cx="5477774" cy="352427"/>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algn="ctr"/>
            <a:r>
              <a:rPr lang="ja-JP" altLang="en-US" sz="1400" dirty="0">
                <a:solidFill>
                  <a:schemeClr val="tx1"/>
                </a:solidFill>
                <a:latin typeface="游ゴシック" panose="020B0400000000000000" pitchFamily="50" charset="-128"/>
                <a:ea typeface="游ゴシック"/>
                <a:cs typeface="メイリオ" panose="020B0604030504040204" pitchFamily="50" charset="-128"/>
              </a:rPr>
              <a:t>制作・著作：特定非営利活動法人　人間中心設計推進機構</a:t>
            </a:r>
            <a:endParaRPr lang="en-US" altLang="ja-JP" sz="1400" dirty="0">
              <a:solidFill>
                <a:schemeClr val="tx1"/>
              </a:solidFill>
              <a:latin typeface="游ゴシック" panose="020B0400000000000000" pitchFamily="50" charset="-128"/>
              <a:ea typeface="游ゴシック"/>
              <a:cs typeface="メイリオ" panose="020B0604030504040204" pitchFamily="50" charset="-128"/>
            </a:endParaRPr>
          </a:p>
        </p:txBody>
      </p:sp>
      <p:graphicFrame>
        <p:nvGraphicFramePr>
          <p:cNvPr id="10" name="コンテンツ プレースホルダー 2"/>
          <p:cNvGraphicFramePr>
            <a:graphicFrameLocks/>
          </p:cNvGraphicFramePr>
          <p:nvPr>
            <p:extLst>
              <p:ext uri="{D42A27DB-BD31-4B8C-83A1-F6EECF244321}">
                <p14:modId xmlns:p14="http://schemas.microsoft.com/office/powerpoint/2010/main" val="3938376661"/>
              </p:ext>
            </p:extLst>
          </p:nvPr>
        </p:nvGraphicFramePr>
        <p:xfrm>
          <a:off x="356981" y="1034311"/>
          <a:ext cx="8409332" cy="2964702"/>
        </p:xfrm>
        <a:graphic>
          <a:graphicData uri="http://schemas.openxmlformats.org/drawingml/2006/table">
            <a:tbl>
              <a:tblPr firstRow="1" bandRow="1">
                <a:tableStyleId>{5940675A-B579-460E-94D1-54222C63F5DA}</a:tableStyleId>
              </a:tblPr>
              <a:tblGrid>
                <a:gridCol w="969311">
                  <a:extLst>
                    <a:ext uri="{9D8B030D-6E8A-4147-A177-3AD203B41FA5}">
                      <a16:colId xmlns="" xmlns:a16="http://schemas.microsoft.com/office/drawing/2014/main" val="20000"/>
                    </a:ext>
                  </a:extLst>
                </a:gridCol>
                <a:gridCol w="1449859">
                  <a:extLst>
                    <a:ext uri="{9D8B030D-6E8A-4147-A177-3AD203B41FA5}">
                      <a16:colId xmlns="" xmlns:a16="http://schemas.microsoft.com/office/drawing/2014/main" val="20001"/>
                    </a:ext>
                  </a:extLst>
                </a:gridCol>
                <a:gridCol w="2380735">
                  <a:extLst>
                    <a:ext uri="{9D8B030D-6E8A-4147-A177-3AD203B41FA5}">
                      <a16:colId xmlns="" xmlns:a16="http://schemas.microsoft.com/office/drawing/2014/main" val="20002"/>
                    </a:ext>
                  </a:extLst>
                </a:gridCol>
                <a:gridCol w="3609427">
                  <a:extLst>
                    <a:ext uri="{9D8B030D-6E8A-4147-A177-3AD203B41FA5}">
                      <a16:colId xmlns="" xmlns:a16="http://schemas.microsoft.com/office/drawing/2014/main" val="20003"/>
                    </a:ext>
                  </a:extLst>
                </a:gridCol>
              </a:tblGrid>
              <a:tr h="274359">
                <a:tc>
                  <a:txBody>
                    <a:bodyPr/>
                    <a:lstStyle/>
                    <a:p>
                      <a:pPr algn="ctr"/>
                      <a:r>
                        <a:rPr kumimoji="1" lang="en-US" altLang="ja-JP"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Rev.</a:t>
                      </a:r>
                      <a:endParaRPr kumimoji="1"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E54"/>
                    </a:solidFill>
                  </a:tcPr>
                </a:tc>
                <a:tc>
                  <a:txBody>
                    <a:bodyPr/>
                    <a:lstStyle/>
                    <a:p>
                      <a:pPr algn="l"/>
                      <a:r>
                        <a:rPr kumimoji="1"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更新年月日</a:t>
                      </a:r>
                    </a:p>
                  </a:txBody>
                  <a:tcPr marL="72000" marR="36000" marT="72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E54"/>
                    </a:solidFill>
                  </a:tcPr>
                </a:tc>
                <a:tc>
                  <a:txBody>
                    <a:bodyPr/>
                    <a:lstStyle/>
                    <a:p>
                      <a:r>
                        <a:rPr kumimoji="1"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更新者</a:t>
                      </a:r>
                    </a:p>
                  </a:txBody>
                  <a:tcPr marL="72000" marR="36000" marT="72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E54"/>
                    </a:solidFill>
                  </a:tcPr>
                </a:tc>
                <a:tc>
                  <a:txBody>
                    <a:bodyPr/>
                    <a:lstStyle/>
                    <a:p>
                      <a:r>
                        <a:rPr kumimoji="1"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主な更新内容</a:t>
                      </a:r>
                    </a:p>
                  </a:txBody>
                  <a:tcPr marL="72000" marR="36000" marT="72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E54"/>
                    </a:solidFill>
                  </a:tcPr>
                </a:tc>
                <a:extLst>
                  <a:ext uri="{0D108BD9-81ED-4DB2-BD59-A6C34878D82A}">
                    <a16:rowId xmlns="" xmlns:a16="http://schemas.microsoft.com/office/drawing/2014/main" val="10000"/>
                  </a:ext>
                </a:extLst>
              </a:tr>
              <a:tr h="4333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ver. 1.0</a:t>
                      </a: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2018/05/23</a:t>
                      </a: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HCD-Net</a:t>
                      </a:r>
                      <a:r>
                        <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 講師拡大</a:t>
                      </a:r>
                      <a:r>
                        <a:rPr kumimoji="1"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WG</a:t>
                      </a: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正式版</a:t>
                      </a: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433397">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43339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43339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43339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43339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bl>
          </a:graphicData>
        </a:graphic>
      </p:graphicFrame>
      <p:sp>
        <p:nvSpPr>
          <p:cNvPr id="11" name="テキスト ボックス 10">
            <a:extLst>
              <a:ext uri="{FF2B5EF4-FFF2-40B4-BE49-F238E27FC236}">
                <a16:creationId xmlns="" xmlns:a16="http://schemas.microsoft.com/office/drawing/2014/main" id="{91373FFA-8C16-477B-845B-402A25FEEDBA}"/>
              </a:ext>
            </a:extLst>
          </p:cNvPr>
          <p:cNvSpPr txBox="1"/>
          <p:nvPr/>
        </p:nvSpPr>
        <p:spPr>
          <a:xfrm>
            <a:off x="2046514" y="4797375"/>
            <a:ext cx="6940731" cy="1015663"/>
          </a:xfrm>
          <a:prstGeom prst="rect">
            <a:avLst/>
          </a:prstGeom>
          <a:noFill/>
          <a:ln>
            <a:solidFill>
              <a:schemeClr val="bg1">
                <a:lumMod val="50000"/>
              </a:schemeClr>
            </a:solidFill>
          </a:ln>
        </p:spPr>
        <p:txBody>
          <a:bodyPr wrap="square" rtlCol="0">
            <a:spAutoFit/>
          </a:bodyPr>
          <a:lstStyle/>
          <a:p>
            <a:r>
              <a:rPr lang="ja-JP" altLang="en-US" sz="1200" dirty="0">
                <a:latin typeface="游ゴシック" panose="020B0400000000000000" pitchFamily="50" charset="-128"/>
                <a:ea typeface="游ゴシック" panose="020B0400000000000000" pitchFamily="50" charset="-128"/>
              </a:rPr>
              <a:t>「付録」は、クリエイティブ・コモンズとして以下の条件で配布します。</a:t>
            </a:r>
          </a:p>
          <a:p>
            <a:pPr marL="285750" indent="-285750">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表示：本資料の引用する場合，以下のクレジットを記載すること</a:t>
            </a:r>
            <a:br>
              <a:rPr lang="ja-JP" altLang="en-US" sz="1200" dirty="0">
                <a:latin typeface="游ゴシック" panose="020B0400000000000000" pitchFamily="50" charset="-128"/>
                <a:ea typeface="游ゴシック" panose="020B0400000000000000" pitchFamily="50" charset="-128"/>
              </a:rPr>
            </a:b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 HCD</a:t>
            </a:r>
            <a:r>
              <a:rPr lang="ja-JP" altLang="en-US" sz="1200" dirty="0">
                <a:latin typeface="游ゴシック" panose="020B0400000000000000" pitchFamily="50" charset="-128"/>
                <a:ea typeface="游ゴシック" panose="020B0400000000000000" pitchFamily="50" charset="-128"/>
              </a:rPr>
              <a:t>入門講座　教材 </a:t>
            </a:r>
            <a:r>
              <a:rPr lang="en-US" altLang="ja-JP"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人間中心設計推進機構 </a:t>
            </a:r>
            <a:r>
              <a:rPr lang="en-US" altLang="ja-JP" sz="1200" dirty="0">
                <a:latin typeface="游ゴシック" panose="020B0400000000000000" pitchFamily="50" charset="-128"/>
                <a:ea typeface="游ゴシック" panose="020B0400000000000000" pitchFamily="50" charset="-128"/>
              </a:rPr>
              <a:t>(Licensed under CC BY-NC-ND 4.0) </a:t>
            </a:r>
            <a:r>
              <a:rPr lang="ja-JP" altLang="en-US" sz="1200" dirty="0">
                <a:latin typeface="游ゴシック" panose="020B0400000000000000" pitchFamily="50" charset="-128"/>
                <a:ea typeface="游ゴシック" panose="020B0400000000000000" pitchFamily="50" charset="-128"/>
              </a:rPr>
              <a:t>」</a:t>
            </a:r>
          </a:p>
          <a:p>
            <a:pPr marL="285750" indent="-285750">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非営利： 営利目的で使用しないこと </a:t>
            </a:r>
          </a:p>
          <a:p>
            <a:pPr marL="285750" indent="-285750">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改変禁止：元の作品を改変しないこと</a:t>
            </a:r>
          </a:p>
        </p:txBody>
      </p:sp>
      <p:pic>
        <p:nvPicPr>
          <p:cNvPr id="15" name="Picture 2" descr="ã¯ãªãã¯ããã¨æ°ããã¦ã£ã³ãã¦ã§éãã¾ã">
            <a:extLst>
              <a:ext uri="{FF2B5EF4-FFF2-40B4-BE49-F238E27FC236}">
                <a16:creationId xmlns="" xmlns:a16="http://schemas.microsoft.com/office/drawing/2014/main" id="{AA425C45-0274-49D7-978C-3E384F6E84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981" y="4809929"/>
            <a:ext cx="1534356" cy="53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67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r>
              <a:rPr kumimoji="1" lang="ja-JP" altLang="en-US" dirty="0">
                <a:latin typeface="游ゴシック" panose="020B0400000000000000" pitchFamily="50" charset="-128"/>
                <a:ea typeface="游ゴシック" panose="020B0400000000000000" pitchFamily="50" charset="-128"/>
              </a:rPr>
              <a:t>事例いろいろ②</a:t>
            </a:r>
          </a:p>
        </p:txBody>
      </p: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5</a:t>
            </a:fld>
            <a:endParaRPr lang="ja-JP" altLang="en-US"/>
          </a:p>
        </p:txBody>
      </p:sp>
      <p:sp>
        <p:nvSpPr>
          <p:cNvPr id="4" name="テキスト ボックス 3"/>
          <p:cNvSpPr txBox="1"/>
          <p:nvPr/>
        </p:nvSpPr>
        <p:spPr bwMode="gray">
          <a:xfrm>
            <a:off x="146957" y="994033"/>
            <a:ext cx="8074646" cy="5847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32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裏表</a:t>
            </a:r>
            <a:r>
              <a:rPr lang="ja-JP" altLang="en-US" sz="32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の</a:t>
            </a:r>
            <a:r>
              <a:rPr kumimoji="1" lang="ja-JP" altLang="en-US" sz="32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確認が必要な</a:t>
            </a:r>
            <a:r>
              <a:rPr lang="en-US" altLang="ja-JP" sz="32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USB</a:t>
            </a:r>
            <a:r>
              <a:rPr lang="ja-JP" altLang="en-US" sz="32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32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Type-A </a:t>
            </a:r>
            <a:r>
              <a:rPr lang="ja-JP" altLang="en-US" sz="32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コネクタ</a:t>
            </a:r>
            <a:endParaRPr kumimoji="1" lang="ja-JP" altLang="en-US" sz="32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 name="コンテンツ プレースホルダー 2"/>
          <p:cNvSpPr txBox="1">
            <a:spLocks/>
          </p:cNvSpPr>
          <p:nvPr/>
        </p:nvSpPr>
        <p:spPr bwMode="gray">
          <a:xfrm>
            <a:off x="146955" y="1736128"/>
            <a:ext cx="8644619" cy="10927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1" indent="0">
              <a:lnSpc>
                <a:spcPts val="3300"/>
              </a:lnSpc>
              <a:spcBef>
                <a:spcPts val="600"/>
              </a:spcBef>
              <a:buNone/>
            </a:pPr>
            <a:r>
              <a:rPr lang="ja-JP" altLang="en-US" sz="2800" dirty="0">
                <a:latin typeface="游ゴシック" panose="020B0400000000000000" pitchFamily="50" charset="-128"/>
                <a:ea typeface="游ゴシック" panose="020B0400000000000000" pitchFamily="50" charset="-128"/>
              </a:rPr>
              <a:t>表裏を確認しないと入らないのでイライラする</a:t>
            </a:r>
            <a:r>
              <a:rPr lang="en-US" altLang="ja-JP" sz="2800" dirty="0">
                <a:latin typeface="游ゴシック" panose="020B0400000000000000" pitchFamily="50" charset="-128"/>
                <a:ea typeface="游ゴシック" panose="020B0400000000000000" pitchFamily="50" charset="-128"/>
              </a:rPr>
              <a:t>…</a:t>
            </a:r>
            <a:br>
              <a:rPr lang="en-US" altLang="ja-JP" sz="2800"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a:t>
            </a:r>
            <a:r>
              <a:rPr lang="en-US" altLang="ja-JP" dirty="0">
                <a:latin typeface="游ゴシック" panose="020B0400000000000000" pitchFamily="50" charset="-128"/>
                <a:ea typeface="游ゴシック" panose="020B0400000000000000" pitchFamily="50" charset="-128"/>
              </a:rPr>
              <a:t>Type-C</a:t>
            </a:r>
            <a:r>
              <a:rPr lang="ja-JP" altLang="en-US" dirty="0">
                <a:latin typeface="游ゴシック" panose="020B0400000000000000" pitchFamily="50" charset="-128"/>
                <a:ea typeface="游ゴシック" panose="020B0400000000000000" pitchFamily="50" charset="-128"/>
              </a:rPr>
              <a:t>や</a:t>
            </a:r>
            <a:r>
              <a:rPr lang="en-US" altLang="ja-JP" dirty="0">
                <a:latin typeface="游ゴシック" panose="020B0400000000000000" pitchFamily="50" charset="-128"/>
                <a:ea typeface="游ゴシック" panose="020B0400000000000000" pitchFamily="50" charset="-128"/>
              </a:rPr>
              <a:t>Apple</a:t>
            </a:r>
            <a:r>
              <a:rPr lang="ja-JP" altLang="en-US" dirty="0">
                <a:latin typeface="游ゴシック" panose="020B0400000000000000" pitchFamily="50" charset="-128"/>
                <a:ea typeface="游ゴシック" panose="020B0400000000000000" pitchFamily="50" charset="-128"/>
              </a:rPr>
              <a:t>の</a:t>
            </a:r>
            <a:r>
              <a:rPr lang="en-US" altLang="ja-JP" dirty="0">
                <a:latin typeface="游ゴシック" panose="020B0400000000000000" pitchFamily="50" charset="-128"/>
                <a:ea typeface="游ゴシック" panose="020B0400000000000000" pitchFamily="50" charset="-128"/>
              </a:rPr>
              <a:t>Lightning</a:t>
            </a:r>
            <a:r>
              <a:rPr lang="ja-JP" altLang="en-US" dirty="0">
                <a:latin typeface="游ゴシック" panose="020B0400000000000000" pitchFamily="50" charset="-128"/>
                <a:ea typeface="游ゴシック" panose="020B0400000000000000" pitchFamily="50" charset="-128"/>
              </a:rPr>
              <a:t>は両面</a:t>
            </a:r>
            <a:r>
              <a:rPr lang="en-US" altLang="ja-JP" dirty="0">
                <a:latin typeface="游ゴシック" panose="020B0400000000000000" pitchFamily="50" charset="-128"/>
                <a:ea typeface="游ゴシック" panose="020B0400000000000000" pitchFamily="50" charset="-128"/>
              </a:rPr>
              <a:t>OK</a:t>
            </a:r>
            <a:r>
              <a:rPr lang="ja-JP" altLang="en-US" dirty="0">
                <a:latin typeface="游ゴシック" panose="020B0400000000000000" pitchFamily="50" charset="-128"/>
                <a:ea typeface="游ゴシック" panose="020B0400000000000000" pitchFamily="50" charset="-128"/>
              </a:rPr>
              <a:t>）</a:t>
            </a:r>
            <a:endParaRPr lang="en-US" altLang="ja-JP" dirty="0">
              <a:latin typeface="游ゴシック" panose="020B0400000000000000" pitchFamily="50" charset="-128"/>
              <a:ea typeface="游ゴシック" panose="020B0400000000000000" pitchFamily="50" charset="-128"/>
            </a:endParaRPr>
          </a:p>
        </p:txBody>
      </p:sp>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050" y="3009900"/>
            <a:ext cx="8324850" cy="2774950"/>
          </a:xfrm>
          <a:prstGeom prst="rect">
            <a:avLst/>
          </a:prstGeom>
        </p:spPr>
      </p:pic>
      <p:sp>
        <p:nvSpPr>
          <p:cNvPr id="7" name="コンテンツ プレースホルダー 2"/>
          <p:cNvSpPr txBox="1">
            <a:spLocks/>
          </p:cNvSpPr>
          <p:nvPr/>
        </p:nvSpPr>
        <p:spPr bwMode="gray">
          <a:xfrm>
            <a:off x="146955" y="6238875"/>
            <a:ext cx="8644619" cy="527050"/>
          </a:xfrm>
          <a:prstGeom prst="rect">
            <a:avLst/>
          </a:prstGeom>
        </p:spPr>
        <p:txBody>
          <a:bodyPr vert="horz" lIns="91440" tIns="45720" rIns="3600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42925" lvl="1" indent="-542925">
              <a:lnSpc>
                <a:spcPts val="1400"/>
              </a:lnSpc>
              <a:spcBef>
                <a:spcPts val="600"/>
              </a:spcBef>
              <a:buNone/>
            </a:pPr>
            <a:r>
              <a:rPr lang="ja-JP" altLang="en-US" sz="1200" dirty="0">
                <a:latin typeface="游ゴシック" panose="020B0400000000000000" pitchFamily="50" charset="-128"/>
                <a:ea typeface="游ゴシック" panose="020B0400000000000000" pitchFamily="50" charset="-128"/>
              </a:rPr>
              <a:t>（注）</a:t>
            </a:r>
            <a:r>
              <a:rPr lang="en-US" altLang="ja-JP" sz="1200" dirty="0">
                <a:latin typeface="游ゴシック" panose="020B0400000000000000" pitchFamily="50" charset="-128"/>
                <a:ea typeface="游ゴシック" panose="020B0400000000000000" pitchFamily="50" charset="-128"/>
              </a:rPr>
              <a:t>	USB</a:t>
            </a:r>
            <a:r>
              <a:rPr lang="ja-JP" altLang="en-US" sz="1200" dirty="0">
                <a:latin typeface="游ゴシック" panose="020B0400000000000000" pitchFamily="50" charset="-128"/>
                <a:ea typeface="游ゴシック" panose="020B0400000000000000" pitchFamily="50" charset="-128"/>
              </a:rPr>
              <a:t>規格書では「正しい向きが触覚で判るようにプラグの上面に刻印で</a:t>
            </a:r>
            <a:r>
              <a:rPr lang="en-US" altLang="ja-JP" sz="1200" dirty="0">
                <a:latin typeface="游ゴシック" panose="020B0400000000000000" pitchFamily="50" charset="-128"/>
                <a:ea typeface="游ゴシック" panose="020B0400000000000000" pitchFamily="50" charset="-128"/>
              </a:rPr>
              <a:t>USB</a:t>
            </a:r>
            <a:r>
              <a:rPr lang="ja-JP" altLang="en-US" sz="1200" dirty="0">
                <a:latin typeface="游ゴシック" panose="020B0400000000000000" pitchFamily="50" charset="-128"/>
                <a:ea typeface="游ゴシック" panose="020B0400000000000000" pitchFamily="50" charset="-128"/>
              </a:rPr>
              <a:t>マークをいれること」となっているが、このマークが挿す時の方向をガイドしていることをユーザーに積極的に伝えていないことにも問題がある</a:t>
            </a:r>
            <a:endParaRPr lang="en-US" altLang="ja-JP" sz="11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37974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5539167" y="1695427"/>
            <a:ext cx="3425120" cy="4566827"/>
          </a:xfrm>
          <a:prstGeom prst="rect">
            <a:avLst/>
          </a:prstGeom>
        </p:spPr>
      </p:pic>
      <p:sp>
        <p:nvSpPr>
          <p:cNvPr id="2" name="タイトル 1"/>
          <p:cNvSpPr>
            <a:spLocks noGrp="1"/>
          </p:cNvSpPr>
          <p:nvPr>
            <p:ph type="title"/>
          </p:nvPr>
        </p:nvSpPr>
        <p:spPr bwMode="gray"/>
        <p:txBody>
          <a:bodyPr>
            <a:normAutofit/>
          </a:bodyPr>
          <a:lstStyle/>
          <a:p>
            <a:r>
              <a:rPr kumimoji="1" lang="ja-JP" altLang="en-US" dirty="0">
                <a:latin typeface="游ゴシック" panose="020B0400000000000000" pitchFamily="50" charset="-128"/>
                <a:ea typeface="游ゴシック" panose="020B0400000000000000" pitchFamily="50" charset="-128"/>
              </a:rPr>
              <a:t>事例いろいろ③</a:t>
            </a:r>
          </a:p>
        </p:txBody>
      </p:sp>
      <p:sp>
        <p:nvSpPr>
          <p:cNvPr id="3" name="スライド番号プレースホルダー 2"/>
          <p:cNvSpPr>
            <a:spLocks noGrp="1"/>
          </p:cNvSpPr>
          <p:nvPr>
            <p:ph type="sldNum" sz="quarter" idx="10"/>
          </p:nvPr>
        </p:nvSpPr>
        <p:spPr bwMode="gray"/>
        <p:txBody>
          <a:bodyPr/>
          <a:lstStyle/>
          <a:p>
            <a:fld id="{194B20C9-26D2-4B3D-B0E5-BA1A1EAC872E}" type="slidenum">
              <a:rPr lang="ja-JP" altLang="en-US" smtClean="0"/>
              <a:pPr/>
              <a:t>6</a:t>
            </a:fld>
            <a:endParaRPr lang="ja-JP" altLang="en-US"/>
          </a:p>
        </p:txBody>
      </p:sp>
      <p:sp>
        <p:nvSpPr>
          <p:cNvPr id="7" name="テキスト ボックス 6"/>
          <p:cNvSpPr txBox="1"/>
          <p:nvPr/>
        </p:nvSpPr>
        <p:spPr bwMode="gray">
          <a:xfrm>
            <a:off x="146957" y="994033"/>
            <a:ext cx="5519460" cy="5847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32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フタ付きカップ式</a:t>
            </a:r>
            <a:r>
              <a:rPr kumimoji="1" lang="ja-JP" altLang="en-US" sz="32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自動販売機</a:t>
            </a:r>
          </a:p>
        </p:txBody>
      </p:sp>
      <p:sp>
        <p:nvSpPr>
          <p:cNvPr id="8" name="コンテンツ プレースホルダー 2"/>
          <p:cNvSpPr txBox="1">
            <a:spLocks/>
          </p:cNvSpPr>
          <p:nvPr/>
        </p:nvSpPr>
        <p:spPr bwMode="gray">
          <a:xfrm>
            <a:off x="146956" y="1736128"/>
            <a:ext cx="5237844" cy="44448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1" indent="0">
              <a:lnSpc>
                <a:spcPts val="3300"/>
              </a:lnSpc>
              <a:spcBef>
                <a:spcPts val="600"/>
              </a:spcBef>
              <a:buNone/>
            </a:pPr>
            <a:r>
              <a:rPr lang="ja-JP" altLang="en-US" sz="2800" dirty="0">
                <a:latin typeface="游ゴシック" panose="020B0400000000000000" pitchFamily="50" charset="-128"/>
                <a:ea typeface="游ゴシック" panose="020B0400000000000000" pitchFamily="50" charset="-128"/>
              </a:rPr>
              <a:t>右の写真は、カップ式自動販売機です。</a:t>
            </a:r>
            <a:endParaRPr lang="en-US" altLang="ja-JP" sz="2800" dirty="0">
              <a:latin typeface="游ゴシック" panose="020B0400000000000000" pitchFamily="50" charset="-128"/>
              <a:ea typeface="游ゴシック" panose="020B0400000000000000" pitchFamily="50" charset="-128"/>
            </a:endParaRPr>
          </a:p>
          <a:p>
            <a:pPr marL="0" lvl="1" indent="0">
              <a:lnSpc>
                <a:spcPts val="3300"/>
              </a:lnSpc>
              <a:spcBef>
                <a:spcPts val="2400"/>
              </a:spcBef>
              <a:buNone/>
            </a:pPr>
            <a:r>
              <a:rPr lang="ja-JP" altLang="en-US" sz="2800" dirty="0">
                <a:latin typeface="游ゴシック" panose="020B0400000000000000" pitchFamily="50" charset="-128"/>
                <a:ea typeface="游ゴシック" panose="020B0400000000000000" pitchFamily="50" charset="-128"/>
              </a:rPr>
              <a:t>カップにフタをつけるボタンが</a:t>
            </a:r>
            <a:r>
              <a:rPr lang="en-US" altLang="ja-JP" sz="2800" dirty="0">
                <a:latin typeface="游ゴシック" panose="020B0400000000000000" pitchFamily="50" charset="-128"/>
                <a:ea typeface="游ゴシック" panose="020B0400000000000000" pitchFamily="50" charset="-128"/>
              </a:rPr>
              <a:t/>
            </a:r>
            <a:br>
              <a:rPr lang="en-US" altLang="ja-JP" sz="2800" dirty="0">
                <a:latin typeface="游ゴシック" panose="020B0400000000000000" pitchFamily="50" charset="-128"/>
                <a:ea typeface="游ゴシック" panose="020B0400000000000000" pitchFamily="50" charset="-128"/>
              </a:rPr>
            </a:br>
            <a:r>
              <a:rPr lang="ja-JP" altLang="en-US" sz="2800" dirty="0">
                <a:latin typeface="游ゴシック" panose="020B0400000000000000" pitchFamily="50" charset="-128"/>
                <a:ea typeface="游ゴシック" panose="020B0400000000000000" pitchFamily="50" charset="-128"/>
              </a:rPr>
              <a:t>光っているとき</a:t>
            </a:r>
            <a:endParaRPr lang="en-US" altLang="ja-JP" sz="2800" dirty="0">
              <a:latin typeface="游ゴシック" panose="020B0400000000000000" pitchFamily="50" charset="-128"/>
              <a:ea typeface="游ゴシック" panose="020B0400000000000000" pitchFamily="50" charset="-128"/>
            </a:endParaRPr>
          </a:p>
          <a:p>
            <a:pPr marL="0" lvl="1" indent="0">
              <a:lnSpc>
                <a:spcPts val="3300"/>
              </a:lnSpc>
              <a:spcBef>
                <a:spcPts val="2400"/>
              </a:spcBef>
              <a:buNone/>
            </a:pPr>
            <a:r>
              <a:rPr lang="ja-JP" altLang="en-US" sz="2800" dirty="0">
                <a:latin typeface="游ゴシック" panose="020B0400000000000000" pitchFamily="50" charset="-128"/>
                <a:ea typeface="游ゴシック" panose="020B0400000000000000" pitchFamily="50" charset="-128"/>
              </a:rPr>
              <a:t>「フタがつく？」</a:t>
            </a:r>
            <a:endParaRPr lang="en-US" altLang="ja-JP" sz="2800" dirty="0">
              <a:latin typeface="游ゴシック" panose="020B0400000000000000" pitchFamily="50" charset="-128"/>
              <a:ea typeface="游ゴシック" panose="020B0400000000000000" pitchFamily="50" charset="-128"/>
            </a:endParaRPr>
          </a:p>
          <a:p>
            <a:pPr marL="0" lvl="1" indent="0">
              <a:lnSpc>
                <a:spcPts val="3300"/>
              </a:lnSpc>
              <a:spcBef>
                <a:spcPts val="2400"/>
              </a:spcBef>
              <a:buNone/>
            </a:pPr>
            <a:r>
              <a:rPr lang="ja-JP" altLang="en-US" sz="2800" dirty="0">
                <a:latin typeface="游ゴシック" panose="020B0400000000000000" pitchFamily="50" charset="-128"/>
                <a:ea typeface="游ゴシック" panose="020B0400000000000000" pitchFamily="50" charset="-128"/>
              </a:rPr>
              <a:t>「フタなし？」</a:t>
            </a:r>
            <a:endParaRPr lang="en-US" altLang="ja-JP" sz="2800" dirty="0">
              <a:latin typeface="游ゴシック" panose="020B0400000000000000" pitchFamily="50" charset="-128"/>
              <a:ea typeface="游ゴシック" panose="020B0400000000000000" pitchFamily="50" charset="-128"/>
            </a:endParaRPr>
          </a:p>
        </p:txBody>
      </p:sp>
      <p:sp>
        <p:nvSpPr>
          <p:cNvPr id="15" name="正方形/長方形 14"/>
          <p:cNvSpPr/>
          <p:nvPr/>
        </p:nvSpPr>
        <p:spPr bwMode="gray">
          <a:xfrm>
            <a:off x="6453188" y="3546272"/>
            <a:ext cx="1452562" cy="788802"/>
          </a:xfrm>
          <a:prstGeom prst="rect">
            <a:avLst/>
          </a:prstGeom>
          <a:noFill/>
          <a:ln w="190500">
            <a:solidFill>
              <a:schemeClr val="tx1">
                <a:alpha val="7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bwMode="gray">
          <a:xfrm>
            <a:off x="6488356" y="3604845"/>
            <a:ext cx="1401197" cy="668216"/>
          </a:xfrm>
          <a:prstGeom prst="rect">
            <a:avLst/>
          </a:prstGeom>
          <a:no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4"/>
          <a:stretch>
            <a:fillRect/>
          </a:stretch>
        </p:blipFill>
        <p:spPr bwMode="gray">
          <a:xfrm>
            <a:off x="3710868" y="4489993"/>
            <a:ext cx="4114286" cy="1361905"/>
          </a:xfrm>
          <a:prstGeom prst="rect">
            <a:avLst/>
          </a:prstGeom>
          <a:ln w="76200">
            <a:solidFill>
              <a:schemeClr val="bg1"/>
            </a:solidFill>
          </a:ln>
        </p:spPr>
      </p:pic>
    </p:spTree>
    <p:extLst>
      <p:ext uri="{BB962C8B-B14F-4D97-AF65-F5344CB8AC3E}">
        <p14:creationId xmlns:p14="http://schemas.microsoft.com/office/powerpoint/2010/main" val="372864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r>
              <a:rPr kumimoji="1" lang="ja-JP" altLang="en-US" dirty="0">
                <a:latin typeface="游ゴシック" panose="020B0400000000000000" pitchFamily="50" charset="-128"/>
                <a:ea typeface="游ゴシック" panose="020B0400000000000000" pitchFamily="50" charset="-128"/>
              </a:rPr>
              <a:t>人間中心設計とは</a:t>
            </a:r>
          </a:p>
        </p:txBody>
      </p:sp>
      <p:sp>
        <p:nvSpPr>
          <p:cNvPr id="3" name="スライド番号プレースホルダー 2"/>
          <p:cNvSpPr>
            <a:spLocks noGrp="1"/>
          </p:cNvSpPr>
          <p:nvPr>
            <p:ph type="sldNum" sz="quarter" idx="10"/>
          </p:nvPr>
        </p:nvSpPr>
        <p:spPr bwMode="gray"/>
        <p:txBody>
          <a:bodyPr/>
          <a:lstStyle/>
          <a:p>
            <a:fld id="{194B20C9-26D2-4B3D-B0E5-BA1A1EAC872E}" type="slidenum">
              <a:rPr lang="ja-JP" altLang="en-US" smtClean="0"/>
              <a:pPr/>
              <a:t>7</a:t>
            </a:fld>
            <a:endParaRPr lang="ja-JP" altLang="en-US"/>
          </a:p>
        </p:txBody>
      </p:sp>
      <p:sp>
        <p:nvSpPr>
          <p:cNvPr id="5" name="コンテンツ プレースホルダー 2"/>
          <p:cNvSpPr txBox="1">
            <a:spLocks/>
          </p:cNvSpPr>
          <p:nvPr/>
        </p:nvSpPr>
        <p:spPr bwMode="gray">
          <a:xfrm>
            <a:off x="464607" y="3398420"/>
            <a:ext cx="8391525" cy="1863580"/>
          </a:xfrm>
          <a:prstGeom prst="rect">
            <a:avLst/>
          </a:prstGeom>
        </p:spPr>
        <p:txBody>
          <a:bodyPr vert="horz" wrap="square" lIns="36000" tIns="36000" rIns="36000" bIns="3600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dirty="0">
                <a:latin typeface="游ゴシック" panose="020B0400000000000000" pitchFamily="50" charset="-128"/>
                <a:ea typeface="游ゴシック" panose="020B0400000000000000" pitchFamily="50" charset="-128"/>
              </a:rPr>
              <a:t>より有効で使いやすい、満足度の高い製品や</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サービスを提供するための一連の活動プロセス</a:t>
            </a:r>
            <a:endParaRPr lang="en-US" altLang="ja-JP" dirty="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bwMode="gray">
          <a:xfrm>
            <a:off x="289684" y="2069685"/>
            <a:ext cx="8566448" cy="830997"/>
          </a:xfrm>
          <a:prstGeom prst="rect">
            <a:avLst/>
          </a:prstGeom>
          <a:noFill/>
        </p:spPr>
        <p:txBody>
          <a:bodyPr wrap="none" lIns="0" rIns="0" rtlCol="0">
            <a:spAutoFit/>
          </a:bodyPr>
          <a:lstStyle/>
          <a:p>
            <a:r>
              <a:rPr lang="en-US" altLang="ja-JP" sz="48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48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48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H</a:t>
            </a:r>
            <a:r>
              <a:rPr lang="en-US" altLang="ja-JP" sz="44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uman </a:t>
            </a:r>
            <a:r>
              <a:rPr lang="en-US" altLang="ja-JP" sz="48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C</a:t>
            </a:r>
            <a:r>
              <a:rPr lang="en-US" altLang="ja-JP" sz="44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entered </a:t>
            </a:r>
            <a:r>
              <a:rPr lang="en-US" altLang="ja-JP" sz="48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D</a:t>
            </a:r>
            <a:r>
              <a:rPr lang="en-US" altLang="ja-JP" sz="44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esign</a:t>
            </a:r>
          </a:p>
        </p:txBody>
      </p:sp>
      <p:sp>
        <p:nvSpPr>
          <p:cNvPr id="4" name="円/楕円 3"/>
          <p:cNvSpPr/>
          <p:nvPr/>
        </p:nvSpPr>
        <p:spPr bwMode="gray">
          <a:xfrm>
            <a:off x="2410691" y="1811118"/>
            <a:ext cx="233954" cy="233954"/>
          </a:xfrm>
          <a:prstGeom prst="ellipse">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bwMode="gray">
          <a:xfrm>
            <a:off x="4436548" y="1811118"/>
            <a:ext cx="233954" cy="233954"/>
          </a:xfrm>
          <a:prstGeom prst="ellipse">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9" name="円/楕円 8"/>
          <p:cNvSpPr/>
          <p:nvPr/>
        </p:nvSpPr>
        <p:spPr bwMode="gray">
          <a:xfrm>
            <a:off x="7001163" y="1835731"/>
            <a:ext cx="233954" cy="233954"/>
          </a:xfrm>
          <a:prstGeom prst="ellipse">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6" name="正方形/長方形 5"/>
          <p:cNvSpPr/>
          <p:nvPr/>
        </p:nvSpPr>
        <p:spPr bwMode="gray">
          <a:xfrm>
            <a:off x="1019175" y="4674321"/>
            <a:ext cx="1010516" cy="1010516"/>
          </a:xfrm>
          <a:prstGeom prst="rect">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gray">
          <a:xfrm>
            <a:off x="3105246" y="4674321"/>
            <a:ext cx="1010516" cy="1010516"/>
          </a:xfrm>
          <a:prstGeom prst="rect">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bwMode="gray">
          <a:xfrm>
            <a:off x="5191317" y="4674321"/>
            <a:ext cx="1010516" cy="1010516"/>
          </a:xfrm>
          <a:prstGeom prst="rect">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bwMode="gray">
          <a:xfrm>
            <a:off x="7277388" y="4674321"/>
            <a:ext cx="1010516" cy="1010516"/>
          </a:xfrm>
          <a:prstGeom prst="rect">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bwMode="gray">
          <a:xfrm>
            <a:off x="1400176" y="4857750"/>
            <a:ext cx="401926" cy="401926"/>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p:nvPr/>
        </p:nvCxnSpPr>
        <p:spPr bwMode="gray">
          <a:xfrm flipH="1">
            <a:off x="1228726" y="5210340"/>
            <a:ext cx="258886" cy="28219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bwMode="gray">
          <a:xfrm>
            <a:off x="3343275" y="4857750"/>
            <a:ext cx="504825" cy="625259"/>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p:cNvGrpSpPr/>
          <p:nvPr/>
        </p:nvGrpSpPr>
        <p:grpSpPr bwMode="gray">
          <a:xfrm>
            <a:off x="3433700" y="4936973"/>
            <a:ext cx="311302" cy="82702"/>
            <a:chOff x="3157475" y="5927573"/>
            <a:chExt cx="311302" cy="82702"/>
          </a:xfrm>
        </p:grpSpPr>
        <p:sp>
          <p:nvSpPr>
            <p:cNvPr id="17" name="円/楕円 16"/>
            <p:cNvSpPr/>
            <p:nvPr/>
          </p:nvSpPr>
          <p:spPr bwMode="gray">
            <a:xfrm>
              <a:off x="3157475" y="5927573"/>
              <a:ext cx="82702" cy="82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p:cNvCxnSpPr/>
            <p:nvPr/>
          </p:nvCxnSpPr>
          <p:spPr bwMode="gray">
            <a:xfrm>
              <a:off x="3278277" y="5965673"/>
              <a:ext cx="190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グループ化 20"/>
          <p:cNvGrpSpPr/>
          <p:nvPr/>
        </p:nvGrpSpPr>
        <p:grpSpPr bwMode="gray">
          <a:xfrm>
            <a:off x="3433700" y="5063973"/>
            <a:ext cx="311302" cy="82702"/>
            <a:chOff x="3157475" y="5927573"/>
            <a:chExt cx="311302" cy="82702"/>
          </a:xfrm>
        </p:grpSpPr>
        <p:sp>
          <p:nvSpPr>
            <p:cNvPr id="22" name="円/楕円 21"/>
            <p:cNvSpPr/>
            <p:nvPr/>
          </p:nvSpPr>
          <p:spPr bwMode="gray">
            <a:xfrm>
              <a:off x="3157475" y="5927573"/>
              <a:ext cx="82702" cy="82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p:nvPr/>
          </p:nvCxnSpPr>
          <p:spPr bwMode="gray">
            <a:xfrm>
              <a:off x="3278277" y="5965673"/>
              <a:ext cx="190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グループ化 23"/>
          <p:cNvGrpSpPr/>
          <p:nvPr/>
        </p:nvGrpSpPr>
        <p:grpSpPr bwMode="gray">
          <a:xfrm>
            <a:off x="3433700" y="5190973"/>
            <a:ext cx="311302" cy="82702"/>
            <a:chOff x="3157475" y="5927573"/>
            <a:chExt cx="311302" cy="82702"/>
          </a:xfrm>
        </p:grpSpPr>
        <p:sp>
          <p:nvSpPr>
            <p:cNvPr id="25" name="円/楕円 24"/>
            <p:cNvSpPr/>
            <p:nvPr/>
          </p:nvSpPr>
          <p:spPr bwMode="gray">
            <a:xfrm>
              <a:off x="3157475" y="5927573"/>
              <a:ext cx="82702" cy="82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bwMode="gray">
            <a:xfrm>
              <a:off x="3278277" y="5965673"/>
              <a:ext cx="190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p:cNvGrpSpPr/>
          <p:nvPr/>
        </p:nvGrpSpPr>
        <p:grpSpPr bwMode="gray">
          <a:xfrm>
            <a:off x="3433700" y="5317973"/>
            <a:ext cx="311302" cy="82702"/>
            <a:chOff x="3157475" y="5927573"/>
            <a:chExt cx="311302" cy="82702"/>
          </a:xfrm>
        </p:grpSpPr>
        <p:sp>
          <p:nvSpPr>
            <p:cNvPr id="28" name="円/楕円 27"/>
            <p:cNvSpPr/>
            <p:nvPr/>
          </p:nvSpPr>
          <p:spPr bwMode="gray">
            <a:xfrm>
              <a:off x="3157475" y="5927573"/>
              <a:ext cx="82702" cy="82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p:nvPr/>
          </p:nvCxnSpPr>
          <p:spPr bwMode="gray">
            <a:xfrm>
              <a:off x="3278277" y="5965673"/>
              <a:ext cx="190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二等辺三角形 30"/>
          <p:cNvSpPr/>
          <p:nvPr/>
        </p:nvSpPr>
        <p:spPr bwMode="gray">
          <a:xfrm rot="13513963">
            <a:off x="5388987" y="5340602"/>
            <a:ext cx="156690" cy="1363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bwMode="gray">
          <a:xfrm rot="2753406">
            <a:off x="5685792" y="4811369"/>
            <a:ext cx="147923" cy="625259"/>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p:cNvCxnSpPr/>
          <p:nvPr/>
        </p:nvCxnSpPr>
        <p:spPr bwMode="gray">
          <a:xfrm flipH="1">
            <a:off x="7648321" y="4936973"/>
            <a:ext cx="444147" cy="48268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bwMode="gray">
          <a:xfrm>
            <a:off x="7482767" y="5251996"/>
            <a:ext cx="204704" cy="14543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コンテンツ プレースホルダー 2"/>
          <p:cNvSpPr txBox="1">
            <a:spLocks/>
          </p:cNvSpPr>
          <p:nvPr/>
        </p:nvSpPr>
        <p:spPr bwMode="gray">
          <a:xfrm>
            <a:off x="652311" y="5737017"/>
            <a:ext cx="1744244" cy="626701"/>
          </a:xfrm>
          <a:prstGeom prst="rect">
            <a:avLst/>
          </a:prstGeom>
        </p:spPr>
        <p:txBody>
          <a:bodyPr vert="horz" wrap="none" lIns="36000" tIns="36000" rIns="36000" bIns="36000" rtlCol="0">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800" dirty="0">
                <a:latin typeface="游ゴシック" panose="020B0400000000000000" pitchFamily="50" charset="-128"/>
                <a:ea typeface="游ゴシック" panose="020B0400000000000000" pitchFamily="50" charset="-128"/>
              </a:rPr>
              <a:t>①</a:t>
            </a:r>
            <a:r>
              <a:rPr lang="en-US" altLang="ja-JP" sz="1800" dirty="0">
                <a:latin typeface="游ゴシック" panose="020B0400000000000000" pitchFamily="50" charset="-128"/>
                <a:ea typeface="游ゴシック" panose="020B0400000000000000" pitchFamily="50" charset="-128"/>
              </a:rPr>
              <a:t/>
            </a:r>
            <a:br>
              <a:rPr lang="en-US" altLang="ja-JP" sz="1800" dirty="0">
                <a:latin typeface="游ゴシック" panose="020B0400000000000000" pitchFamily="50" charset="-128"/>
                <a:ea typeface="游ゴシック" panose="020B0400000000000000" pitchFamily="50" charset="-128"/>
              </a:rPr>
            </a:br>
            <a:r>
              <a:rPr lang="ja-JP" altLang="en-US" sz="1800" dirty="0">
                <a:latin typeface="游ゴシック" panose="020B0400000000000000" pitchFamily="50" charset="-128"/>
                <a:ea typeface="游ゴシック" panose="020B0400000000000000" pitchFamily="50" charset="-128"/>
              </a:rPr>
              <a:t>状況を把握して</a:t>
            </a:r>
            <a:endParaRPr lang="en-US" altLang="ja-JP" sz="1800" dirty="0">
              <a:latin typeface="游ゴシック" panose="020B0400000000000000" pitchFamily="50" charset="-128"/>
              <a:ea typeface="游ゴシック" panose="020B0400000000000000" pitchFamily="50" charset="-128"/>
            </a:endParaRPr>
          </a:p>
        </p:txBody>
      </p:sp>
      <p:sp>
        <p:nvSpPr>
          <p:cNvPr id="39" name="コンテンツ プレースホルダー 2"/>
          <p:cNvSpPr txBox="1">
            <a:spLocks/>
          </p:cNvSpPr>
          <p:nvPr/>
        </p:nvSpPr>
        <p:spPr bwMode="gray">
          <a:xfrm>
            <a:off x="2574654" y="5737017"/>
            <a:ext cx="2150195" cy="626701"/>
          </a:xfrm>
          <a:prstGeom prst="rect">
            <a:avLst/>
          </a:prstGeom>
        </p:spPr>
        <p:txBody>
          <a:bodyPr vert="horz" wrap="none" lIns="36000" tIns="36000" rIns="36000" bIns="36000" rtlCol="0">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800" dirty="0">
                <a:latin typeface="游ゴシック" panose="020B0400000000000000" pitchFamily="50" charset="-128"/>
                <a:ea typeface="游ゴシック" panose="020B0400000000000000" pitchFamily="50" charset="-128"/>
              </a:rPr>
              <a:t>②</a:t>
            </a:r>
            <a:r>
              <a:rPr lang="en-US" altLang="ja-JP" sz="1800" dirty="0">
                <a:latin typeface="游ゴシック" panose="020B0400000000000000" pitchFamily="50" charset="-128"/>
                <a:ea typeface="游ゴシック" panose="020B0400000000000000" pitchFamily="50" charset="-128"/>
              </a:rPr>
              <a:t/>
            </a:r>
            <a:br>
              <a:rPr lang="en-US" altLang="ja-JP" sz="1800" dirty="0">
                <a:latin typeface="游ゴシック" panose="020B0400000000000000" pitchFamily="50" charset="-128"/>
                <a:ea typeface="游ゴシック" panose="020B0400000000000000" pitchFamily="50" charset="-128"/>
              </a:rPr>
            </a:br>
            <a:r>
              <a:rPr lang="ja-JP" altLang="en-US" sz="1800" dirty="0">
                <a:latin typeface="游ゴシック" panose="020B0400000000000000" pitchFamily="50" charset="-128"/>
                <a:ea typeface="游ゴシック" panose="020B0400000000000000" pitchFamily="50" charset="-128"/>
              </a:rPr>
              <a:t>要求事項にまとめて</a:t>
            </a:r>
            <a:endParaRPr lang="en-US" altLang="ja-JP" sz="1800" dirty="0">
              <a:latin typeface="游ゴシック" panose="020B0400000000000000" pitchFamily="50" charset="-128"/>
              <a:ea typeface="游ゴシック" panose="020B0400000000000000" pitchFamily="50" charset="-128"/>
            </a:endParaRPr>
          </a:p>
        </p:txBody>
      </p:sp>
      <p:sp>
        <p:nvSpPr>
          <p:cNvPr id="40" name="コンテンツ プレースホルダー 2"/>
          <p:cNvSpPr txBox="1">
            <a:spLocks/>
          </p:cNvSpPr>
          <p:nvPr/>
        </p:nvSpPr>
        <p:spPr bwMode="gray">
          <a:xfrm>
            <a:off x="5198558" y="5737017"/>
            <a:ext cx="996033" cy="626701"/>
          </a:xfrm>
          <a:prstGeom prst="rect">
            <a:avLst/>
          </a:prstGeom>
        </p:spPr>
        <p:txBody>
          <a:bodyPr vert="horz" wrap="none" lIns="36000" tIns="36000" rIns="36000" bIns="36000" rtlCol="0">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800" dirty="0">
                <a:latin typeface="游ゴシック" panose="020B0400000000000000" pitchFamily="50" charset="-128"/>
                <a:ea typeface="游ゴシック" panose="020B0400000000000000" pitchFamily="50" charset="-128"/>
              </a:rPr>
              <a:t>③</a:t>
            </a:r>
            <a:r>
              <a:rPr lang="en-US" altLang="ja-JP" sz="1800" dirty="0">
                <a:latin typeface="游ゴシック" panose="020B0400000000000000" pitchFamily="50" charset="-128"/>
                <a:ea typeface="游ゴシック" panose="020B0400000000000000" pitchFamily="50" charset="-128"/>
              </a:rPr>
              <a:t/>
            </a:r>
            <a:br>
              <a:rPr lang="en-US" altLang="ja-JP" sz="1800" dirty="0">
                <a:latin typeface="游ゴシック" panose="020B0400000000000000" pitchFamily="50" charset="-128"/>
                <a:ea typeface="游ゴシック" panose="020B0400000000000000" pitchFamily="50" charset="-128"/>
              </a:rPr>
            </a:br>
            <a:r>
              <a:rPr lang="ja-JP" altLang="en-US" sz="1800" dirty="0">
                <a:latin typeface="游ゴシック" panose="020B0400000000000000" pitchFamily="50" charset="-128"/>
                <a:ea typeface="游ゴシック" panose="020B0400000000000000" pitchFamily="50" charset="-128"/>
              </a:rPr>
              <a:t>設計して</a:t>
            </a:r>
            <a:endParaRPr lang="en-US" altLang="ja-JP" sz="1800" dirty="0">
              <a:latin typeface="游ゴシック" panose="020B0400000000000000" pitchFamily="50" charset="-128"/>
              <a:ea typeface="游ゴシック" panose="020B0400000000000000" pitchFamily="50" charset="-128"/>
            </a:endParaRPr>
          </a:p>
        </p:txBody>
      </p:sp>
      <p:sp>
        <p:nvSpPr>
          <p:cNvPr id="41" name="コンテンツ プレースホルダー 2"/>
          <p:cNvSpPr txBox="1">
            <a:spLocks/>
          </p:cNvSpPr>
          <p:nvPr/>
        </p:nvSpPr>
        <p:spPr bwMode="gray">
          <a:xfrm>
            <a:off x="7284629" y="5737017"/>
            <a:ext cx="996033" cy="626701"/>
          </a:xfrm>
          <a:prstGeom prst="rect">
            <a:avLst/>
          </a:prstGeom>
        </p:spPr>
        <p:txBody>
          <a:bodyPr vert="horz" wrap="none" lIns="36000" tIns="36000" rIns="36000" bIns="36000" rtlCol="0">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800" dirty="0">
                <a:latin typeface="游ゴシック" panose="020B0400000000000000" pitchFamily="50" charset="-128"/>
                <a:ea typeface="游ゴシック" panose="020B0400000000000000" pitchFamily="50" charset="-128"/>
              </a:rPr>
              <a:t>④</a:t>
            </a:r>
            <a:r>
              <a:rPr lang="en-US" altLang="ja-JP" sz="1800" dirty="0">
                <a:latin typeface="游ゴシック" panose="020B0400000000000000" pitchFamily="50" charset="-128"/>
                <a:ea typeface="游ゴシック" panose="020B0400000000000000" pitchFamily="50" charset="-128"/>
              </a:rPr>
              <a:t/>
            </a:r>
            <a:br>
              <a:rPr lang="en-US" altLang="ja-JP" sz="1800" dirty="0">
                <a:latin typeface="游ゴシック" panose="020B0400000000000000" pitchFamily="50" charset="-128"/>
                <a:ea typeface="游ゴシック" panose="020B0400000000000000" pitchFamily="50" charset="-128"/>
              </a:rPr>
            </a:br>
            <a:r>
              <a:rPr lang="ja-JP" altLang="en-US" sz="1800" dirty="0">
                <a:latin typeface="游ゴシック" panose="020B0400000000000000" pitchFamily="50" charset="-128"/>
                <a:ea typeface="游ゴシック" panose="020B0400000000000000" pitchFamily="50" charset="-128"/>
              </a:rPr>
              <a:t>評価する</a:t>
            </a:r>
            <a:endParaRPr lang="en-US" altLang="ja-JP" sz="1800" dirty="0">
              <a:latin typeface="游ゴシック" panose="020B0400000000000000" pitchFamily="50" charset="-128"/>
              <a:ea typeface="游ゴシック" panose="020B0400000000000000" pitchFamily="50" charset="-128"/>
            </a:endParaRPr>
          </a:p>
        </p:txBody>
      </p:sp>
      <p:sp>
        <p:nvSpPr>
          <p:cNvPr id="42" name="テキスト ボックス 41"/>
          <p:cNvSpPr txBox="1"/>
          <p:nvPr/>
        </p:nvSpPr>
        <p:spPr bwMode="gray">
          <a:xfrm>
            <a:off x="5451578" y="6575755"/>
            <a:ext cx="3063659" cy="253916"/>
          </a:xfrm>
          <a:prstGeom prst="rect">
            <a:avLst/>
          </a:prstGeom>
          <a:noFill/>
        </p:spPr>
        <p:txBody>
          <a:bodyPr wrap="none" rtlCol="0">
            <a:spAutoFit/>
          </a:bodyPr>
          <a:lstStyle/>
          <a:p>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山崎、他“人間中心設計入門”近代科学社、</a:t>
            </a: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2016</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188887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r>
              <a:rPr lang="ja-JP" altLang="en-US" sz="4800" b="1" dirty="0">
                <a:latin typeface="游ゴシック" panose="020B0400000000000000" pitchFamily="50" charset="-128"/>
                <a:ea typeface="游ゴシック" panose="020B0400000000000000" pitchFamily="50" charset="-128"/>
              </a:rPr>
              <a:t>２</a:t>
            </a:r>
            <a:r>
              <a:rPr lang="en-US" altLang="ja-JP" sz="4800" b="1" dirty="0">
                <a:latin typeface="游ゴシック" panose="020B0400000000000000" pitchFamily="50" charset="-128"/>
                <a:ea typeface="游ゴシック" panose="020B0400000000000000" pitchFamily="50" charset="-128"/>
              </a:rPr>
              <a:t>.</a:t>
            </a:r>
            <a:r>
              <a:rPr kumimoji="1" lang="ja-JP" altLang="en-US" sz="4800" b="1" dirty="0">
                <a:latin typeface="游ゴシック" panose="020B0400000000000000" pitchFamily="50" charset="-128"/>
                <a:ea typeface="游ゴシック" panose="020B0400000000000000" pitchFamily="50" charset="-128"/>
              </a:rPr>
              <a:t>人間中心設計の考え方</a:t>
            </a:r>
          </a:p>
        </p:txBody>
      </p:sp>
      <p:sp>
        <p:nvSpPr>
          <p:cNvPr id="4" name="コンテンツ プレースホルダー 2"/>
          <p:cNvSpPr>
            <a:spLocks noGrp="1"/>
          </p:cNvSpPr>
          <p:nvPr>
            <p:ph idx="1"/>
          </p:nvPr>
        </p:nvSpPr>
        <p:spPr bwMode="gray"/>
        <p:txBody>
          <a:bodyPr rIns="0"/>
          <a:lstStyle/>
          <a:p>
            <a:pPr>
              <a:spcBef>
                <a:spcPts val="600"/>
              </a:spcBef>
              <a:buClr>
                <a:srgbClr val="FE6E54"/>
              </a:buClr>
              <a:buFont typeface="メイリオ" panose="020B0604030504040204" pitchFamily="50" charset="-128"/>
              <a:buChar char="◆"/>
            </a:pPr>
            <a:r>
              <a:rPr kumimoji="1" lang="ja-JP" altLang="en-US" dirty="0">
                <a:latin typeface="游ゴシック" panose="020B0400000000000000" pitchFamily="50" charset="-128"/>
                <a:ea typeface="游ゴシック" panose="020B0400000000000000" pitchFamily="50" charset="-128"/>
              </a:rPr>
              <a:t>人間中心設計という考え方</a:t>
            </a:r>
            <a:endParaRPr kumimoji="1" lang="en-US" altLang="ja-JP" dirty="0">
              <a:latin typeface="游ゴシック" panose="020B0400000000000000" pitchFamily="50" charset="-128"/>
              <a:ea typeface="游ゴシック" panose="020B0400000000000000" pitchFamily="50" charset="-128"/>
            </a:endParaRPr>
          </a:p>
          <a:p>
            <a:pPr>
              <a:spcBef>
                <a:spcPts val="600"/>
              </a:spcBef>
              <a:buClr>
                <a:srgbClr val="FE6E54"/>
              </a:buClr>
              <a:buFont typeface="メイリオ" panose="020B0604030504040204" pitchFamily="50" charset="-128"/>
              <a:buChar char="◆"/>
            </a:pPr>
            <a:r>
              <a:rPr lang="ja-JP" altLang="en-US" dirty="0">
                <a:latin typeface="游ゴシック" panose="020B0400000000000000" pitchFamily="50" charset="-128"/>
                <a:ea typeface="游ゴシック" panose="020B0400000000000000" pitchFamily="50" charset="-128"/>
              </a:rPr>
              <a:t>「設計する人」にとってのメリット</a:t>
            </a:r>
            <a:endParaRPr lang="en-US" altLang="ja-JP" dirty="0">
              <a:latin typeface="游ゴシック" panose="020B0400000000000000" pitchFamily="50" charset="-128"/>
              <a:ea typeface="游ゴシック" panose="020B0400000000000000" pitchFamily="50" charset="-128"/>
            </a:endParaRPr>
          </a:p>
          <a:p>
            <a:pPr>
              <a:spcBef>
                <a:spcPts val="600"/>
              </a:spcBef>
              <a:buFont typeface="メイリオ" panose="020B0604030504040204" pitchFamily="50" charset="-128"/>
              <a:buChar char="◆"/>
            </a:pPr>
            <a:r>
              <a:rPr lang="en-US" altLang="ja-JP" dirty="0">
                <a:latin typeface="游ゴシック" panose="020B0400000000000000" pitchFamily="50" charset="-128"/>
                <a:ea typeface="游ゴシック" panose="020B0400000000000000" pitchFamily="50" charset="-128"/>
              </a:rPr>
              <a:t>Workshop</a:t>
            </a:r>
            <a:r>
              <a:rPr lang="ja-JP" altLang="en-US" dirty="0">
                <a:latin typeface="游ゴシック" panose="020B0400000000000000" pitchFamily="50" charset="-128"/>
                <a:ea typeface="游ゴシック" panose="020B0400000000000000" pitchFamily="50" charset="-128"/>
              </a:rPr>
              <a:t>①</a:t>
            </a:r>
            <a:endParaRPr lang="en-US" altLang="ja-JP" spc="-150" dirty="0">
              <a:latin typeface="游ゴシック" panose="020B0400000000000000" pitchFamily="50" charset="-128"/>
              <a:ea typeface="游ゴシック" panose="020B0400000000000000" pitchFamily="50" charset="-128"/>
            </a:endParaRPr>
          </a:p>
          <a:p>
            <a:pPr>
              <a:spcBef>
                <a:spcPts val="600"/>
              </a:spcBef>
              <a:buClr>
                <a:srgbClr val="FE6E54"/>
              </a:buClr>
              <a:buFont typeface="メイリオ" panose="020B0604030504040204" pitchFamily="50" charset="-128"/>
              <a:buChar char="◆"/>
            </a:pPr>
            <a:r>
              <a:rPr lang="ja-JP" altLang="en-US" dirty="0">
                <a:latin typeface="游ゴシック" panose="020B0400000000000000" pitchFamily="50" charset="-128"/>
                <a:ea typeface="游ゴシック" panose="020B0400000000000000" pitchFamily="50" charset="-128"/>
              </a:rPr>
              <a:t>ユーザーを知るということ</a:t>
            </a:r>
            <a:endParaRPr lang="en-US" altLang="ja-JP" dirty="0">
              <a:latin typeface="游ゴシック" panose="020B0400000000000000" pitchFamily="50" charset="-128"/>
              <a:ea typeface="游ゴシック" panose="020B0400000000000000" pitchFamily="50" charset="-128"/>
            </a:endParaRPr>
          </a:p>
          <a:p>
            <a:pPr lvl="1">
              <a:lnSpc>
                <a:spcPts val="1800"/>
              </a:lnSpc>
              <a:spcBef>
                <a:spcPts val="600"/>
              </a:spcBef>
              <a:buClr>
                <a:srgbClr val="FE6E54"/>
              </a:buClr>
              <a:buFont typeface="メイリオ" panose="020B0604030504040204" pitchFamily="50" charset="-128"/>
              <a:buChar char="−"/>
            </a:pPr>
            <a:r>
              <a:rPr lang="ja-JP" altLang="en-US" sz="2400" dirty="0">
                <a:latin typeface="游ゴシック" panose="020B0400000000000000" pitchFamily="50" charset="-128"/>
                <a:ea typeface="游ゴシック" panose="020B0400000000000000" pitchFamily="50" charset="-128"/>
              </a:rPr>
              <a:t>対象ユーザー、ユーザーの特徴とカテゴライズ例</a:t>
            </a:r>
            <a:endParaRPr lang="en-US" altLang="ja-JP" dirty="0">
              <a:latin typeface="游ゴシック" panose="020B0400000000000000" pitchFamily="50" charset="-128"/>
              <a:ea typeface="游ゴシック" panose="020B0400000000000000" pitchFamily="50" charset="-128"/>
            </a:endParaRPr>
          </a:p>
          <a:p>
            <a:pPr>
              <a:spcBef>
                <a:spcPts val="600"/>
              </a:spcBef>
              <a:buFont typeface="メイリオ" panose="020B0604030504040204" pitchFamily="50" charset="-128"/>
              <a:buChar char="◆"/>
            </a:pPr>
            <a:r>
              <a:rPr lang="en-US" altLang="ja-JP" dirty="0">
                <a:latin typeface="游ゴシック" panose="020B0400000000000000" pitchFamily="50" charset="-128"/>
                <a:ea typeface="游ゴシック" panose="020B0400000000000000" pitchFamily="50" charset="-128"/>
              </a:rPr>
              <a:t>Workshop</a:t>
            </a:r>
            <a:r>
              <a:rPr lang="ja-JP" altLang="en-US" dirty="0">
                <a:latin typeface="游ゴシック" panose="020B0400000000000000" pitchFamily="50" charset="-128"/>
                <a:ea typeface="游ゴシック" panose="020B0400000000000000" pitchFamily="50" charset="-128"/>
              </a:rPr>
              <a:t>②</a:t>
            </a:r>
            <a:endParaRPr lang="en-US" altLang="ja-JP" spc="-150" dirty="0">
              <a:latin typeface="游ゴシック" panose="020B0400000000000000" pitchFamily="50" charset="-128"/>
              <a:ea typeface="游ゴシック" panose="020B0400000000000000" pitchFamily="50" charset="-128"/>
            </a:endParaRPr>
          </a:p>
        </p:txBody>
      </p:sp>
      <p:sp>
        <p:nvSpPr>
          <p:cNvPr id="5" name="スライド番号プレースホルダー 4"/>
          <p:cNvSpPr>
            <a:spLocks noGrp="1"/>
          </p:cNvSpPr>
          <p:nvPr>
            <p:ph type="sldNum" sz="quarter" idx="12"/>
          </p:nvPr>
        </p:nvSpPr>
        <p:spPr/>
        <p:txBody>
          <a:bodyPr/>
          <a:lstStyle/>
          <a:p>
            <a:fld id="{194B20C9-26D2-4B3D-B0E5-BA1A1EAC872E}" type="slidenum">
              <a:rPr lang="ja-JP" altLang="en-US" smtClean="0"/>
              <a:pPr/>
              <a:t>8</a:t>
            </a:fld>
            <a:endParaRPr lang="ja-JP" altLang="en-US"/>
          </a:p>
        </p:txBody>
      </p:sp>
    </p:spTree>
    <p:extLst>
      <p:ext uri="{BB962C8B-B14F-4D97-AF65-F5344CB8AC3E}">
        <p14:creationId xmlns:p14="http://schemas.microsoft.com/office/powerpoint/2010/main" val="3918057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Autofit/>
          </a:bodyPr>
          <a:lstStyle/>
          <a:p>
            <a:pPr algn="l"/>
            <a:r>
              <a:rPr kumimoji="1" lang="ja-JP" altLang="en-US" sz="3200" dirty="0">
                <a:latin typeface="游ゴシック" panose="020B0400000000000000" pitchFamily="50" charset="-128"/>
                <a:ea typeface="游ゴシック" panose="020B0400000000000000" pitchFamily="50" charset="-128"/>
              </a:rPr>
              <a:t>人間中心設計という考え方　</a:t>
            </a:r>
          </a:p>
        </p:txBody>
      </p:sp>
      <p:sp>
        <p:nvSpPr>
          <p:cNvPr id="3" name="コンテンツ プレースホルダー 2"/>
          <p:cNvSpPr>
            <a:spLocks noGrp="1"/>
          </p:cNvSpPr>
          <p:nvPr>
            <p:ph idx="4294967295"/>
          </p:nvPr>
        </p:nvSpPr>
        <p:spPr bwMode="gray">
          <a:xfrm>
            <a:off x="352425" y="5816600"/>
            <a:ext cx="8366125" cy="887413"/>
          </a:xfrm>
          <a:prstGeom prst="roundRect">
            <a:avLst/>
          </a:prstGeom>
          <a:solidFill>
            <a:srgbClr val="FE6E54"/>
          </a:solid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marL="0" indent="0">
              <a:buNone/>
            </a:pPr>
            <a:r>
              <a:rPr lang="en-US" altLang="ja-JP"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HCD</a:t>
            </a:r>
            <a:r>
              <a:rPr kumimoji="1" lang="ja-JP" altLang="en-US"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は、「苦い経験」をできるだけ少なくし、「うれしい経験」をできるだけ豊かにしようとする設計への取り組み</a:t>
            </a:r>
          </a:p>
        </p:txBody>
      </p:sp>
      <p:pic>
        <p:nvPicPr>
          <p:cNvPr id="4" name="Picture 2" descr="\\Sv019071\cv推進部\2G\9X_temp\98_PDF\5_1_うれしい体験にがい体験.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gray">
          <a:xfrm rot="5400000">
            <a:off x="3008765" y="-1376506"/>
            <a:ext cx="2623431" cy="72408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Sv019071\cv推進部\2G\9X_temp\98_PDF\5_2_うれしい体験にがい体験.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5400000">
            <a:off x="3210155" y="1600655"/>
            <a:ext cx="1977114" cy="5931343"/>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bwMode="gray">
          <a:xfrm>
            <a:off x="5451578" y="5351546"/>
            <a:ext cx="3063659" cy="253916"/>
          </a:xfrm>
          <a:prstGeom prst="rect">
            <a:avLst/>
          </a:prstGeom>
          <a:noFill/>
        </p:spPr>
        <p:txBody>
          <a:bodyPr wrap="none" rtlCol="0">
            <a:spAutoFit/>
          </a:bodyPr>
          <a:lstStyle/>
          <a:p>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山崎、他“人間中心設計入門”近代科学社、</a:t>
            </a: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2016</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 name="スライド番号プレースホルダー 5"/>
          <p:cNvSpPr>
            <a:spLocks noGrp="1"/>
          </p:cNvSpPr>
          <p:nvPr>
            <p:ph type="sldNum" sz="quarter" idx="10"/>
          </p:nvPr>
        </p:nvSpPr>
        <p:spPr/>
        <p:txBody>
          <a:bodyPr/>
          <a:lstStyle/>
          <a:p>
            <a:fld id="{194B20C9-26D2-4B3D-B0E5-BA1A1EAC872E}" type="slidenum">
              <a:rPr lang="ja-JP" altLang="en-US" smtClean="0"/>
              <a:pPr/>
              <a:t>9</a:t>
            </a:fld>
            <a:endParaRPr lang="ja-JP" altLang="en-US"/>
          </a:p>
        </p:txBody>
      </p:sp>
    </p:spTree>
    <p:extLst>
      <p:ext uri="{BB962C8B-B14F-4D97-AF65-F5344CB8AC3E}">
        <p14:creationId xmlns:p14="http://schemas.microsoft.com/office/powerpoint/2010/main" val="30043869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18804</TotalTime>
  <Words>2038</Words>
  <Application>Microsoft Office PowerPoint</Application>
  <PresentationFormat>画面に合わせる (4:3)</PresentationFormat>
  <Paragraphs>515</Paragraphs>
  <Slides>40</Slides>
  <Notes>20</Notes>
  <HiddenSlides>0</HiddenSlides>
  <MMClips>0</MMClips>
  <ScaleCrop>false</ScaleCrop>
  <HeadingPairs>
    <vt:vector size="4" baseType="variant">
      <vt:variant>
        <vt:lpstr>テーマ</vt:lpstr>
      </vt:variant>
      <vt:variant>
        <vt:i4>1</vt:i4>
      </vt:variant>
      <vt:variant>
        <vt:lpstr>スライド タイトル</vt:lpstr>
      </vt:variant>
      <vt:variant>
        <vt:i4>40</vt:i4>
      </vt:variant>
    </vt:vector>
  </HeadingPairs>
  <TitlesOfParts>
    <vt:vector size="41" baseType="lpstr">
      <vt:lpstr>Office ​​テーマ</vt:lpstr>
      <vt:lpstr>人間中心設計入門編</vt:lpstr>
      <vt:lpstr>目次</vt:lpstr>
      <vt:lpstr>１. こんなことはありませんか？</vt:lpstr>
      <vt:lpstr>事例いろいろ①</vt:lpstr>
      <vt:lpstr>事例いろいろ②</vt:lpstr>
      <vt:lpstr>事例いろいろ③</vt:lpstr>
      <vt:lpstr>人間中心設計とは</vt:lpstr>
      <vt:lpstr>２.人間中心設計の考え方</vt:lpstr>
      <vt:lpstr>人間中心設計という考え方　</vt:lpstr>
      <vt:lpstr>設計する人にとっての人間中心設計とは</vt:lpstr>
      <vt:lpstr>コンビニATMの対象ユーザーは？</vt:lpstr>
      <vt:lpstr>ユーザーは？</vt:lpstr>
      <vt:lpstr>自社の●●製品の対象ユーザーは？</vt:lpstr>
      <vt:lpstr>ユーザーの特徴は？</vt:lpstr>
      <vt:lpstr>利用に関わるユーザー特徴のカテゴライズ例</vt:lpstr>
      <vt:lpstr>ユーザー特徴別・設計の配慮例</vt:lpstr>
      <vt:lpstr> ユーザーや状況に配慮した設計の工夫</vt:lpstr>
      <vt:lpstr>３.ユーザビリティ</vt:lpstr>
      <vt:lpstr>ユーザビリティとは</vt:lpstr>
      <vt:lpstr>ユーザビリティの定義</vt:lpstr>
      <vt:lpstr>ユーザーの目的</vt:lpstr>
      <vt:lpstr>ユーザビリティと利用品質</vt:lpstr>
      <vt:lpstr>４.HCDのサイクルと導入</vt:lpstr>
      <vt:lpstr>HCDサイクル（ISO9241-210）</vt:lpstr>
      <vt:lpstr>HCDサイクルの例</vt:lpstr>
      <vt:lpstr>HCDサイクルの例</vt:lpstr>
      <vt:lpstr>HCDサイクルに対応する手法</vt:lpstr>
      <vt:lpstr>HCDサイクルの効果</vt:lpstr>
      <vt:lpstr>まとめ</vt:lpstr>
      <vt:lpstr>更新履歴</vt:lpstr>
      <vt:lpstr>付録</vt:lpstr>
      <vt:lpstr>検体検査機器 （シスメックス）</vt:lpstr>
      <vt:lpstr>検体検査機器（シスメックス） HCDベストプラクティスアウォード2016　最優秀賞(HCD-Net)</vt:lpstr>
      <vt:lpstr>imageRunnerガイダンス （キヤノン）</vt:lpstr>
      <vt:lpstr>imageRunnerガイダンス（キヤノン） グッドデザイン賞2016(受賞は商品全体)</vt:lpstr>
      <vt:lpstr>remy pan＋（レミパンプラス） （株式会社remy）</vt:lpstr>
      <vt:lpstr>remy pan＋（株式会社remy ） HCDベストプラクティスアウォード2016　最優秀賞(HCD-Net)</vt:lpstr>
      <vt:lpstr>用語集</vt:lpstr>
      <vt:lpstr>用語集</vt:lpstr>
      <vt:lpstr>付録の更新履歴と著作権表示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人間中心設計入門編</dc:title>
  <dc:creator>iris5</dc:creator>
  <cp:lastModifiedBy>iris5</cp:lastModifiedBy>
  <cp:revision>66</cp:revision>
  <dcterms:created xsi:type="dcterms:W3CDTF">2016-11-09T02:50:30Z</dcterms:created>
  <dcterms:modified xsi:type="dcterms:W3CDTF">2018-05-23T07:24:39Z</dcterms:modified>
</cp:coreProperties>
</file>