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42"/>
  </p:notesMasterIdLst>
  <p:sldIdLst>
    <p:sldId id="256" r:id="rId2"/>
    <p:sldId id="284" r:id="rId3"/>
    <p:sldId id="343" r:id="rId4"/>
    <p:sldId id="340" r:id="rId5"/>
    <p:sldId id="355" r:id="rId6"/>
    <p:sldId id="356" r:id="rId7"/>
    <p:sldId id="364" r:id="rId8"/>
    <p:sldId id="286" r:id="rId9"/>
    <p:sldId id="257" r:id="rId10"/>
    <p:sldId id="281" r:id="rId11"/>
    <p:sldId id="262" r:id="rId12"/>
    <p:sldId id="303" r:id="rId13"/>
    <p:sldId id="344" r:id="rId14"/>
    <p:sldId id="302" r:id="rId15"/>
    <p:sldId id="329" r:id="rId16"/>
    <p:sldId id="263" r:id="rId17"/>
    <p:sldId id="266" r:id="rId18"/>
    <p:sldId id="268" r:id="rId19"/>
    <p:sldId id="267" r:id="rId20"/>
    <p:sldId id="295" r:id="rId21"/>
    <p:sldId id="270" r:id="rId22"/>
    <p:sldId id="351" r:id="rId23"/>
    <p:sldId id="367" r:id="rId24"/>
    <p:sldId id="369" r:id="rId25"/>
    <p:sldId id="352" r:id="rId26"/>
    <p:sldId id="274" r:id="rId27"/>
    <p:sldId id="331" r:id="rId28"/>
    <p:sldId id="332" r:id="rId29"/>
    <p:sldId id="333" r:id="rId30"/>
    <p:sldId id="334" r:id="rId31"/>
    <p:sldId id="335" r:id="rId32"/>
    <p:sldId id="336" r:id="rId33"/>
    <p:sldId id="337" r:id="rId34"/>
    <p:sldId id="338" r:id="rId35"/>
    <p:sldId id="339" r:id="rId36"/>
    <p:sldId id="301" r:id="rId37"/>
    <p:sldId id="345" r:id="rId38"/>
    <p:sldId id="361" r:id="rId39"/>
    <p:sldId id="362" r:id="rId40"/>
    <p:sldId id="304" r:id="rId41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ＵＸＤＣ 鈴村 昌司" initials="Ｕ鈴昌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0FF"/>
    <a:srgbClr val="FCB6AD"/>
    <a:srgbClr val="EC7A76"/>
    <a:srgbClr val="DDDDDD"/>
    <a:srgbClr val="FE6E54"/>
    <a:srgbClr val="FF4938"/>
    <a:srgbClr val="FFD4CD"/>
    <a:srgbClr val="808080"/>
    <a:srgbClr val="F8F8F8"/>
    <a:srgbClr val="FEEE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テーマ スタイル 1 - アクセント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0A1B5D5-9B99-4C35-A422-299274C87663}" styleName="中間スタイル 1 - アクセント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82" autoAdjust="0"/>
    <p:restoredTop sz="93504" autoAdjust="0"/>
  </p:normalViewPr>
  <p:slideViewPr>
    <p:cSldViewPr snapToGrid="0" showGuides="1">
      <p:cViewPr varScale="1">
        <p:scale>
          <a:sx n="103" d="100"/>
          <a:sy n="103" d="100"/>
        </p:scale>
        <p:origin x="-636" y="-84"/>
      </p:cViewPr>
      <p:guideLst>
        <p:guide orient="horz" pos="2160"/>
        <p:guide pos="2880"/>
      </p:guideLst>
    </p:cSldViewPr>
  </p:slideViewPr>
  <p:notesTextViewPr>
    <p:cViewPr>
      <p:scale>
        <a:sx n="20" d="100"/>
        <a:sy n="2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ECC7E9-C462-4FCC-9E97-4D891507D5A2}" type="datetimeFigureOut">
              <a:rPr kumimoji="1" lang="ja-JP" altLang="en-US" smtClean="0"/>
              <a:t>2017/6/16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95B62C-8EE2-44A3-B4C0-A7842236C99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37716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5B62C-8EE2-44A3-B4C0-A7842236C993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2032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5B62C-8EE2-44A3-B4C0-A7842236C993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54019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5B62C-8EE2-44A3-B4C0-A7842236C993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7692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sz="12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5B62C-8EE2-44A3-B4C0-A7842236C993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30217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ja-JP" altLang="en-US" sz="120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5B62C-8EE2-44A3-B4C0-A7842236C993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70400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5B62C-8EE2-44A3-B4C0-A7842236C993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26450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5B62C-8EE2-44A3-B4C0-A7842236C993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905626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5B62C-8EE2-44A3-B4C0-A7842236C993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42795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5B62C-8EE2-44A3-B4C0-A7842236C993}" type="slidenum">
              <a:rPr kumimoji="1" lang="ja-JP" altLang="en-US" smtClean="0"/>
              <a:t>33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94443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5B62C-8EE2-44A3-B4C0-A7842236C993}" type="slidenum">
              <a:rPr kumimoji="1" lang="ja-JP" altLang="en-US" smtClean="0"/>
              <a:t>39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80319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5B62C-8EE2-44A3-B4C0-A7842236C993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094346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5B62C-8EE2-44A3-B4C0-A7842236C993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624587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5B62C-8EE2-44A3-B4C0-A7842236C993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86958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5B62C-8EE2-44A3-B4C0-A7842236C993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348588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5B62C-8EE2-44A3-B4C0-A7842236C993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88732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5B62C-8EE2-44A3-B4C0-A7842236C993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839078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5B62C-8EE2-44A3-B4C0-A7842236C993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0996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5B62C-8EE2-44A3-B4C0-A7842236C993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2449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4B20C9-26D2-4B3D-B0E5-BA1A1EAC872E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24460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 userDrawn="1"/>
        </p:nvSpPr>
        <p:spPr bwMode="gray">
          <a:xfrm>
            <a:off x="0" y="3026"/>
            <a:ext cx="9144000" cy="836712"/>
          </a:xfrm>
          <a:prstGeom prst="rect">
            <a:avLst/>
          </a:prstGeom>
          <a:solidFill>
            <a:srgbClr val="FED2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839738"/>
          </a:xfrm>
        </p:spPr>
        <p:txBody>
          <a:bodyPr/>
          <a:lstStyle/>
          <a:p>
            <a:r>
              <a:rPr kumimoji="1" lang="ja-JP" altLang="en-US" dirty="0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1520" y="1268760"/>
            <a:ext cx="8640960" cy="4857403"/>
          </a:xfrm>
        </p:spPr>
        <p:txBody>
          <a:bodyPr/>
          <a:lstStyle/>
          <a:p>
            <a:pPr lvl="0"/>
            <a:r>
              <a:rPr kumimoji="1" lang="ja-JP" altLang="en-US" dirty="0" smtClean="0"/>
              <a:t>マスター テキストの書式設定</a:t>
            </a:r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4B20C9-26D2-4B3D-B0E5-BA1A1EAC872E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7949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 userDrawn="1"/>
        </p:nvSpPr>
        <p:spPr bwMode="gray">
          <a:xfrm>
            <a:off x="0" y="0"/>
            <a:ext cx="9144000" cy="720000"/>
          </a:xfrm>
          <a:prstGeom prst="rect">
            <a:avLst/>
          </a:prstGeom>
          <a:solidFill>
            <a:srgbClr val="FED2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タイトル 1"/>
          <p:cNvSpPr>
            <a:spLocks noGrp="1"/>
          </p:cNvSpPr>
          <p:nvPr>
            <p:ph type="title"/>
          </p:nvPr>
        </p:nvSpPr>
        <p:spPr>
          <a:xfrm>
            <a:off x="0" y="44624"/>
            <a:ext cx="8640960" cy="654052"/>
          </a:xfrm>
        </p:spPr>
        <p:txBody>
          <a:bodyPr wrap="square" tIns="72000" bIns="36000"/>
          <a:lstStyle/>
          <a:p>
            <a:r>
              <a:rPr kumimoji="1" lang="ja-JP" altLang="en-US" dirty="0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458616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60804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B20C9-26D2-4B3D-B0E5-BA1A1EAC872E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343908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 userDrawn="1"/>
        </p:nvSpPr>
        <p:spPr bwMode="gray">
          <a:xfrm>
            <a:off x="0" y="0"/>
            <a:ext cx="9144000" cy="805660"/>
          </a:xfrm>
          <a:prstGeom prst="rect">
            <a:avLst/>
          </a:prstGeom>
          <a:solidFill>
            <a:srgbClr val="FED2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7" name="タイトル 1"/>
          <p:cNvSpPr>
            <a:spLocks noGrp="1"/>
          </p:cNvSpPr>
          <p:nvPr>
            <p:ph type="title"/>
          </p:nvPr>
        </p:nvSpPr>
        <p:spPr>
          <a:xfrm>
            <a:off x="0" y="75676"/>
            <a:ext cx="8640960" cy="761036"/>
          </a:xfrm>
        </p:spPr>
        <p:txBody>
          <a:bodyPr wrap="square" tIns="180000" bIns="36000"/>
          <a:lstStyle>
            <a:lvl1pPr>
              <a:lnSpc>
                <a:spcPts val="2200"/>
              </a:lnSpc>
              <a:defRPr>
                <a:latin typeface="游ゴシック" panose="020B0400000000000000" pitchFamily="50" charset="-128"/>
                <a:ea typeface="游ゴシック" panose="020B0400000000000000" pitchFamily="50" charset="-128"/>
              </a:defRPr>
            </a:lvl1pPr>
          </a:lstStyle>
          <a:p>
            <a:r>
              <a:rPr kumimoji="1" lang="ja-JP" altLang="en-US" dirty="0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9" name="タイトル 1"/>
          <p:cNvSpPr txBox="1">
            <a:spLocks/>
          </p:cNvSpPr>
          <p:nvPr userDrawn="1"/>
        </p:nvSpPr>
        <p:spPr>
          <a:xfrm>
            <a:off x="0" y="517548"/>
            <a:ext cx="8640960" cy="288112"/>
          </a:xfrm>
          <a:prstGeom prst="rect">
            <a:avLst/>
          </a:prstGeom>
        </p:spPr>
        <p:txBody>
          <a:bodyPr vert="horz" wrap="square" lIns="91440" tIns="72000" rIns="91440" bIns="3600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36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endParaRPr lang="ja-JP" altLang="en-US" sz="1800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0"/>
          </p:nvPr>
        </p:nvSpPr>
        <p:spPr bwMode="gray"/>
        <p:txBody>
          <a:bodyPr tIns="36000" bIns="36000" anchor="b"/>
          <a:lstStyle>
            <a:lvl1pPr>
              <a:defRPr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1pPr>
          </a:lstStyle>
          <a:p>
            <a:fld id="{194B20C9-26D2-4B3D-B0E5-BA1A1EAC872E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882886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 userDrawn="1"/>
        </p:nvSpPr>
        <p:spPr bwMode="gray">
          <a:xfrm>
            <a:off x="0" y="0"/>
            <a:ext cx="5695950" cy="6858000"/>
          </a:xfrm>
          <a:prstGeom prst="rect">
            <a:avLst/>
          </a:prstGeom>
          <a:solidFill>
            <a:srgbClr val="FED2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タイトル 1"/>
          <p:cNvSpPr>
            <a:spLocks noGrp="1"/>
          </p:cNvSpPr>
          <p:nvPr>
            <p:ph type="title"/>
          </p:nvPr>
        </p:nvSpPr>
        <p:spPr>
          <a:xfrm>
            <a:off x="0" y="75675"/>
            <a:ext cx="5553075" cy="1057799"/>
          </a:xfrm>
        </p:spPr>
        <p:txBody>
          <a:bodyPr wrap="square" tIns="180000" bIns="36000">
            <a:noAutofit/>
          </a:bodyPr>
          <a:lstStyle>
            <a:lvl1pPr>
              <a:lnSpc>
                <a:spcPts val="3600"/>
              </a:lnSpc>
              <a:defRPr>
                <a:latin typeface="游ゴシック" panose="020B0400000000000000" pitchFamily="50" charset="-128"/>
                <a:ea typeface="游ゴシック" panose="020B0400000000000000" pitchFamily="50" charset="-128"/>
              </a:defRPr>
            </a:lvl1pPr>
          </a:lstStyle>
          <a:p>
            <a:r>
              <a:rPr kumimoji="1" lang="ja-JP" altLang="en-US" dirty="0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游ゴシック" panose="020B0400000000000000" pitchFamily="50" charset="-128"/>
                <a:ea typeface="游ゴシック" panose="020B0400000000000000" pitchFamily="50" charset="-128"/>
              </a:defRPr>
            </a:lvl1pPr>
          </a:lstStyle>
          <a:p>
            <a:fld id="{194B20C9-26D2-4B3D-B0E5-BA1A1EAC872E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3329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のみ">
    <p:bg>
      <p:bgPr>
        <a:solidFill>
          <a:srgbClr val="FED2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 userDrawn="1"/>
        </p:nvSpPr>
        <p:spPr bwMode="gray">
          <a:xfrm>
            <a:off x="0" y="3026"/>
            <a:ext cx="9144000" cy="836712"/>
          </a:xfrm>
          <a:prstGeom prst="rect">
            <a:avLst/>
          </a:prstGeom>
          <a:solidFill>
            <a:srgbClr val="FED2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タイトル 1"/>
          <p:cNvSpPr>
            <a:spLocks noGrp="1"/>
          </p:cNvSpPr>
          <p:nvPr>
            <p:ph type="title"/>
          </p:nvPr>
        </p:nvSpPr>
        <p:spPr>
          <a:xfrm>
            <a:off x="0" y="1596776"/>
            <a:ext cx="9144000" cy="1199778"/>
          </a:xfrm>
          <a:solidFill>
            <a:srgbClr val="FE6E54"/>
          </a:solidFill>
        </p:spPr>
        <p:txBody>
          <a:bodyPr tIns="72000" bIns="36000">
            <a:normAutofit/>
          </a:bodyPr>
          <a:lstStyle>
            <a:lvl1pPr>
              <a:defRPr sz="440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1pPr>
          </a:lstStyle>
          <a:p>
            <a:r>
              <a:rPr kumimoji="1" lang="ja-JP" altLang="en-US" dirty="0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10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3212976"/>
            <a:ext cx="8579296" cy="3168352"/>
          </a:xfrm>
        </p:spPr>
        <p:txBody>
          <a:bodyPr wrap="square">
            <a:noAutofit/>
          </a:bodyPr>
          <a:lstStyle>
            <a:lvl1pPr marL="361950" indent="-361950">
              <a:buClr>
                <a:srgbClr val="FE6E54"/>
              </a:buClr>
              <a:buSzPct val="80000"/>
              <a:buFont typeface="Wingdings" panose="05000000000000000000" pitchFamily="2" charset="2"/>
              <a:buChar char="u"/>
              <a:defRPr sz="3200">
                <a:latin typeface="游ゴシック" panose="020B0400000000000000" pitchFamily="50" charset="-128"/>
                <a:ea typeface="游ゴシック" panose="020B0400000000000000" pitchFamily="50" charset="-128"/>
              </a:defRPr>
            </a:lvl1pPr>
            <a:lvl2pPr>
              <a:defRPr sz="2800">
                <a:latin typeface="游ゴシック" panose="020B0400000000000000" pitchFamily="50" charset="-128"/>
                <a:ea typeface="游ゴシック" panose="020B0400000000000000" pitchFamily="50" charset="-128"/>
              </a:defRPr>
            </a:lvl2pPr>
            <a:lvl3pPr>
              <a:defRPr sz="2400">
                <a:latin typeface="游ゴシック" panose="020B0400000000000000" pitchFamily="50" charset="-128"/>
                <a:ea typeface="游ゴシック" panose="020B0400000000000000" pitchFamily="50" charset="-128"/>
              </a:defRPr>
            </a:lvl3pPr>
            <a:lvl4pPr>
              <a:defRPr sz="2000">
                <a:latin typeface="游ゴシック" panose="020B0400000000000000" pitchFamily="50" charset="-128"/>
                <a:ea typeface="游ゴシック" panose="020B0400000000000000" pitchFamily="50" charset="-128"/>
              </a:defRPr>
            </a:lvl4pPr>
            <a:lvl5pPr>
              <a:defRPr sz="2000">
                <a:latin typeface="游ゴシック" panose="020B0400000000000000" pitchFamily="50" charset="-128"/>
                <a:ea typeface="游ゴシック" panose="020B0400000000000000" pitchFamily="50" charset="-128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dirty="0" smtClean="0"/>
              <a:t>マスター テキストの書式設定</a:t>
            </a:r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游ゴシック" panose="020B0400000000000000" pitchFamily="50" charset="-128"/>
                <a:ea typeface="游ゴシック" panose="020B0400000000000000" pitchFamily="50" charset="-128"/>
              </a:defRPr>
            </a:lvl1pPr>
          </a:lstStyle>
          <a:p>
            <a:fld id="{194B20C9-26D2-4B3D-B0E5-BA1A1EAC872E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72694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dirty="0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 smtClean="0"/>
              <a:t>マスター テキストの書式設定</a:t>
            </a:r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04070" y="6492875"/>
            <a:ext cx="539930" cy="365125"/>
          </a:xfrm>
          <a:prstGeom prst="rect">
            <a:avLst/>
          </a:prstGeom>
        </p:spPr>
        <p:txBody>
          <a:bodyPr vert="horz" lIns="36000" tIns="36000" rIns="36000" bIns="36000" rtlCol="0" anchor="b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fld id="{194B20C9-26D2-4B3D-B0E5-BA1A1EAC872E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15195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8" r:id="rId3"/>
    <p:sldLayoutId id="2147483685" r:id="rId4"/>
    <p:sldLayoutId id="2147483686" r:id="rId5"/>
    <p:sldLayoutId id="2147483684" r:id="rId6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kumimoji="1" sz="3200" kern="1200">
          <a:solidFill>
            <a:schemeClr val="tx1"/>
          </a:solidFill>
          <a:latin typeface="メイリオ" panose="020B0604030504040204" pitchFamily="50" charset="-128"/>
          <a:ea typeface="メイリオ" panose="020B0604030504040204" pitchFamily="50" charset="-128"/>
          <a:cs typeface="メイリオ" panose="020B0604030504040204" pitchFamily="50" charset="-128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メイリオ" panose="020B0604030504040204" pitchFamily="50" charset="-128"/>
          <a:ea typeface="メイリオ" panose="020B0604030504040204" pitchFamily="50" charset="-128"/>
          <a:cs typeface="メイリオ" panose="020B0604030504040204" pitchFamily="50" charset="-128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400" kern="1200">
          <a:solidFill>
            <a:schemeClr val="tx1"/>
          </a:solidFill>
          <a:latin typeface="メイリオ" panose="020B0604030504040204" pitchFamily="50" charset="-128"/>
          <a:ea typeface="メイリオ" panose="020B0604030504040204" pitchFamily="50" charset="-128"/>
          <a:cs typeface="メイリオ" panose="020B0604030504040204" pitchFamily="50" charset="-128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メイリオ" panose="020B0604030504040204" pitchFamily="50" charset="-128"/>
          <a:ea typeface="メイリオ" panose="020B0604030504040204" pitchFamily="50" charset="-128"/>
          <a:cs typeface="メイリオ" panose="020B0604030504040204" pitchFamily="50" charset="-128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1800" kern="1200">
          <a:solidFill>
            <a:schemeClr val="tx1"/>
          </a:solidFill>
          <a:latin typeface="メイリオ" panose="020B0604030504040204" pitchFamily="50" charset="-128"/>
          <a:ea typeface="メイリオ" panose="020B0604030504040204" pitchFamily="50" charset="-128"/>
          <a:cs typeface="メイリオ" panose="020B0604030504040204" pitchFamily="50" charset="-128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1800" kern="1200">
          <a:solidFill>
            <a:schemeClr val="tx1"/>
          </a:solidFill>
          <a:latin typeface="メイリオ" panose="020B0604030504040204" pitchFamily="50" charset="-128"/>
          <a:ea typeface="メイリオ" panose="020B0604030504040204" pitchFamily="50" charset="-128"/>
          <a:cs typeface="メイリオ" panose="020B0604030504040204" pitchFamily="50" charset="-128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png"/><Relationship Id="rId3" Type="http://schemas.openxmlformats.org/officeDocument/2006/relationships/image" Target="../media/image40.pn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41.png"/><Relationship Id="rId9" Type="http://schemas.openxmlformats.org/officeDocument/2006/relationships/image" Target="../media/image4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1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 bwMode="gray">
          <a:xfrm>
            <a:off x="685800" y="1763867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ja-JP" altLang="en-US" sz="6000" b="1" dirty="0" smtClean="0">
                <a:solidFill>
                  <a:srgbClr val="FE6E54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人間中心設計入門編</a:t>
            </a:r>
            <a:endParaRPr kumimoji="1" lang="ja-JP" altLang="en-US" sz="6000" b="1" dirty="0">
              <a:solidFill>
                <a:srgbClr val="FE6E54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 bwMode="gray">
          <a:xfrm>
            <a:off x="1280604" y="2955828"/>
            <a:ext cx="6400800" cy="499864"/>
          </a:xfrm>
        </p:spPr>
        <p:txBody>
          <a:bodyPr>
            <a:normAutofit fontScale="92500" lnSpcReduction="20000"/>
          </a:bodyPr>
          <a:lstStyle/>
          <a:p>
            <a:r>
              <a:rPr kumimoji="1" lang="en-US" altLang="ja-JP" sz="3200" dirty="0" smtClean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Human Centered Design</a:t>
            </a:r>
            <a:r>
              <a:rPr kumimoji="1" lang="ja-JP" altLang="en-US" sz="3200" dirty="0" smtClean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　</a:t>
            </a:r>
            <a:endParaRPr kumimoji="1" lang="ja-JP" altLang="en-US" sz="3200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4" name="サブタイトル 2"/>
          <p:cNvSpPr txBox="1">
            <a:spLocks/>
          </p:cNvSpPr>
          <p:nvPr/>
        </p:nvSpPr>
        <p:spPr bwMode="gray">
          <a:xfrm>
            <a:off x="5580112" y="5415631"/>
            <a:ext cx="3304456" cy="1080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kumimoji="1"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None/>
              <a:defRPr kumimoji="1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kumimoji="1"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kumimoji="1"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kumimoji="1"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kumimoji="1"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kumimoji="1"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ja-JP" altLang="en-US" dirty="0" smtClean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人間中心設計推進機構</a:t>
            </a:r>
            <a:endParaRPr lang="en-US" altLang="ja-JP" dirty="0" smtClean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5" name="サブタイトル 2"/>
          <p:cNvSpPr txBox="1">
            <a:spLocks/>
          </p:cNvSpPr>
          <p:nvPr/>
        </p:nvSpPr>
        <p:spPr bwMode="gray">
          <a:xfrm>
            <a:off x="1475656" y="4221088"/>
            <a:ext cx="6400800" cy="49986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>
                    <a:tint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>
                    <a:tint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3200" dirty="0" smtClean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～ エンジニアの方々へ ～　</a:t>
            </a:r>
            <a:endParaRPr lang="ja-JP" altLang="en-US" sz="3200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gray">
          <a:xfrm>
            <a:off x="179512" y="4720952"/>
            <a:ext cx="1923810" cy="1933333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 bwMode="gray">
          <a:xfrm>
            <a:off x="225692" y="223608"/>
            <a:ext cx="1003480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en-US" altLang="ja-JP" sz="4800" b="1" spc="-300" dirty="0" smtClean="0">
                <a:solidFill>
                  <a:srgbClr val="FE6E54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β</a:t>
            </a:r>
            <a:r>
              <a:rPr kumimoji="1" lang="ja-JP" altLang="en-US" sz="3600" b="1" spc="-300" dirty="0" smtClean="0">
                <a:solidFill>
                  <a:srgbClr val="FE6E54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メイリオ" panose="020B0604030504040204" pitchFamily="50" charset="-128"/>
              </a:rPr>
              <a:t>版</a:t>
            </a:r>
            <a:endParaRPr kumimoji="1" lang="ja-JP" altLang="en-US" sz="3600" b="1" spc="-300" dirty="0">
              <a:solidFill>
                <a:srgbClr val="FE6E54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8" name="正方形/長方形 7"/>
          <p:cNvSpPr/>
          <p:nvPr/>
        </p:nvSpPr>
        <p:spPr bwMode="gray">
          <a:xfrm>
            <a:off x="179511" y="248232"/>
            <a:ext cx="1182563" cy="675693"/>
          </a:xfrm>
          <a:prstGeom prst="rect">
            <a:avLst/>
          </a:prstGeom>
          <a:noFill/>
          <a:ln w="57150">
            <a:solidFill>
              <a:srgbClr val="FE6E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813" y="5953637"/>
            <a:ext cx="993495" cy="344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6876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5962044" y="4293181"/>
            <a:ext cx="1905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846158" y="4138542"/>
            <a:ext cx="2070746" cy="1314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3444308" y="1273751"/>
            <a:ext cx="1806863" cy="191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タイトル 1"/>
          <p:cNvSpPr>
            <a:spLocks noGrp="1"/>
          </p:cNvSpPr>
          <p:nvPr>
            <p:ph type="title"/>
          </p:nvPr>
        </p:nvSpPr>
        <p:spPr bwMode="gray"/>
        <p:txBody>
          <a:bodyPr>
            <a:noAutofit/>
          </a:bodyPr>
          <a:lstStyle/>
          <a:p>
            <a:pPr algn="l"/>
            <a:r>
              <a:rPr kumimoji="1" lang="ja-JP" altLang="en-US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設計する人</a:t>
            </a:r>
            <a:r>
              <a:rPr kumimoji="1" lang="ja-JP" altLang="en-US" spc="-15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にとっての</a:t>
            </a:r>
            <a:r>
              <a:rPr kumimoji="1" lang="ja-JP" altLang="en-US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人間中心設計とは</a:t>
            </a:r>
            <a:endParaRPr kumimoji="1" lang="ja-JP" altLang="en-US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6" name="角丸四角形 5"/>
          <p:cNvSpPr/>
          <p:nvPr/>
        </p:nvSpPr>
        <p:spPr bwMode="gray">
          <a:xfrm>
            <a:off x="511134" y="1549189"/>
            <a:ext cx="3044852" cy="468000"/>
          </a:xfrm>
          <a:prstGeom prst="roundRect">
            <a:avLst>
              <a:gd name="adj" fmla="val 50000"/>
            </a:avLst>
          </a:prstGeom>
          <a:solidFill>
            <a:srgbClr val="FED2D1"/>
          </a:solidFill>
          <a:ln w="19050">
            <a:solidFill>
              <a:srgbClr val="FEEEEE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72000" rIns="0" bIns="36000" rtlCol="0" anchor="ctr"/>
          <a:lstStyle/>
          <a:p>
            <a:pPr algn="ctr"/>
            <a:r>
              <a:rPr kumimoji="1" lang="ja-JP" altLang="en-US" sz="2000" dirty="0" smtClean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余計な工数がかからない</a:t>
            </a:r>
            <a:endParaRPr kumimoji="1" lang="ja-JP" altLang="en-US" sz="2000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7" name="角丸四角形 6"/>
          <p:cNvSpPr/>
          <p:nvPr/>
        </p:nvSpPr>
        <p:spPr bwMode="gray">
          <a:xfrm>
            <a:off x="511135" y="2080679"/>
            <a:ext cx="3044852" cy="468000"/>
          </a:xfrm>
          <a:prstGeom prst="roundRect">
            <a:avLst>
              <a:gd name="adj" fmla="val 50000"/>
            </a:avLst>
          </a:prstGeom>
          <a:solidFill>
            <a:srgbClr val="FED2D1"/>
          </a:solidFill>
          <a:ln w="19050">
            <a:solidFill>
              <a:srgbClr val="FEEEEE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72000" rIns="0" bIns="36000" rtlCol="0" anchor="ctr"/>
          <a:lstStyle/>
          <a:p>
            <a:pPr algn="ctr"/>
            <a:r>
              <a:rPr kumimoji="1" lang="ja-JP" altLang="en-US" sz="2000" dirty="0" smtClean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働き甲斐がある</a:t>
            </a:r>
            <a:endParaRPr kumimoji="1" lang="ja-JP" altLang="en-US" sz="2000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8" name="角丸四角形 7"/>
          <p:cNvSpPr/>
          <p:nvPr/>
        </p:nvSpPr>
        <p:spPr bwMode="gray">
          <a:xfrm>
            <a:off x="5263663" y="1549189"/>
            <a:ext cx="3044852" cy="468000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solidFill>
              <a:srgbClr val="F8F8F8"/>
            </a:solidFill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72000" rIns="0" bIns="36000" rtlCol="0" anchor="ctr"/>
          <a:lstStyle/>
          <a:p>
            <a:pPr algn="ctr"/>
            <a:r>
              <a:rPr kumimoji="1" lang="ja-JP" altLang="en-US" sz="2000" dirty="0" smtClean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余計な工数がかかる</a:t>
            </a:r>
            <a:endParaRPr kumimoji="1" lang="ja-JP" altLang="en-US" sz="2000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9" name="角丸四角形 8"/>
          <p:cNvSpPr/>
          <p:nvPr/>
        </p:nvSpPr>
        <p:spPr bwMode="gray">
          <a:xfrm>
            <a:off x="5263662" y="2080679"/>
            <a:ext cx="3044852" cy="468000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solidFill>
              <a:srgbClr val="F8F8F8"/>
            </a:solidFill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72000" rIns="0" bIns="36000" rtlCol="0" anchor="ctr"/>
          <a:lstStyle/>
          <a:p>
            <a:pPr algn="ctr"/>
            <a:r>
              <a:rPr kumimoji="1" lang="ja-JP" altLang="en-US" sz="2000" dirty="0" smtClean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無駄骨に終わ</a:t>
            </a:r>
            <a:r>
              <a:rPr lang="ja-JP" altLang="en-US" sz="20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る</a:t>
            </a:r>
            <a:endParaRPr kumimoji="1" lang="ja-JP" altLang="en-US" sz="2000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 bwMode="gray">
          <a:xfrm>
            <a:off x="5086350" y="961678"/>
            <a:ext cx="32960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b="1" dirty="0" smtClean="0">
                <a:solidFill>
                  <a:srgbClr val="8FB4FF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に</a:t>
            </a:r>
            <a:r>
              <a:rPr lang="ja-JP" altLang="en-US" sz="3200" b="1" dirty="0">
                <a:solidFill>
                  <a:srgbClr val="8FB4FF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が</a:t>
            </a:r>
            <a:r>
              <a:rPr kumimoji="1" lang="ja-JP" altLang="en-US" sz="3200" b="1" dirty="0" smtClean="0">
                <a:solidFill>
                  <a:srgbClr val="8FB4FF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い体験</a:t>
            </a:r>
            <a:r>
              <a:rPr kumimoji="1" lang="ja-JP" altLang="en-US" dirty="0" smtClean="0">
                <a:solidFill>
                  <a:srgbClr val="8FB4FF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 </a:t>
            </a:r>
            <a:r>
              <a:rPr kumimoji="1" lang="ja-JP" altLang="en-US" sz="2400" dirty="0" smtClean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が減る</a:t>
            </a:r>
            <a:endParaRPr kumimoji="1" lang="ja-JP" altLang="en-US" sz="2400" dirty="0">
              <a:latin typeface="游ゴシック" panose="020B0400000000000000" pitchFamily="50" charset="-128"/>
              <a:ea typeface="游ゴシック" panose="020B04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16" name="テキスト ボックス 15"/>
          <p:cNvSpPr txBox="1"/>
          <p:nvPr/>
        </p:nvSpPr>
        <p:spPr bwMode="gray">
          <a:xfrm>
            <a:off x="74285" y="961678"/>
            <a:ext cx="40142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b="1" dirty="0" smtClean="0">
                <a:solidFill>
                  <a:srgbClr val="FE7F6A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うれしい体験</a:t>
            </a:r>
            <a:r>
              <a:rPr kumimoji="1" lang="ja-JP" altLang="en-US" b="1" dirty="0" smtClean="0">
                <a:solidFill>
                  <a:srgbClr val="FE7F6A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 </a:t>
            </a:r>
            <a:r>
              <a:rPr kumimoji="1" lang="ja-JP" altLang="en-US" sz="2400" dirty="0" smtClean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が増える</a:t>
            </a:r>
            <a:endParaRPr kumimoji="1" lang="ja-JP" altLang="en-US" sz="3200" dirty="0">
              <a:latin typeface="游ゴシック" panose="020B0400000000000000" pitchFamily="50" charset="-128"/>
              <a:ea typeface="游ゴシック" panose="020B04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17" name="二等辺三角形 16"/>
          <p:cNvSpPr/>
          <p:nvPr/>
        </p:nvSpPr>
        <p:spPr bwMode="gray">
          <a:xfrm>
            <a:off x="734565" y="2578255"/>
            <a:ext cx="2615878" cy="1571095"/>
          </a:xfrm>
          <a:prstGeom prst="triangle">
            <a:avLst/>
          </a:prstGeom>
          <a:solidFill>
            <a:srgbClr val="FED2D1"/>
          </a:solidFill>
          <a:ln>
            <a:solidFill>
              <a:srgbClr val="FEEE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rtlCol="0" anchor="b"/>
          <a:lstStyle/>
          <a:p>
            <a:pPr marL="285750" indent="-285750">
              <a:buFont typeface="Wingdings" panose="05000000000000000000" pitchFamily="2" charset="2"/>
              <a:buChar char="l"/>
            </a:pPr>
            <a:endParaRPr kumimoji="1" lang="ja-JP" altLang="en-US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0" name="二等辺三角形 19"/>
          <p:cNvSpPr/>
          <p:nvPr/>
        </p:nvSpPr>
        <p:spPr bwMode="gray">
          <a:xfrm>
            <a:off x="5479265" y="2578255"/>
            <a:ext cx="2634184" cy="1571095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solidFill>
              <a:srgbClr val="F8F8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rtlCol="0" anchor="b"/>
          <a:lstStyle/>
          <a:p>
            <a:pPr marL="285750" indent="-285750">
              <a:buFont typeface="Wingdings" panose="05000000000000000000" pitchFamily="2" charset="2"/>
              <a:buChar char="l"/>
            </a:pPr>
            <a:endParaRPr kumimoji="1" lang="ja-JP" altLang="en-US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8" name="コンテンツ プレースホルダー 2"/>
          <p:cNvSpPr txBox="1">
            <a:spLocks/>
          </p:cNvSpPr>
          <p:nvPr/>
        </p:nvSpPr>
        <p:spPr bwMode="gray">
          <a:xfrm>
            <a:off x="389731" y="5457055"/>
            <a:ext cx="8364538" cy="1218382"/>
          </a:xfrm>
          <a:prstGeom prst="roundRect">
            <a:avLst>
              <a:gd name="adj" fmla="val 9631"/>
            </a:avLst>
          </a:prstGeom>
          <a:solidFill>
            <a:srgbClr val="FE6E54"/>
          </a:solidFill>
          <a:ln w="25400" cap="flat" cmpd="sng" algn="ctr">
            <a:noFill/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108000" tIns="36000" rIns="72000" bIns="3600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ja-JP" sz="2400" dirty="0" smtClean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HCD</a:t>
            </a:r>
            <a:r>
              <a:rPr lang="ja-JP" altLang="en-US" sz="2400" dirty="0" smtClean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は、利用する人の状況をきちんと把握し、関係者で</a:t>
            </a:r>
            <a:r>
              <a:rPr lang="en-US" altLang="ja-JP" sz="2400" dirty="0" smtClean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/>
            </a:r>
            <a:br>
              <a:rPr lang="en-US" altLang="ja-JP" sz="2400" dirty="0" smtClean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</a:br>
            <a:r>
              <a:rPr lang="ja-JP" altLang="en-US" sz="2400" dirty="0" smtClean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共有しながら、「うれしい体験」をできるだけ</a:t>
            </a:r>
            <a:r>
              <a:rPr lang="ja-JP" altLang="en-US" sz="2400" spc="-150" dirty="0" smtClean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豊かにしようとする</a:t>
            </a:r>
            <a:r>
              <a:rPr lang="ja-JP" altLang="en-US" sz="2400" dirty="0" smtClean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設計への取り組み</a:t>
            </a:r>
            <a:endParaRPr lang="ja-JP" altLang="en-US" sz="2400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 bwMode="gray">
          <a:xfrm>
            <a:off x="353885" y="2947687"/>
            <a:ext cx="3751027" cy="123110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80975" indent="-180975">
              <a:lnSpc>
                <a:spcPts val="2400"/>
              </a:lnSpc>
              <a:buFont typeface="Wingdings" panose="05000000000000000000" pitchFamily="2" charset="2"/>
              <a:buChar char="l"/>
            </a:pPr>
            <a:r>
              <a:rPr lang="ja-JP" altLang="en-US" dirty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仕様が決まってサクサク進む</a:t>
            </a:r>
            <a:endParaRPr lang="en-US" altLang="ja-JP" dirty="0">
              <a:latin typeface="游ゴシック" panose="020B0400000000000000" pitchFamily="50" charset="-128"/>
              <a:ea typeface="游ゴシック" panose="020B0400000000000000" pitchFamily="50" charset="-128"/>
              <a:cs typeface="メイリオ" panose="020B0604030504040204" pitchFamily="50" charset="-128"/>
            </a:endParaRPr>
          </a:p>
          <a:p>
            <a:pPr marL="180975" indent="-180975">
              <a:lnSpc>
                <a:spcPts val="2400"/>
              </a:lnSpc>
              <a:buFont typeface="Wingdings" panose="05000000000000000000" pitchFamily="2" charset="2"/>
              <a:buChar char="l"/>
            </a:pPr>
            <a:r>
              <a:rPr lang="ja-JP" altLang="en-US" dirty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手戻りがなくなる</a:t>
            </a:r>
            <a:endParaRPr lang="en-US" altLang="ja-JP" dirty="0">
              <a:latin typeface="游ゴシック" panose="020B0400000000000000" pitchFamily="50" charset="-128"/>
              <a:ea typeface="游ゴシック" panose="020B0400000000000000" pitchFamily="50" charset="-128"/>
              <a:cs typeface="メイリオ" panose="020B0604030504040204" pitchFamily="50" charset="-128"/>
            </a:endParaRPr>
          </a:p>
          <a:p>
            <a:pPr marL="180975" indent="-180975">
              <a:lnSpc>
                <a:spcPts val="2400"/>
              </a:lnSpc>
              <a:buFont typeface="Wingdings" panose="05000000000000000000" pitchFamily="2" charset="2"/>
              <a:buChar char="l"/>
            </a:pPr>
            <a:r>
              <a:rPr lang="ja-JP" altLang="en-US" dirty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品質向上し喜ばれる</a:t>
            </a:r>
            <a:endParaRPr lang="en-US" altLang="ja-JP" dirty="0">
              <a:latin typeface="游ゴシック" panose="020B0400000000000000" pitchFamily="50" charset="-128"/>
              <a:ea typeface="游ゴシック" panose="020B0400000000000000" pitchFamily="50" charset="-128"/>
              <a:cs typeface="メイリオ" panose="020B0604030504040204" pitchFamily="50" charset="-128"/>
            </a:endParaRPr>
          </a:p>
          <a:p>
            <a:pPr marL="180975" indent="-180975">
              <a:lnSpc>
                <a:spcPts val="2400"/>
              </a:lnSpc>
              <a:buFont typeface="Wingdings" panose="05000000000000000000" pitchFamily="2" charset="2"/>
              <a:buChar char="l"/>
            </a:pPr>
            <a:r>
              <a:rPr lang="ja-JP" altLang="en-US" dirty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人のために作っている実感が</a:t>
            </a:r>
            <a:r>
              <a:rPr lang="ja-JP" altLang="en-US" dirty="0" smtClean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ある</a:t>
            </a:r>
            <a:endParaRPr lang="ja-JP" altLang="en-US" dirty="0">
              <a:latin typeface="游ゴシック" panose="020B0400000000000000" pitchFamily="50" charset="-128"/>
              <a:ea typeface="游ゴシック" panose="020B04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19" name="テキスト ボックス 18"/>
          <p:cNvSpPr txBox="1"/>
          <p:nvPr/>
        </p:nvSpPr>
        <p:spPr bwMode="gray">
          <a:xfrm>
            <a:off x="5213071" y="2947687"/>
            <a:ext cx="3839411" cy="123110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L="180975" indent="-180975">
              <a:lnSpc>
                <a:spcPts val="2400"/>
              </a:lnSpc>
              <a:buFont typeface="Wingdings" panose="05000000000000000000" pitchFamily="2" charset="2"/>
              <a:buChar char="l"/>
            </a:pPr>
            <a:r>
              <a:rPr lang="ja-JP" altLang="en-US" dirty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仕様がなかなか決まらない</a:t>
            </a:r>
            <a:endParaRPr lang="en-US" altLang="ja-JP" dirty="0">
              <a:latin typeface="游ゴシック" panose="020B0400000000000000" pitchFamily="50" charset="-128"/>
              <a:ea typeface="游ゴシック" panose="020B0400000000000000" pitchFamily="50" charset="-128"/>
              <a:cs typeface="メイリオ" panose="020B0604030504040204" pitchFamily="50" charset="-128"/>
            </a:endParaRPr>
          </a:p>
          <a:p>
            <a:pPr marL="180975" indent="-180975">
              <a:lnSpc>
                <a:spcPts val="2400"/>
              </a:lnSpc>
              <a:buFont typeface="Wingdings" panose="05000000000000000000" pitchFamily="2" charset="2"/>
              <a:buChar char="l"/>
            </a:pPr>
            <a:r>
              <a:rPr lang="ja-JP" altLang="en-US" dirty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ドンデン返しがある</a:t>
            </a:r>
            <a:endParaRPr lang="en-US" altLang="ja-JP" dirty="0">
              <a:latin typeface="游ゴシック" panose="020B0400000000000000" pitchFamily="50" charset="-128"/>
              <a:ea typeface="游ゴシック" panose="020B0400000000000000" pitchFamily="50" charset="-128"/>
              <a:cs typeface="メイリオ" panose="020B0604030504040204" pitchFamily="50" charset="-128"/>
            </a:endParaRPr>
          </a:p>
          <a:p>
            <a:pPr marL="180975" indent="-180975">
              <a:lnSpc>
                <a:spcPts val="2400"/>
              </a:lnSpc>
              <a:buFont typeface="Wingdings" panose="05000000000000000000" pitchFamily="2" charset="2"/>
              <a:buChar char="l"/>
            </a:pPr>
            <a:r>
              <a:rPr lang="ja-JP" altLang="en-US" spc="-150" dirty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せっかく</a:t>
            </a:r>
            <a:r>
              <a:rPr lang="ja-JP" altLang="en-US" dirty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作</a:t>
            </a:r>
            <a:r>
              <a:rPr lang="ja-JP" altLang="en-US" spc="-150" dirty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ったのに使ってもらえない</a:t>
            </a:r>
            <a:endParaRPr lang="en-US" altLang="ja-JP" spc="-150" dirty="0">
              <a:latin typeface="游ゴシック" panose="020B0400000000000000" pitchFamily="50" charset="-128"/>
              <a:ea typeface="游ゴシック" panose="020B0400000000000000" pitchFamily="50" charset="-128"/>
              <a:cs typeface="メイリオ" panose="020B0604030504040204" pitchFamily="50" charset="-128"/>
            </a:endParaRPr>
          </a:p>
          <a:p>
            <a:pPr marL="180975" indent="-180975">
              <a:lnSpc>
                <a:spcPts val="2400"/>
              </a:lnSpc>
              <a:buFont typeface="Wingdings" panose="05000000000000000000" pitchFamily="2" charset="2"/>
              <a:buChar char="l"/>
            </a:pPr>
            <a:r>
              <a:rPr lang="ja-JP" altLang="en-US" dirty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どんな人が使うかイメージできない</a:t>
            </a:r>
          </a:p>
        </p:txBody>
      </p:sp>
      <p:sp>
        <p:nvSpPr>
          <p:cNvPr id="12" name="スライド番号プレースホルダー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4B20C9-26D2-4B3D-B0E5-BA1A1EAC872E}" type="slidenum">
              <a:rPr lang="ja-JP" altLang="en-US" smtClean="0"/>
              <a:pPr/>
              <a:t>10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66951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 bwMode="gray"/>
        <p:txBody>
          <a:bodyPr>
            <a:noAutofit/>
          </a:bodyPr>
          <a:lstStyle/>
          <a:p>
            <a:pPr algn="l"/>
            <a:r>
              <a:rPr kumimoji="1" lang="ja-JP" altLang="en-US" sz="32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コンビニ</a:t>
            </a:r>
            <a:r>
              <a:rPr kumimoji="1" lang="en-US" altLang="ja-JP" sz="32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ATM</a:t>
            </a:r>
            <a:r>
              <a:rPr kumimoji="1" lang="ja-JP" altLang="en-US" sz="32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の対象ユーザーは？</a:t>
            </a:r>
            <a:endParaRPr kumimoji="1" lang="ja-JP" altLang="en-US" sz="32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4294967295"/>
          </p:nvPr>
        </p:nvSpPr>
        <p:spPr bwMode="gray">
          <a:xfrm>
            <a:off x="250825" y="2706688"/>
            <a:ext cx="8893175" cy="1944687"/>
          </a:xfrm>
        </p:spPr>
        <p:txBody>
          <a:bodyPr>
            <a:noAutofit/>
          </a:bodyPr>
          <a:lstStyle/>
          <a:p>
            <a:pPr marL="0" indent="0">
              <a:lnSpc>
                <a:spcPts val="4000"/>
              </a:lnSpc>
              <a:spcBef>
                <a:spcPts val="0"/>
              </a:spcBef>
              <a:buNone/>
            </a:pPr>
            <a:r>
              <a:rPr lang="ja-JP" altLang="en-US" sz="36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コンビニ</a:t>
            </a:r>
            <a:r>
              <a:rPr lang="en-US" altLang="ja-JP" sz="36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ATM</a:t>
            </a:r>
            <a:r>
              <a:rPr lang="ja-JP" altLang="en-US" sz="36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の</a:t>
            </a:r>
            <a:r>
              <a:rPr kumimoji="1" lang="en-US" altLang="ja-JP" sz="36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/>
            </a:r>
            <a:br>
              <a:rPr kumimoji="1" lang="en-US" altLang="ja-JP" sz="36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kumimoji="1" lang="ja-JP" altLang="en-US" sz="36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対象ユーザーは、</a:t>
            </a:r>
            <a:endParaRPr kumimoji="1" lang="en-US" altLang="ja-JP" sz="3600" dirty="0" smtClean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0" indent="0">
              <a:lnSpc>
                <a:spcPts val="4000"/>
              </a:lnSpc>
              <a:spcBef>
                <a:spcPts val="0"/>
              </a:spcBef>
              <a:buNone/>
            </a:pPr>
            <a:r>
              <a:rPr kumimoji="1" lang="ja-JP" altLang="en-US" sz="36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どういった人たちだろうか。</a:t>
            </a:r>
            <a:endParaRPr lang="ja-JP" altLang="en-US" sz="500" dirty="0" smtClean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 bwMode="gray">
          <a:xfrm>
            <a:off x="250825" y="1243640"/>
            <a:ext cx="3772186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ja-JP" sz="4800" b="1" dirty="0" smtClean="0">
                <a:solidFill>
                  <a:srgbClr val="FE6E54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Workshop</a:t>
            </a:r>
            <a:r>
              <a:rPr lang="ja-JP" altLang="en-US" sz="4800" b="1" dirty="0" smtClean="0">
                <a:solidFill>
                  <a:srgbClr val="FE6E54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①</a:t>
            </a:r>
            <a:endParaRPr kumimoji="1" lang="ja-JP" altLang="en-US" sz="4800" b="1" dirty="0">
              <a:solidFill>
                <a:srgbClr val="FE6E54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6" name="コンテンツ プレースホルダー 2"/>
          <p:cNvSpPr txBox="1">
            <a:spLocks/>
          </p:cNvSpPr>
          <p:nvPr/>
        </p:nvSpPr>
        <p:spPr bwMode="gray">
          <a:xfrm>
            <a:off x="250825" y="5084480"/>
            <a:ext cx="8893175" cy="5858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4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18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18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r>
              <a:rPr lang="ja-JP" altLang="en-US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対象ユーザーを挙げてみよう。</a:t>
            </a:r>
            <a:endParaRPr lang="en-US" altLang="ja-JP" dirty="0" smtClean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 flipH="1">
            <a:off x="161925" y="1620411"/>
            <a:ext cx="7620000" cy="495300"/>
          </a:xfrm>
          <a:prstGeom prst="rect">
            <a:avLst/>
          </a:prstGeom>
        </p:spPr>
      </p:pic>
      <p:sp>
        <p:nvSpPr>
          <p:cNvPr id="8" name="スライド番号プレースホルダー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4B20C9-26D2-4B3D-B0E5-BA1A1EAC872E}" type="slidenum">
              <a:rPr lang="ja-JP" altLang="en-US" smtClean="0"/>
              <a:pPr/>
              <a:t>11</a:t>
            </a:fld>
            <a:endParaRPr lang="ja-JP" altLang="en-US"/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6338277" y="2938302"/>
            <a:ext cx="2544358" cy="2869169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</a:blip>
          <a:stretch>
            <a:fillRect/>
          </a:stretch>
        </p:blipFill>
        <p:spPr>
          <a:xfrm>
            <a:off x="7010456" y="2492482"/>
            <a:ext cx="600000" cy="10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826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\\Sv019071\cv推進部\2G\9X_temp\98_PDF\8_ATMユーザ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 rot="5400000">
            <a:off x="3293203" y="674549"/>
            <a:ext cx="6481523" cy="5220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 bwMode="gray"/>
        <p:txBody>
          <a:bodyPr>
            <a:noAutofit/>
          </a:bodyPr>
          <a:lstStyle/>
          <a:p>
            <a:pPr algn="l"/>
            <a:r>
              <a:rPr lang="ja-JP" altLang="en-US" sz="32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ユーザーは？</a:t>
            </a:r>
            <a:endParaRPr kumimoji="1" lang="ja-JP" altLang="en-US" sz="32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 bwMode="gray">
          <a:xfrm>
            <a:off x="5478570" y="6581772"/>
            <a:ext cx="306365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050" dirty="0" smtClean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山崎、他“人間中心設計入門”近代科学社、</a:t>
            </a:r>
            <a:r>
              <a:rPr lang="en-US" altLang="ja-JP" sz="1050" dirty="0" smtClean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2016</a:t>
            </a:r>
            <a:endParaRPr kumimoji="1" lang="ja-JP" altLang="en-US" sz="1050" dirty="0">
              <a:latin typeface="游ゴシック" panose="020B0400000000000000" pitchFamily="50" charset="-128"/>
              <a:ea typeface="游ゴシック" panose="020B04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8" name="コンテンツ プレースホルダー 2"/>
          <p:cNvSpPr txBox="1">
            <a:spLocks/>
          </p:cNvSpPr>
          <p:nvPr/>
        </p:nvSpPr>
        <p:spPr bwMode="gray">
          <a:xfrm>
            <a:off x="78929" y="923535"/>
            <a:ext cx="4080392" cy="1450165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36000" tIns="45720" rIns="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8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altLang="ja-JP" sz="2400" dirty="0" smtClean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HCD</a:t>
            </a:r>
            <a:r>
              <a:rPr lang="ja-JP" altLang="en-US" sz="2400" dirty="0" smtClean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を活用する上で、</a:t>
            </a:r>
            <a:r>
              <a:rPr lang="en-US" altLang="ja-JP" sz="2400" dirty="0" smtClean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/>
            </a:r>
            <a:br>
              <a:rPr lang="en-US" altLang="ja-JP" sz="2400" dirty="0" smtClean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</a:br>
            <a:r>
              <a:rPr lang="ja-JP" altLang="en-US" sz="2400" spc="-150" dirty="0" smtClean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プロジェクトの</a:t>
            </a:r>
            <a:r>
              <a:rPr lang="ja-JP" altLang="en-US" sz="2400" b="1" dirty="0" smtClean="0">
                <a:solidFill>
                  <a:srgbClr val="FE6E54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対象</a:t>
            </a:r>
            <a:r>
              <a:rPr lang="ja-JP" altLang="en-US" sz="2400" b="1" spc="-150" dirty="0" smtClean="0">
                <a:solidFill>
                  <a:srgbClr val="FE6E54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ユーザー</a:t>
            </a:r>
            <a:r>
              <a:rPr lang="ja-JP" altLang="en-US" sz="2400" b="1" dirty="0" smtClean="0">
                <a:solidFill>
                  <a:srgbClr val="FE6E54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を明確にすることは重要</a:t>
            </a:r>
            <a:r>
              <a:rPr lang="en-US" altLang="ja-JP" sz="2400" b="1" dirty="0" smtClean="0">
                <a:solidFill>
                  <a:srgbClr val="FE6E54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/>
            </a:r>
            <a:br>
              <a:rPr lang="en-US" altLang="ja-JP" sz="2400" b="1" dirty="0" smtClean="0">
                <a:solidFill>
                  <a:srgbClr val="FE6E54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</a:br>
            <a:r>
              <a:rPr lang="ja-JP" altLang="en-US" sz="2400" dirty="0" smtClean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である。</a:t>
            </a:r>
            <a:endParaRPr lang="en-US" altLang="ja-JP" sz="2800" dirty="0" smtClean="0">
              <a:latin typeface="游ゴシック" panose="020B0400000000000000" pitchFamily="50" charset="-128"/>
              <a:ea typeface="游ゴシック" panose="020B04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9" name="コンテンツ プレースホルダー 2"/>
          <p:cNvSpPr txBox="1">
            <a:spLocks/>
          </p:cNvSpPr>
          <p:nvPr/>
        </p:nvSpPr>
        <p:spPr bwMode="gray">
          <a:xfrm>
            <a:off x="239208" y="2632114"/>
            <a:ext cx="3065967" cy="636241"/>
          </a:xfrm>
          <a:prstGeom prst="roundRect">
            <a:avLst>
              <a:gd name="adj" fmla="val 50000"/>
            </a:avLst>
          </a:prstGeom>
          <a:solidFill>
            <a:srgbClr val="FE6E54"/>
          </a:solidFill>
          <a:ln w="25400" cap="flat" cmpd="sng" algn="ctr">
            <a:noFill/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72000" rIns="91440" bIns="3600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indent="0">
              <a:buFont typeface="Arial" panose="020B0604020202020204" pitchFamily="34" charset="0"/>
              <a:buNone/>
            </a:pPr>
            <a:r>
              <a:rPr lang="ja-JP" altLang="en-US" dirty="0" smtClean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狭義のユーザー</a:t>
            </a:r>
            <a:endParaRPr lang="ja-JP" altLang="en-US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10" name="コンテンツ プレースホルダー 2"/>
          <p:cNvSpPr txBox="1">
            <a:spLocks/>
          </p:cNvSpPr>
          <p:nvPr/>
        </p:nvSpPr>
        <p:spPr bwMode="gray">
          <a:xfrm>
            <a:off x="239208" y="5491588"/>
            <a:ext cx="3065967" cy="636241"/>
          </a:xfrm>
          <a:prstGeom prst="roundRect">
            <a:avLst>
              <a:gd name="adj" fmla="val 50000"/>
            </a:avLst>
          </a:prstGeom>
          <a:solidFill>
            <a:srgbClr val="FE6E54"/>
          </a:solidFill>
          <a:ln w="25400" cap="flat" cmpd="sng" algn="ctr">
            <a:noFill/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72000" rIns="91440" bIns="3600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indent="0">
              <a:buFont typeface="Arial" panose="020B0604020202020204" pitchFamily="34" charset="0"/>
              <a:buNone/>
            </a:pPr>
            <a:r>
              <a:rPr lang="ja-JP" altLang="en-US" dirty="0" smtClean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広義のユーザー</a:t>
            </a:r>
            <a:endParaRPr lang="ja-JP" altLang="en-US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11" name="コンテンツ プレースホルダー 2"/>
          <p:cNvSpPr txBox="1">
            <a:spLocks/>
          </p:cNvSpPr>
          <p:nvPr/>
        </p:nvSpPr>
        <p:spPr bwMode="gray">
          <a:xfrm>
            <a:off x="251520" y="3325980"/>
            <a:ext cx="5688632" cy="1977373"/>
          </a:xfrm>
          <a:prstGeom prst="rect">
            <a:avLst/>
          </a:prstGeom>
        </p:spPr>
        <p:txBody>
          <a:bodyPr vert="horz" lIns="91440" tIns="72000" rIns="91440" bIns="3600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4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18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18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23875" lvl="1" indent="-342900">
              <a:lnSpc>
                <a:spcPts val="2200"/>
              </a:lnSpc>
              <a:spcBef>
                <a:spcPts val="1200"/>
              </a:spcBef>
              <a:buClr>
                <a:srgbClr val="FE6E54"/>
              </a:buClr>
              <a:buFont typeface="メイリオ" panose="020B0604030504040204" pitchFamily="50" charset="-128"/>
              <a:buChar char="▶"/>
            </a:pPr>
            <a:r>
              <a:rPr lang="ja-JP" altLang="en-US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直接</a:t>
            </a:r>
            <a:r>
              <a:rPr lang="ja-JP" altLang="en-US" spc="-15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ユーザー</a:t>
            </a:r>
          </a:p>
          <a:p>
            <a:pPr marL="1057275" lvl="1" indent="-342900">
              <a:lnSpc>
                <a:spcPts val="2200"/>
              </a:lnSpc>
              <a:spcBef>
                <a:spcPts val="600"/>
              </a:spcBef>
              <a:buFont typeface="Wingdings" panose="05000000000000000000" pitchFamily="2" charset="2"/>
              <a:buChar char="l"/>
            </a:pPr>
            <a:r>
              <a:rPr lang="ja-JP" altLang="en-US" sz="20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一次</a:t>
            </a:r>
            <a:r>
              <a:rPr lang="ja-JP" altLang="en-US" sz="2000" spc="-15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ユーザー</a:t>
            </a:r>
          </a:p>
          <a:p>
            <a:pPr marL="1057275" lvl="1" indent="-342900">
              <a:lnSpc>
                <a:spcPts val="2200"/>
              </a:lnSpc>
              <a:spcBef>
                <a:spcPts val="600"/>
              </a:spcBef>
              <a:buFont typeface="Wingdings" panose="05000000000000000000" pitchFamily="2" charset="2"/>
              <a:buChar char="l"/>
            </a:pPr>
            <a:r>
              <a:rPr lang="ja-JP" altLang="en-US" sz="20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二次</a:t>
            </a:r>
            <a:r>
              <a:rPr lang="ja-JP" altLang="en-US" sz="2000" spc="-15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ユーザー</a:t>
            </a:r>
          </a:p>
          <a:p>
            <a:pPr marL="523875" lvl="1" indent="-342900">
              <a:lnSpc>
                <a:spcPts val="2200"/>
              </a:lnSpc>
              <a:spcBef>
                <a:spcPts val="2400"/>
              </a:spcBef>
              <a:buClr>
                <a:srgbClr val="FE6E54"/>
              </a:buClr>
              <a:buFont typeface="メイリオ" panose="020B0604030504040204" pitchFamily="50" charset="-128"/>
              <a:buChar char="▶"/>
            </a:pPr>
            <a:r>
              <a:rPr lang="ja-JP" altLang="en-US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間接</a:t>
            </a:r>
            <a:r>
              <a:rPr lang="ja-JP" altLang="en-US" spc="-15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ユーザー</a:t>
            </a:r>
          </a:p>
        </p:txBody>
      </p:sp>
      <p:sp>
        <p:nvSpPr>
          <p:cNvPr id="12" name="テキスト ボックス 11"/>
          <p:cNvSpPr txBox="1"/>
          <p:nvPr/>
        </p:nvSpPr>
        <p:spPr bwMode="gray">
          <a:xfrm>
            <a:off x="4263330" y="4036505"/>
            <a:ext cx="1269578" cy="169277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kumimoji="1" lang="ja-JP" altLang="en-US" sz="1100" dirty="0" smtClean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お金をおろすお客様</a:t>
            </a:r>
            <a:endParaRPr kumimoji="1" lang="ja-JP" altLang="en-US" sz="1100" dirty="0">
              <a:latin typeface="游ゴシック" panose="020B0400000000000000" pitchFamily="50" charset="-128"/>
              <a:ea typeface="游ゴシック" panose="020B04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 bwMode="gray">
          <a:xfrm>
            <a:off x="5701704" y="4036505"/>
            <a:ext cx="1013098" cy="169277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kumimoji="1" lang="ja-JP" altLang="en-US" sz="1100" spc="-150" dirty="0" smtClean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メンテナンス</a:t>
            </a:r>
            <a:r>
              <a:rPr kumimoji="1" lang="ja-JP" altLang="en-US" sz="1100" dirty="0" smtClean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業者</a:t>
            </a:r>
            <a:endParaRPr kumimoji="1" lang="ja-JP" altLang="en-US" sz="1100" dirty="0">
              <a:latin typeface="游ゴシック" panose="020B0400000000000000" pitchFamily="50" charset="-128"/>
              <a:ea typeface="游ゴシック" panose="020B04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 bwMode="gray">
          <a:xfrm>
            <a:off x="4208992" y="5825551"/>
            <a:ext cx="1269578" cy="169277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kumimoji="1" lang="ja-JP" altLang="en-US" sz="1100" dirty="0" smtClean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コンビニの管理会社</a:t>
            </a:r>
            <a:endParaRPr kumimoji="1" lang="ja-JP" altLang="en-US" sz="1100" dirty="0">
              <a:latin typeface="游ゴシック" panose="020B0400000000000000" pitchFamily="50" charset="-128"/>
              <a:ea typeface="游ゴシック" panose="020B04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 bwMode="gray">
          <a:xfrm>
            <a:off x="5996350" y="5825551"/>
            <a:ext cx="846386" cy="169277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kumimoji="1" lang="ja-JP" altLang="en-US" sz="1100" dirty="0" smtClean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コンビニ店長</a:t>
            </a:r>
            <a:endParaRPr kumimoji="1" lang="ja-JP" altLang="en-US" sz="1100" dirty="0">
              <a:latin typeface="游ゴシック" panose="020B0400000000000000" pitchFamily="50" charset="-128"/>
              <a:ea typeface="游ゴシック" panose="020B04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16" name="テキスト ボックス 15"/>
          <p:cNvSpPr txBox="1"/>
          <p:nvPr/>
        </p:nvSpPr>
        <p:spPr bwMode="gray">
          <a:xfrm>
            <a:off x="7657864" y="5825551"/>
            <a:ext cx="705321" cy="169277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kumimoji="1" lang="ja-JP" altLang="en-US" sz="1100" dirty="0" smtClean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他のお客様</a:t>
            </a:r>
            <a:endParaRPr kumimoji="1" lang="ja-JP" altLang="en-US" sz="1100" dirty="0">
              <a:latin typeface="游ゴシック" panose="020B0400000000000000" pitchFamily="50" charset="-128"/>
              <a:ea typeface="游ゴシック" panose="020B04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17" name="テキスト ボックス 16"/>
          <p:cNvSpPr txBox="1"/>
          <p:nvPr/>
        </p:nvSpPr>
        <p:spPr bwMode="gray">
          <a:xfrm>
            <a:off x="7808452" y="3527371"/>
            <a:ext cx="423193" cy="169277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kumimoji="1" lang="ja-JP" altLang="en-US" sz="1100" dirty="0" smtClean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銀行員</a:t>
            </a:r>
            <a:endParaRPr kumimoji="1" lang="ja-JP" altLang="en-US" sz="1100" dirty="0">
              <a:latin typeface="游ゴシック" panose="020B0400000000000000" pitchFamily="50" charset="-128"/>
              <a:ea typeface="游ゴシック" panose="020B04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18" name="テキスト ボックス 17"/>
          <p:cNvSpPr txBox="1"/>
          <p:nvPr/>
        </p:nvSpPr>
        <p:spPr bwMode="gray">
          <a:xfrm>
            <a:off x="7077074" y="1559602"/>
            <a:ext cx="1660711" cy="677108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ja-JP" altLang="en-US" sz="1100" dirty="0" smtClean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製品や</a:t>
            </a:r>
            <a:r>
              <a:rPr lang="ja-JP" altLang="en-US" sz="1100" spc="-150" dirty="0" smtClean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システム</a:t>
            </a:r>
            <a:r>
              <a:rPr lang="ja-JP" altLang="en-US" sz="1100" dirty="0" smtClean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や</a:t>
            </a:r>
            <a:r>
              <a:rPr lang="ja-JP" altLang="en-US" sz="1100" spc="-150" dirty="0" smtClean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サービスと</a:t>
            </a:r>
            <a:r>
              <a:rPr lang="en-US" altLang="ja-JP" sz="1100" spc="-150" dirty="0" smtClean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/>
            </a:r>
            <a:br>
              <a:rPr lang="en-US" altLang="ja-JP" sz="1100" spc="-150" dirty="0" smtClean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</a:br>
            <a:r>
              <a:rPr lang="ja-JP" altLang="en-US" sz="1100" dirty="0" smtClean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直接的には相互作用は</a:t>
            </a:r>
            <a:r>
              <a:rPr lang="en-US" altLang="ja-JP" sz="1100" dirty="0" smtClean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/>
            </a:r>
            <a:br>
              <a:rPr lang="en-US" altLang="ja-JP" sz="1100" dirty="0" smtClean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</a:br>
            <a:r>
              <a:rPr lang="ja-JP" altLang="en-US" sz="1100" dirty="0" smtClean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行わないが、その出力を</a:t>
            </a:r>
            <a:r>
              <a:rPr lang="en-US" altLang="ja-JP" sz="1100" dirty="0" smtClean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/>
            </a:r>
            <a:br>
              <a:rPr lang="en-US" altLang="ja-JP" sz="1100" dirty="0" smtClean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</a:br>
            <a:r>
              <a:rPr lang="ja-JP" altLang="en-US" sz="1100" dirty="0" smtClean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受け取る人</a:t>
            </a:r>
            <a:endParaRPr kumimoji="1" lang="ja-JP" altLang="en-US" sz="1100" dirty="0">
              <a:latin typeface="游ゴシック" panose="020B0400000000000000" pitchFamily="50" charset="-128"/>
              <a:ea typeface="游ゴシック" panose="020B04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19" name="テキスト ボックス 18"/>
          <p:cNvSpPr txBox="1"/>
          <p:nvPr/>
        </p:nvSpPr>
        <p:spPr bwMode="gray">
          <a:xfrm>
            <a:off x="4625515" y="1601652"/>
            <a:ext cx="1833835" cy="338554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ja-JP" altLang="en-US" sz="1100" dirty="0" smtClean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製品やシステムやサービスと</a:t>
            </a:r>
            <a:r>
              <a:rPr lang="en-US" altLang="ja-JP" sz="1100" dirty="0" smtClean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/>
            </a:r>
            <a:br>
              <a:rPr lang="en-US" altLang="ja-JP" sz="1100" dirty="0" smtClean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</a:br>
            <a:r>
              <a:rPr lang="ja-JP" altLang="en-US" sz="1100" dirty="0" smtClean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直接的に相互作用する人</a:t>
            </a:r>
            <a:endParaRPr kumimoji="1" lang="ja-JP" altLang="en-US" sz="1100" dirty="0">
              <a:latin typeface="游ゴシック" panose="020B0400000000000000" pitchFamily="50" charset="-128"/>
              <a:ea typeface="游ゴシック" panose="020B04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20" name="テキスト ボックス 19"/>
          <p:cNvSpPr txBox="1"/>
          <p:nvPr/>
        </p:nvSpPr>
        <p:spPr bwMode="gray">
          <a:xfrm>
            <a:off x="4686698" y="2209051"/>
            <a:ext cx="987450" cy="338554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ja-JP" altLang="en-US" sz="1100" dirty="0" smtClean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システムと</a:t>
            </a:r>
            <a:r>
              <a:rPr lang="en-US" altLang="ja-JP" sz="1100" dirty="0" smtClean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/>
            </a:r>
            <a:br>
              <a:rPr lang="en-US" altLang="ja-JP" sz="1100" dirty="0" smtClean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</a:br>
            <a:r>
              <a:rPr lang="ja-JP" altLang="en-US" sz="1100" dirty="0" smtClean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相互作用する人</a:t>
            </a:r>
            <a:endParaRPr kumimoji="1" lang="ja-JP" altLang="en-US" sz="1100" dirty="0">
              <a:latin typeface="游ゴシック" panose="020B0400000000000000" pitchFamily="50" charset="-128"/>
              <a:ea typeface="游ゴシック" panose="020B04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21" name="テキスト ボックス 20"/>
          <p:cNvSpPr txBox="1"/>
          <p:nvPr/>
        </p:nvSpPr>
        <p:spPr bwMode="gray">
          <a:xfrm>
            <a:off x="6111767" y="2162383"/>
            <a:ext cx="730969" cy="507831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ja-JP" altLang="en-US" sz="1100" spc="-150" dirty="0" smtClean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システムへの</a:t>
            </a:r>
            <a:r>
              <a:rPr lang="en-US" altLang="ja-JP" sz="1100" spc="-150" dirty="0" smtClean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/>
            </a:r>
            <a:br>
              <a:rPr lang="en-US" altLang="ja-JP" sz="1100" spc="-150" dirty="0" smtClean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</a:br>
            <a:r>
              <a:rPr lang="ja-JP" altLang="en-US" sz="1100" dirty="0" smtClean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サポートを</a:t>
            </a:r>
            <a:r>
              <a:rPr lang="en-US" altLang="ja-JP" sz="1100" dirty="0" smtClean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/>
            </a:r>
            <a:br>
              <a:rPr lang="en-US" altLang="ja-JP" sz="1100" dirty="0" smtClean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</a:br>
            <a:r>
              <a:rPr lang="ja-JP" altLang="en-US" sz="1100" dirty="0" smtClean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提供する人</a:t>
            </a:r>
            <a:endParaRPr kumimoji="1" lang="ja-JP" altLang="en-US" sz="1100" dirty="0">
              <a:latin typeface="游ゴシック" panose="020B0400000000000000" pitchFamily="50" charset="-128"/>
              <a:ea typeface="游ゴシック" panose="020B04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4B20C9-26D2-4B3D-B0E5-BA1A1EAC872E}" type="slidenum">
              <a:rPr lang="ja-JP" altLang="en-US" smtClean="0"/>
              <a:pPr/>
              <a:t>12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05315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 bwMode="gray"/>
        <p:txBody>
          <a:bodyPr>
            <a:noAutofit/>
          </a:bodyPr>
          <a:lstStyle/>
          <a:p>
            <a:pPr algn="l"/>
            <a:r>
              <a:rPr kumimoji="1" lang="ja-JP" altLang="en-US" sz="32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自社の●●製品の対象ユーザーは？</a:t>
            </a:r>
            <a:endParaRPr kumimoji="1" lang="ja-JP" altLang="en-US" sz="32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4294967295"/>
          </p:nvPr>
        </p:nvSpPr>
        <p:spPr bwMode="gray">
          <a:xfrm>
            <a:off x="250825" y="2706688"/>
            <a:ext cx="8893175" cy="1944687"/>
          </a:xfrm>
        </p:spPr>
        <p:txBody>
          <a:bodyPr>
            <a:noAutofit/>
          </a:bodyPr>
          <a:lstStyle/>
          <a:p>
            <a:pPr marL="0" indent="0">
              <a:lnSpc>
                <a:spcPts val="4000"/>
              </a:lnSpc>
              <a:spcBef>
                <a:spcPts val="0"/>
              </a:spcBef>
              <a:buNone/>
            </a:pPr>
            <a:r>
              <a:rPr lang="ja-JP" altLang="en-US" sz="36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自社</a:t>
            </a:r>
            <a:r>
              <a:rPr lang="ja-JP" altLang="en-US" sz="36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製品●●の</a:t>
            </a:r>
            <a:r>
              <a:rPr kumimoji="1" lang="en-US" altLang="ja-JP" sz="36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/>
            </a:r>
            <a:br>
              <a:rPr kumimoji="1" lang="en-US" altLang="ja-JP" sz="36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kumimoji="1" lang="ja-JP" altLang="en-US" sz="36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対象ユーザーは、</a:t>
            </a:r>
            <a:endParaRPr kumimoji="1" lang="en-US" altLang="ja-JP" sz="3600" dirty="0" smtClean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0" indent="0">
              <a:lnSpc>
                <a:spcPts val="4000"/>
              </a:lnSpc>
              <a:spcBef>
                <a:spcPts val="0"/>
              </a:spcBef>
              <a:buNone/>
            </a:pPr>
            <a:r>
              <a:rPr kumimoji="1" lang="ja-JP" altLang="en-US" sz="36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どういった人たちだろうか。</a:t>
            </a:r>
            <a:endParaRPr lang="ja-JP" altLang="en-US" sz="500" dirty="0" smtClean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6" name="コンテンツ プレースホルダー 2"/>
          <p:cNvSpPr txBox="1">
            <a:spLocks/>
          </p:cNvSpPr>
          <p:nvPr/>
        </p:nvSpPr>
        <p:spPr bwMode="gray">
          <a:xfrm>
            <a:off x="250825" y="5084480"/>
            <a:ext cx="8893175" cy="5858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4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18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18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r>
              <a:rPr lang="ja-JP" altLang="en-US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対象ユーザーを挙げてみよう。</a:t>
            </a:r>
            <a:endParaRPr lang="en-US" altLang="ja-JP" dirty="0" smtClean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 flipH="1">
            <a:off x="161925" y="1620411"/>
            <a:ext cx="7620000" cy="495300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6353175" y="2746375"/>
            <a:ext cx="2781300" cy="3810000"/>
          </a:xfrm>
          <a:prstGeom prst="rect">
            <a:avLst/>
          </a:prstGeom>
        </p:spPr>
      </p:pic>
      <p:sp>
        <p:nvSpPr>
          <p:cNvPr id="8" name="スライド番号プレースホルダー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4B20C9-26D2-4B3D-B0E5-BA1A1EAC872E}" type="slidenum">
              <a:rPr lang="ja-JP" altLang="en-US" smtClean="0"/>
              <a:pPr/>
              <a:t>13</a:t>
            </a:fld>
            <a:endParaRPr lang="ja-JP" altLang="en-US"/>
          </a:p>
        </p:txBody>
      </p:sp>
      <p:sp>
        <p:nvSpPr>
          <p:cNvPr id="10" name="テキスト ボックス 9"/>
          <p:cNvSpPr txBox="1"/>
          <p:nvPr/>
        </p:nvSpPr>
        <p:spPr bwMode="gray">
          <a:xfrm>
            <a:off x="250825" y="1243640"/>
            <a:ext cx="3772186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ja-JP" sz="4800" b="1" dirty="0" smtClean="0">
                <a:solidFill>
                  <a:srgbClr val="FE6E54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Workshop</a:t>
            </a:r>
            <a:r>
              <a:rPr lang="ja-JP" altLang="en-US" sz="4800" b="1" dirty="0" smtClean="0">
                <a:solidFill>
                  <a:srgbClr val="FE6E54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②</a:t>
            </a:r>
            <a:endParaRPr kumimoji="1" lang="ja-JP" altLang="en-US" sz="4800" b="1" dirty="0">
              <a:solidFill>
                <a:srgbClr val="FE6E54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79414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コンテンツ プレースホルダー 2"/>
          <p:cNvSpPr txBox="1">
            <a:spLocks/>
          </p:cNvSpPr>
          <p:nvPr/>
        </p:nvSpPr>
        <p:spPr bwMode="gray">
          <a:xfrm>
            <a:off x="251520" y="953793"/>
            <a:ext cx="4063305" cy="636241"/>
          </a:xfrm>
          <a:prstGeom prst="roundRect">
            <a:avLst>
              <a:gd name="adj" fmla="val 50000"/>
            </a:avLst>
          </a:prstGeom>
          <a:solidFill>
            <a:srgbClr val="FE6E54"/>
          </a:solidFill>
          <a:ln w="25400" cap="flat" cmpd="sng" algn="ctr">
            <a:noFill/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72000" rIns="91440" bIns="3600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" indent="0">
              <a:buFont typeface="Arial" panose="020B0604020202020204" pitchFamily="34" charset="0"/>
              <a:buNone/>
            </a:pPr>
            <a:r>
              <a:rPr lang="ja-JP" altLang="en-US" dirty="0" smtClean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特性の多様性</a:t>
            </a:r>
            <a:endParaRPr lang="ja-JP" altLang="en-US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9" name="コンテンツ プレースホルダー 2"/>
          <p:cNvSpPr txBox="1">
            <a:spLocks/>
          </p:cNvSpPr>
          <p:nvPr/>
        </p:nvSpPr>
        <p:spPr bwMode="gray">
          <a:xfrm>
            <a:off x="251520" y="3042096"/>
            <a:ext cx="4063305" cy="636241"/>
          </a:xfrm>
          <a:prstGeom prst="roundRect">
            <a:avLst>
              <a:gd name="adj" fmla="val 50000"/>
            </a:avLst>
          </a:prstGeom>
          <a:solidFill>
            <a:srgbClr val="FE6E54"/>
          </a:solidFill>
          <a:ln w="25400" cap="flat" cmpd="sng" algn="ctr">
            <a:noFill/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72000" rIns="91440" bIns="3600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" indent="0">
              <a:buFont typeface="Arial" panose="020B0604020202020204" pitchFamily="34" charset="0"/>
              <a:buNone/>
            </a:pPr>
            <a:r>
              <a:rPr lang="ja-JP" altLang="en-US" dirty="0" smtClean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指向性に関する多様性</a:t>
            </a:r>
            <a:endParaRPr lang="ja-JP" altLang="en-US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4" name="タイトル 1"/>
          <p:cNvSpPr>
            <a:spLocks noGrp="1"/>
          </p:cNvSpPr>
          <p:nvPr>
            <p:ph type="title"/>
          </p:nvPr>
        </p:nvSpPr>
        <p:spPr bwMode="gray"/>
        <p:txBody>
          <a:bodyPr>
            <a:noAutofit/>
          </a:bodyPr>
          <a:lstStyle/>
          <a:p>
            <a:pPr algn="l"/>
            <a:r>
              <a:rPr lang="ja-JP" altLang="en-US" sz="32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ユーザーの特徴は？</a:t>
            </a:r>
            <a:endParaRPr kumimoji="1" lang="ja-JP" altLang="en-US" sz="32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 bwMode="gray">
          <a:xfrm>
            <a:off x="5577301" y="6565889"/>
            <a:ext cx="306365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050" dirty="0" smtClean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山崎、他“人間中心設計入門”近代科学社、</a:t>
            </a:r>
            <a:r>
              <a:rPr lang="en-US" altLang="ja-JP" sz="1050" dirty="0" smtClean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2016</a:t>
            </a:r>
            <a:endParaRPr kumimoji="1" lang="ja-JP" altLang="en-US" sz="1050" dirty="0">
              <a:latin typeface="游ゴシック" panose="020B0400000000000000" pitchFamily="50" charset="-128"/>
              <a:ea typeface="游ゴシック" panose="020B04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11" name="コンテンツ プレースホルダー 2"/>
          <p:cNvSpPr txBox="1">
            <a:spLocks/>
          </p:cNvSpPr>
          <p:nvPr/>
        </p:nvSpPr>
        <p:spPr bwMode="gray">
          <a:xfrm>
            <a:off x="251520" y="1592032"/>
            <a:ext cx="5688632" cy="12042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4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18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18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lvl="1" indent="0">
              <a:lnSpc>
                <a:spcPts val="2800"/>
              </a:lnSpc>
              <a:buNone/>
            </a:pPr>
            <a:r>
              <a:rPr lang="ja-JP" altLang="en-US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年齢、性別、障害、</a:t>
            </a:r>
            <a:r>
              <a:rPr lang="en-US" altLang="ja-JP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/>
            </a:r>
            <a:br>
              <a:rPr lang="en-US" altLang="ja-JP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lang="ja-JP" altLang="en-US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一般的</a:t>
            </a:r>
            <a:r>
              <a:rPr lang="ja-JP" altLang="en-US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身体</a:t>
            </a:r>
            <a:r>
              <a:rPr lang="ja-JP" altLang="en-US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特性、人種と民族、</a:t>
            </a:r>
            <a:r>
              <a:rPr lang="en-US" altLang="ja-JP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/>
            </a:r>
            <a:br>
              <a:rPr lang="en-US" altLang="ja-JP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lang="ja-JP" altLang="en-US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性格、知識、技術など</a:t>
            </a:r>
            <a:endParaRPr lang="en-US" altLang="ja-JP" dirty="0" smtClean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2" name="コンテンツ プレースホルダー 2"/>
          <p:cNvSpPr txBox="1">
            <a:spLocks/>
          </p:cNvSpPr>
          <p:nvPr/>
        </p:nvSpPr>
        <p:spPr bwMode="gray">
          <a:xfrm>
            <a:off x="251520" y="3690181"/>
            <a:ext cx="5688632" cy="10199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4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18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18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lvl="1" indent="0">
              <a:lnSpc>
                <a:spcPts val="2800"/>
              </a:lnSpc>
              <a:buNone/>
            </a:pPr>
            <a:r>
              <a:rPr lang="ja-JP" altLang="en-US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文化、宗教、社会的態度、</a:t>
            </a:r>
            <a:br>
              <a:rPr lang="ja-JP" altLang="en-US" dirty="0"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lang="ja-JP" altLang="en-US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嗜好、価値態度など</a:t>
            </a:r>
          </a:p>
        </p:txBody>
      </p:sp>
      <p:sp>
        <p:nvSpPr>
          <p:cNvPr id="13" name="コンテンツ プレースホルダー 2"/>
          <p:cNvSpPr txBox="1">
            <a:spLocks/>
          </p:cNvSpPr>
          <p:nvPr/>
        </p:nvSpPr>
        <p:spPr bwMode="gray">
          <a:xfrm>
            <a:off x="251520" y="5592211"/>
            <a:ext cx="5688632" cy="10199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4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18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18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lvl="1" indent="0">
              <a:lnSpc>
                <a:spcPts val="2800"/>
              </a:lnSpc>
              <a:buNone/>
            </a:pPr>
            <a:r>
              <a:rPr lang="ja-JP" altLang="en-US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精神状態、一時的状態</a:t>
            </a:r>
            <a:r>
              <a:rPr lang="ja-JP" altLang="en-US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、</a:t>
            </a:r>
            <a:r>
              <a:rPr lang="en-US" altLang="ja-JP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/>
            </a:r>
            <a:br>
              <a:rPr lang="en-US" altLang="ja-JP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lang="ja-JP" altLang="en-US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経済状態</a:t>
            </a:r>
            <a:r>
              <a:rPr lang="ja-JP" altLang="en-US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、物理的環境</a:t>
            </a:r>
            <a:r>
              <a:rPr lang="ja-JP" altLang="en-US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、</a:t>
            </a:r>
            <a:r>
              <a:rPr lang="en-US" altLang="ja-JP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/>
            </a:r>
            <a:br>
              <a:rPr lang="en-US" altLang="ja-JP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lang="ja-JP" altLang="en-US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社会的</a:t>
            </a:r>
            <a:r>
              <a:rPr lang="ja-JP" altLang="en-US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環境など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6253" y="3273226"/>
            <a:ext cx="2657143" cy="1752381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2066" y="5678994"/>
            <a:ext cx="1171429" cy="838095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0334" y="5059946"/>
            <a:ext cx="1276190" cy="1457143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23195" y="2968464"/>
            <a:ext cx="752381" cy="304762"/>
          </a:xfrm>
          <a:prstGeom prst="rect">
            <a:avLst/>
          </a:prstGeom>
        </p:spPr>
      </p:pic>
      <p:sp>
        <p:nvSpPr>
          <p:cNvPr id="10" name="コンテンツ プレースホルダー 2"/>
          <p:cNvSpPr txBox="1">
            <a:spLocks/>
          </p:cNvSpPr>
          <p:nvPr/>
        </p:nvSpPr>
        <p:spPr bwMode="gray">
          <a:xfrm>
            <a:off x="251520" y="4955970"/>
            <a:ext cx="4740523" cy="636241"/>
          </a:xfrm>
          <a:prstGeom prst="roundRect">
            <a:avLst>
              <a:gd name="adj" fmla="val 50000"/>
            </a:avLst>
          </a:prstGeom>
          <a:solidFill>
            <a:srgbClr val="FE6E54"/>
          </a:solidFill>
          <a:ln w="25400" cap="flat" cmpd="sng" algn="ctr">
            <a:noFill/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72000" rIns="91440" bIns="3600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" indent="0">
              <a:buFont typeface="Arial" panose="020B0604020202020204" pitchFamily="34" charset="0"/>
              <a:buNone/>
            </a:pPr>
            <a:r>
              <a:rPr lang="ja-JP" altLang="en-US" dirty="0" smtClean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状況や環境に関する多様性</a:t>
            </a:r>
            <a:endParaRPr lang="ja-JP" altLang="en-US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17" name="図 1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781640" y="3474481"/>
            <a:ext cx="1195339" cy="1347935"/>
          </a:xfrm>
          <a:prstGeom prst="rect">
            <a:avLst/>
          </a:prstGeom>
        </p:spPr>
      </p:pic>
      <p:sp>
        <p:nvSpPr>
          <p:cNvPr id="18" name="右中かっこ 17"/>
          <p:cNvSpPr/>
          <p:nvPr/>
        </p:nvSpPr>
        <p:spPr bwMode="gray">
          <a:xfrm>
            <a:off x="7379664" y="1480629"/>
            <a:ext cx="366781" cy="5016140"/>
          </a:xfrm>
          <a:prstGeom prst="rightBrace">
            <a:avLst>
              <a:gd name="adj1" fmla="val 44639"/>
              <a:gd name="adj2" fmla="val 45045"/>
            </a:avLst>
          </a:prstGeom>
          <a:ln w="12700">
            <a:solidFill>
              <a:srgbClr val="7474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4" name="図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06048" y="1553277"/>
            <a:ext cx="2428571" cy="942857"/>
          </a:xfrm>
          <a:prstGeom prst="rect">
            <a:avLst/>
          </a:prstGeom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4B20C9-26D2-4B3D-B0E5-BA1A1EAC872E}" type="slidenum">
              <a:rPr lang="ja-JP" altLang="en-US" smtClean="0"/>
              <a:pPr/>
              <a:t>14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630373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図 29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98510" y="2003284"/>
            <a:ext cx="826782" cy="797066"/>
          </a:xfrm>
          <a:prstGeom prst="rect">
            <a:avLst/>
          </a:prstGeom>
        </p:spPr>
      </p:pic>
      <p:pic>
        <p:nvPicPr>
          <p:cNvPr id="27" name="図 2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9922" y="4474269"/>
            <a:ext cx="937113" cy="1296965"/>
          </a:xfrm>
          <a:prstGeom prst="rect">
            <a:avLst/>
          </a:prstGeom>
        </p:spPr>
      </p:pic>
      <p:pic>
        <p:nvPicPr>
          <p:cNvPr id="22" name="図 2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3599" y="1979388"/>
            <a:ext cx="1553002" cy="1086297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11082" y="4284533"/>
            <a:ext cx="990476" cy="2009524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 bwMode="gray"/>
        <p:txBody>
          <a:bodyPr>
            <a:noAutofit/>
          </a:bodyPr>
          <a:lstStyle/>
          <a:p>
            <a:pPr algn="l"/>
            <a:r>
              <a:rPr kumimoji="1" lang="ja-JP" altLang="en-US" sz="32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利用に関わるユーザー特徴のカテゴライズ例</a:t>
            </a:r>
            <a:endParaRPr kumimoji="1" lang="ja-JP" altLang="en-US" sz="32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cxnSp>
        <p:nvCxnSpPr>
          <p:cNvPr id="5" name="直線矢印コネクタ 4"/>
          <p:cNvCxnSpPr/>
          <p:nvPr/>
        </p:nvCxnSpPr>
        <p:spPr bwMode="gray">
          <a:xfrm>
            <a:off x="1877628" y="4053826"/>
            <a:ext cx="5400000" cy="0"/>
          </a:xfrm>
          <a:prstGeom prst="straightConnector1">
            <a:avLst/>
          </a:prstGeom>
          <a:ln w="76200">
            <a:solidFill>
              <a:srgbClr val="FE6E54"/>
            </a:solidFill>
            <a:headEnd type="arrow"/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直線矢印コネクタ 5"/>
          <p:cNvCxnSpPr/>
          <p:nvPr/>
        </p:nvCxnSpPr>
        <p:spPr bwMode="gray">
          <a:xfrm flipV="1">
            <a:off x="4572000" y="2248146"/>
            <a:ext cx="0" cy="3960000"/>
          </a:xfrm>
          <a:prstGeom prst="straightConnector1">
            <a:avLst/>
          </a:prstGeom>
          <a:ln w="76200">
            <a:solidFill>
              <a:srgbClr val="FE6E54"/>
            </a:solidFill>
            <a:headEnd type="arrow"/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 bwMode="gray">
          <a:xfrm>
            <a:off x="3528446" y="1938360"/>
            <a:ext cx="2087110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kumimoji="1" lang="en-US" altLang="ja-JP" sz="2400" b="1" dirty="0" smtClean="0">
                <a:solidFill>
                  <a:srgbClr val="FE6E54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IT</a:t>
            </a:r>
            <a:r>
              <a:rPr kumimoji="1" lang="ja-JP" altLang="en-US" sz="2400" b="1" dirty="0" smtClean="0">
                <a:solidFill>
                  <a:srgbClr val="FE6E54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スキル</a:t>
            </a:r>
            <a:r>
              <a:rPr kumimoji="1" lang="en-US" altLang="ja-JP" sz="2400" b="1" dirty="0" smtClean="0">
                <a:solidFill>
                  <a:srgbClr val="FE6E54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[</a:t>
            </a:r>
            <a:r>
              <a:rPr lang="ja-JP" altLang="en-US" sz="2400" b="1" dirty="0" smtClean="0">
                <a:solidFill>
                  <a:srgbClr val="FE6E54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高い</a:t>
            </a:r>
            <a:r>
              <a:rPr lang="en-US" altLang="ja-JP" sz="2400" b="1" dirty="0" smtClean="0">
                <a:solidFill>
                  <a:srgbClr val="FE6E54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]</a:t>
            </a:r>
            <a:endParaRPr kumimoji="1" lang="ja-JP" altLang="en-US" sz="2400" b="1" dirty="0">
              <a:solidFill>
                <a:srgbClr val="FE6E54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 bwMode="gray">
          <a:xfrm>
            <a:off x="3528446" y="6200726"/>
            <a:ext cx="2087110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kumimoji="1" lang="en-US" altLang="ja-JP" sz="2400" b="1" dirty="0" smtClean="0">
                <a:solidFill>
                  <a:srgbClr val="FE6E54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IT</a:t>
            </a:r>
            <a:r>
              <a:rPr kumimoji="1" lang="ja-JP" altLang="en-US" sz="2400" b="1" dirty="0" smtClean="0">
                <a:solidFill>
                  <a:srgbClr val="FE6E54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スキル</a:t>
            </a:r>
            <a:r>
              <a:rPr kumimoji="1" lang="en-US" altLang="ja-JP" sz="2400" b="1" dirty="0" smtClean="0">
                <a:solidFill>
                  <a:srgbClr val="FE6E54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[</a:t>
            </a:r>
            <a:r>
              <a:rPr kumimoji="1" lang="ja-JP" altLang="en-US" sz="2400" b="1" dirty="0" smtClean="0">
                <a:solidFill>
                  <a:srgbClr val="FE6E54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低い</a:t>
            </a:r>
            <a:r>
              <a:rPr kumimoji="1" lang="en-US" altLang="ja-JP" sz="2400" b="1" dirty="0" smtClean="0">
                <a:solidFill>
                  <a:srgbClr val="FE6E54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]</a:t>
            </a:r>
            <a:endParaRPr kumimoji="1" lang="ja-JP" altLang="en-US" sz="2400" b="1" dirty="0">
              <a:solidFill>
                <a:srgbClr val="FE6E54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 bwMode="gray">
          <a:xfrm>
            <a:off x="7315306" y="3908387"/>
            <a:ext cx="1477969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ja-JP" altLang="en-US" sz="2400" b="1" dirty="0" smtClean="0">
                <a:solidFill>
                  <a:srgbClr val="FE6E54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興味</a:t>
            </a:r>
            <a:r>
              <a:rPr kumimoji="1" lang="en-US" altLang="ja-JP" sz="2400" b="1" dirty="0" smtClean="0">
                <a:solidFill>
                  <a:srgbClr val="FE6E54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[</a:t>
            </a:r>
            <a:r>
              <a:rPr kumimoji="1" lang="ja-JP" altLang="en-US" sz="2400" b="1" dirty="0" smtClean="0">
                <a:solidFill>
                  <a:srgbClr val="FE6E54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高い</a:t>
            </a:r>
            <a:r>
              <a:rPr kumimoji="1" lang="en-US" altLang="ja-JP" sz="2400" b="1" dirty="0" smtClean="0">
                <a:solidFill>
                  <a:srgbClr val="FE6E54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]</a:t>
            </a:r>
            <a:endParaRPr kumimoji="1" lang="ja-JP" altLang="en-US" sz="2400" b="1" dirty="0">
              <a:solidFill>
                <a:srgbClr val="FE6E54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 bwMode="gray">
          <a:xfrm>
            <a:off x="361981" y="3908387"/>
            <a:ext cx="1477969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ja-JP" altLang="en-US" sz="2400" b="1" dirty="0" smtClean="0">
                <a:solidFill>
                  <a:srgbClr val="FE6E54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興味</a:t>
            </a:r>
            <a:r>
              <a:rPr kumimoji="1" lang="en-US" altLang="ja-JP" sz="2400" b="1" dirty="0" smtClean="0">
                <a:solidFill>
                  <a:srgbClr val="FE6E54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[</a:t>
            </a:r>
            <a:r>
              <a:rPr kumimoji="1" lang="ja-JP" altLang="en-US" sz="2400" b="1" dirty="0" smtClean="0">
                <a:solidFill>
                  <a:srgbClr val="FE6E54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低い</a:t>
            </a:r>
            <a:r>
              <a:rPr kumimoji="1" lang="en-US" altLang="ja-JP" sz="2400" b="1" dirty="0" smtClean="0">
                <a:solidFill>
                  <a:srgbClr val="FE6E54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]</a:t>
            </a:r>
            <a:endParaRPr kumimoji="1" lang="ja-JP" altLang="en-US" sz="2400" b="1" dirty="0">
              <a:solidFill>
                <a:srgbClr val="FE6E54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14" name="円/楕円 13"/>
          <p:cNvSpPr/>
          <p:nvPr/>
        </p:nvSpPr>
        <p:spPr bwMode="gray">
          <a:xfrm>
            <a:off x="5068752" y="2501195"/>
            <a:ext cx="1443821" cy="1363560"/>
          </a:xfrm>
          <a:prstGeom prst="ellipse">
            <a:avLst/>
          </a:prstGeom>
          <a:solidFill>
            <a:srgbClr val="FFD4CD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 bwMode="gray">
          <a:xfrm>
            <a:off x="5187243" y="2766590"/>
            <a:ext cx="1261884" cy="913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3200"/>
              </a:lnSpc>
            </a:pPr>
            <a:r>
              <a:rPr kumimoji="1" lang="ja-JP" altLang="en-US" sz="2800" b="1" dirty="0" smtClean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マニア</a:t>
            </a:r>
            <a:r>
              <a:rPr kumimoji="1" lang="en-US" altLang="ja-JP" sz="2800" b="1" dirty="0" smtClean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/>
            </a:r>
            <a:br>
              <a:rPr kumimoji="1" lang="en-US" altLang="ja-JP" sz="2800" b="1" dirty="0" smtClean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</a:br>
            <a:r>
              <a:rPr kumimoji="1" lang="ja-JP" altLang="en-US" sz="2800" b="1" dirty="0" smtClean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型</a:t>
            </a:r>
            <a:endParaRPr kumimoji="1" lang="ja-JP" altLang="en-US" sz="2800" b="1" dirty="0">
              <a:solidFill>
                <a:schemeClr val="bg1">
                  <a:lumMod val="50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16" name="円/楕円 15"/>
          <p:cNvSpPr/>
          <p:nvPr/>
        </p:nvSpPr>
        <p:spPr bwMode="gray">
          <a:xfrm>
            <a:off x="2667976" y="4262047"/>
            <a:ext cx="1443821" cy="1363560"/>
          </a:xfrm>
          <a:prstGeom prst="ellipse">
            <a:avLst/>
          </a:prstGeom>
          <a:solidFill>
            <a:srgbClr val="FFD4CD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テキスト ボックス 16"/>
          <p:cNvSpPr txBox="1"/>
          <p:nvPr/>
        </p:nvSpPr>
        <p:spPr bwMode="gray">
          <a:xfrm>
            <a:off x="2633627" y="4526148"/>
            <a:ext cx="1544012" cy="913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3200"/>
              </a:lnSpc>
            </a:pPr>
            <a:r>
              <a:rPr lang="ja-JP" altLang="en-US" sz="2800" b="1" spc="-150" dirty="0" smtClean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ミニマム</a:t>
            </a:r>
            <a:r>
              <a:rPr lang="en-US" altLang="ja-JP" sz="2800" b="1" dirty="0" smtClean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/>
            </a:r>
            <a:br>
              <a:rPr lang="en-US" altLang="ja-JP" sz="2800" b="1" dirty="0" smtClean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</a:br>
            <a:r>
              <a:rPr lang="ja-JP" altLang="en-US" sz="2800" b="1" dirty="0" smtClean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型</a:t>
            </a:r>
            <a:endParaRPr kumimoji="1" lang="ja-JP" altLang="en-US" sz="2800" b="1" dirty="0">
              <a:solidFill>
                <a:schemeClr val="bg1">
                  <a:lumMod val="50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18" name="円/楕円 17"/>
          <p:cNvSpPr/>
          <p:nvPr/>
        </p:nvSpPr>
        <p:spPr bwMode="gray">
          <a:xfrm>
            <a:off x="5068752" y="4262047"/>
            <a:ext cx="1443821" cy="1363560"/>
          </a:xfrm>
          <a:prstGeom prst="ellipse">
            <a:avLst/>
          </a:prstGeom>
          <a:solidFill>
            <a:srgbClr val="FFD4CD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テキスト ボックス 18"/>
          <p:cNvSpPr txBox="1"/>
          <p:nvPr/>
        </p:nvSpPr>
        <p:spPr bwMode="gray">
          <a:xfrm>
            <a:off x="5193539" y="4455124"/>
            <a:ext cx="1261884" cy="913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3200"/>
              </a:lnSpc>
            </a:pPr>
            <a:r>
              <a:rPr kumimoji="1" lang="ja-JP" altLang="en-US" sz="2800" b="1" dirty="0" smtClean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期待</a:t>
            </a:r>
            <a:r>
              <a:rPr kumimoji="1" lang="en-US" altLang="ja-JP" sz="2800" b="1" dirty="0" smtClean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/>
            </a:r>
            <a:br>
              <a:rPr kumimoji="1" lang="en-US" altLang="ja-JP" sz="2800" b="1" dirty="0" smtClean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</a:br>
            <a:r>
              <a:rPr kumimoji="1" lang="ja-JP" altLang="en-US" sz="2800" b="1" dirty="0" smtClean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先行型</a:t>
            </a:r>
            <a:endParaRPr kumimoji="1" lang="ja-JP" altLang="en-US" sz="2800" b="1" dirty="0">
              <a:solidFill>
                <a:schemeClr val="bg1">
                  <a:lumMod val="50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20" name="円/楕円 19"/>
          <p:cNvSpPr/>
          <p:nvPr/>
        </p:nvSpPr>
        <p:spPr bwMode="gray">
          <a:xfrm>
            <a:off x="2668794" y="2501195"/>
            <a:ext cx="1443821" cy="1363560"/>
          </a:xfrm>
          <a:prstGeom prst="ellipse">
            <a:avLst/>
          </a:prstGeom>
          <a:solidFill>
            <a:srgbClr val="FFD4CD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" name="テキスト ボックス 20"/>
          <p:cNvSpPr txBox="1"/>
          <p:nvPr/>
        </p:nvSpPr>
        <p:spPr bwMode="gray">
          <a:xfrm>
            <a:off x="2773720" y="2695566"/>
            <a:ext cx="1261884" cy="913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3200"/>
              </a:lnSpc>
            </a:pPr>
            <a:r>
              <a:rPr kumimoji="1" lang="ja-JP" altLang="en-US" sz="2800" b="1" dirty="0" smtClean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冷静</a:t>
            </a:r>
            <a:r>
              <a:rPr kumimoji="1" lang="en-US" altLang="ja-JP" sz="2800" b="1" dirty="0" smtClean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/>
            </a:r>
            <a:br>
              <a:rPr kumimoji="1" lang="en-US" altLang="ja-JP" sz="2800" b="1" dirty="0" smtClean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</a:br>
            <a:r>
              <a:rPr kumimoji="1" lang="ja-JP" altLang="en-US" sz="2800" b="1" dirty="0" smtClean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分析型</a:t>
            </a:r>
            <a:endParaRPr kumimoji="1" lang="ja-JP" altLang="en-US" sz="2800" b="1" dirty="0">
              <a:solidFill>
                <a:schemeClr val="bg1">
                  <a:lumMod val="50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23" name="テキスト ボックス 19"/>
          <p:cNvSpPr txBox="1"/>
          <p:nvPr/>
        </p:nvSpPr>
        <p:spPr bwMode="gray">
          <a:xfrm>
            <a:off x="7564290" y="5729589"/>
            <a:ext cx="1226865" cy="663053"/>
          </a:xfrm>
          <a:prstGeom prst="rect">
            <a:avLst/>
          </a:prstGeom>
          <a:noFill/>
        </p:spPr>
        <p:txBody>
          <a:bodyPr wrap="none" lIns="36000" tIns="72000" rIns="36000" bIns="3600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ja-JP" altLang="en-US" dirty="0" smtClean="0">
                <a:solidFill>
                  <a:srgbClr val="FE6E54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Meiryo UI" panose="020B0604030504040204" pitchFamily="50" charset="-128"/>
              </a:rPr>
              <a:t>主婦や</a:t>
            </a:r>
            <a:r>
              <a:rPr lang="en-US" altLang="ja-JP" dirty="0" smtClean="0">
                <a:solidFill>
                  <a:srgbClr val="FE6E54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Meiryo UI" panose="020B0604030504040204" pitchFamily="50" charset="-128"/>
              </a:rPr>
              <a:t/>
            </a:r>
            <a:br>
              <a:rPr lang="en-US" altLang="ja-JP" dirty="0" smtClean="0">
                <a:solidFill>
                  <a:srgbClr val="FE6E54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Meiryo UI" panose="020B0604030504040204" pitchFamily="50" charset="-128"/>
              </a:rPr>
            </a:br>
            <a:r>
              <a:rPr lang="ja-JP" altLang="en-US" dirty="0" smtClean="0">
                <a:solidFill>
                  <a:srgbClr val="FE6E54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Meiryo UI" panose="020B0604030504040204" pitchFamily="50" charset="-128"/>
              </a:rPr>
              <a:t>小学生など</a:t>
            </a:r>
            <a:endParaRPr kumimoji="1" lang="ja-JP" altLang="en-US" dirty="0">
              <a:solidFill>
                <a:srgbClr val="FE6E54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Meiryo UI" panose="020B0604030504040204" pitchFamily="50" charset="-128"/>
            </a:endParaRPr>
          </a:p>
        </p:txBody>
      </p:sp>
      <p:sp>
        <p:nvSpPr>
          <p:cNvPr id="24" name="テキスト ボックス 20"/>
          <p:cNvSpPr txBox="1"/>
          <p:nvPr/>
        </p:nvSpPr>
        <p:spPr bwMode="gray">
          <a:xfrm>
            <a:off x="869856" y="5729589"/>
            <a:ext cx="2150195" cy="663053"/>
          </a:xfrm>
          <a:prstGeom prst="rect">
            <a:avLst/>
          </a:prstGeom>
          <a:noFill/>
        </p:spPr>
        <p:txBody>
          <a:bodyPr wrap="none" lIns="36000" tIns="72000" rIns="36000" bIns="3600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kumimoji="1" lang="ja-JP" altLang="en-US" dirty="0" smtClean="0">
                <a:solidFill>
                  <a:srgbClr val="FE6E54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Meiryo UI" panose="020B0604030504040204" pitchFamily="50" charset="-128"/>
              </a:rPr>
              <a:t>シニア世代や</a:t>
            </a:r>
            <a:r>
              <a:rPr kumimoji="1" lang="en-US" altLang="ja-JP" dirty="0" smtClean="0">
                <a:solidFill>
                  <a:srgbClr val="FE6E54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Meiryo UI" panose="020B0604030504040204" pitchFamily="50" charset="-128"/>
              </a:rPr>
              <a:t/>
            </a:r>
            <a:br>
              <a:rPr kumimoji="1" lang="en-US" altLang="ja-JP" dirty="0" smtClean="0">
                <a:solidFill>
                  <a:srgbClr val="FE6E54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Meiryo UI" panose="020B0604030504040204" pitchFamily="50" charset="-128"/>
              </a:rPr>
            </a:br>
            <a:r>
              <a:rPr kumimoji="1" lang="ja-JP" altLang="en-US" dirty="0" smtClean="0">
                <a:solidFill>
                  <a:srgbClr val="FE6E54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Meiryo UI" panose="020B0604030504040204" pitchFamily="50" charset="-128"/>
              </a:rPr>
              <a:t>文系</a:t>
            </a:r>
            <a:r>
              <a:rPr lang="ja-JP" altLang="en-US" dirty="0" smtClean="0">
                <a:solidFill>
                  <a:srgbClr val="FE6E54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Meiryo UI" panose="020B0604030504040204" pitchFamily="50" charset="-128"/>
              </a:rPr>
              <a:t>女子大学生な</a:t>
            </a:r>
            <a:r>
              <a:rPr lang="ja-JP" altLang="en-US" dirty="0">
                <a:solidFill>
                  <a:srgbClr val="FE6E54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Meiryo UI" panose="020B0604030504040204" pitchFamily="50" charset="-128"/>
              </a:rPr>
              <a:t>ど</a:t>
            </a:r>
            <a:endParaRPr kumimoji="1" lang="ja-JP" altLang="en-US" dirty="0">
              <a:solidFill>
                <a:srgbClr val="FE6E54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Meiryo UI" panose="020B0604030504040204" pitchFamily="50" charset="-128"/>
            </a:endParaRPr>
          </a:p>
        </p:txBody>
      </p:sp>
      <p:sp>
        <p:nvSpPr>
          <p:cNvPr id="25" name="テキスト ボックス 21"/>
          <p:cNvSpPr txBox="1"/>
          <p:nvPr/>
        </p:nvSpPr>
        <p:spPr bwMode="gray">
          <a:xfrm>
            <a:off x="6889944" y="3080788"/>
            <a:ext cx="1440065" cy="663053"/>
          </a:xfrm>
          <a:prstGeom prst="rect">
            <a:avLst/>
          </a:prstGeom>
          <a:noFill/>
        </p:spPr>
        <p:txBody>
          <a:bodyPr wrap="none" lIns="36000" tIns="72000" rIns="36000" bIns="3600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kumimoji="1" lang="ja-JP" altLang="en-US" dirty="0" smtClean="0">
                <a:solidFill>
                  <a:srgbClr val="FE6E54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Meiryo UI" panose="020B0604030504040204" pitchFamily="50" charset="-128"/>
              </a:rPr>
              <a:t>設計者や</a:t>
            </a:r>
            <a:r>
              <a:rPr kumimoji="1" lang="en-US" altLang="ja-JP" dirty="0" smtClean="0">
                <a:solidFill>
                  <a:srgbClr val="FE6E54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Meiryo UI" panose="020B0604030504040204" pitchFamily="50" charset="-128"/>
              </a:rPr>
              <a:t/>
            </a:r>
            <a:br>
              <a:rPr kumimoji="1" lang="en-US" altLang="ja-JP" dirty="0" smtClean="0">
                <a:solidFill>
                  <a:srgbClr val="FE6E54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Meiryo UI" panose="020B0604030504040204" pitchFamily="50" charset="-128"/>
              </a:rPr>
            </a:br>
            <a:r>
              <a:rPr kumimoji="1" lang="en-US" altLang="ja-JP" dirty="0" smtClean="0">
                <a:solidFill>
                  <a:srgbClr val="FE6E54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Meiryo UI" panose="020B0604030504040204" pitchFamily="50" charset="-128"/>
              </a:rPr>
              <a:t>IT</a:t>
            </a:r>
            <a:r>
              <a:rPr kumimoji="1" lang="ja-JP" altLang="en-US" dirty="0" smtClean="0">
                <a:solidFill>
                  <a:srgbClr val="FE6E54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Meiryo UI" panose="020B0604030504040204" pitchFamily="50" charset="-128"/>
              </a:rPr>
              <a:t>管理者など</a:t>
            </a:r>
            <a:endParaRPr kumimoji="1" lang="ja-JP" altLang="en-US" dirty="0">
              <a:solidFill>
                <a:srgbClr val="FE6E54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Meiryo UI" panose="020B0604030504040204" pitchFamily="50" charset="-128"/>
            </a:endParaRPr>
          </a:p>
        </p:txBody>
      </p:sp>
      <p:sp>
        <p:nvSpPr>
          <p:cNvPr id="26" name="テキスト ボックス 22"/>
          <p:cNvSpPr txBox="1"/>
          <p:nvPr/>
        </p:nvSpPr>
        <p:spPr bwMode="gray">
          <a:xfrm>
            <a:off x="828758" y="2803790"/>
            <a:ext cx="1457698" cy="940051"/>
          </a:xfrm>
          <a:prstGeom prst="rect">
            <a:avLst/>
          </a:prstGeom>
          <a:noFill/>
        </p:spPr>
        <p:txBody>
          <a:bodyPr wrap="none" lIns="36000" tIns="72000" rIns="36000" bIns="3600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kumimoji="1" lang="ja-JP" altLang="en-US" dirty="0" smtClean="0">
                <a:solidFill>
                  <a:srgbClr val="FE6E54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Meiryo UI" panose="020B0604030504040204" pitchFamily="50" charset="-128"/>
              </a:rPr>
              <a:t>働く女性や</a:t>
            </a:r>
            <a:r>
              <a:rPr kumimoji="1" lang="en-US" altLang="ja-JP" dirty="0" smtClean="0">
                <a:solidFill>
                  <a:srgbClr val="FE6E54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Meiryo UI" panose="020B0604030504040204" pitchFamily="50" charset="-128"/>
              </a:rPr>
              <a:t/>
            </a:r>
            <a:br>
              <a:rPr kumimoji="1" lang="en-US" altLang="ja-JP" dirty="0" smtClean="0">
                <a:solidFill>
                  <a:srgbClr val="FE6E54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Meiryo UI" panose="020B0604030504040204" pitchFamily="50" charset="-128"/>
              </a:rPr>
            </a:br>
            <a:r>
              <a:rPr kumimoji="1" lang="ja-JP" altLang="en-US" dirty="0" smtClean="0">
                <a:solidFill>
                  <a:srgbClr val="FE6E54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Meiryo UI" panose="020B0604030504040204" pitchFamily="50" charset="-128"/>
              </a:rPr>
              <a:t>管理職の男性</a:t>
            </a:r>
            <a:r>
              <a:rPr kumimoji="1" lang="en-US" altLang="ja-JP" dirty="0" smtClean="0">
                <a:solidFill>
                  <a:srgbClr val="FE6E54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Meiryo UI" panose="020B0604030504040204" pitchFamily="50" charset="-128"/>
              </a:rPr>
              <a:t/>
            </a:r>
            <a:br>
              <a:rPr kumimoji="1" lang="en-US" altLang="ja-JP" dirty="0" smtClean="0">
                <a:solidFill>
                  <a:srgbClr val="FE6E54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Meiryo UI" panose="020B0604030504040204" pitchFamily="50" charset="-128"/>
              </a:rPr>
            </a:br>
            <a:r>
              <a:rPr kumimoji="1" lang="ja-JP" altLang="en-US" dirty="0" smtClean="0">
                <a:solidFill>
                  <a:srgbClr val="FE6E54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Meiryo UI" panose="020B0604030504040204" pitchFamily="50" charset="-128"/>
              </a:rPr>
              <a:t>など</a:t>
            </a:r>
            <a:endParaRPr kumimoji="1" lang="ja-JP" altLang="en-US" dirty="0">
              <a:solidFill>
                <a:srgbClr val="FE6E54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4B20C9-26D2-4B3D-B0E5-BA1A1EAC872E}" type="slidenum">
              <a:rPr lang="ja-JP" altLang="en-US" smtClean="0"/>
              <a:pPr/>
              <a:t>15</a:t>
            </a:fld>
            <a:endParaRPr lang="ja-JP" altLang="en-US"/>
          </a:p>
        </p:txBody>
      </p:sp>
      <p:sp>
        <p:nvSpPr>
          <p:cNvPr id="28" name="コンテンツ プレースホルダー 2"/>
          <p:cNvSpPr txBox="1">
            <a:spLocks/>
          </p:cNvSpPr>
          <p:nvPr/>
        </p:nvSpPr>
        <p:spPr bwMode="gray">
          <a:xfrm>
            <a:off x="138906" y="918783"/>
            <a:ext cx="8615363" cy="965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4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18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18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indent="0">
              <a:buNone/>
            </a:pPr>
            <a:r>
              <a:rPr lang="ja-JP" altLang="en-US" sz="24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利用に関わる対象ユーザーを明確にし、重要なユーザーは</a:t>
            </a:r>
            <a:r>
              <a:rPr lang="en-US" altLang="ja-JP" sz="24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/>
            </a:r>
            <a:br>
              <a:rPr lang="en-US" altLang="ja-JP" sz="24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lang="ja-JP" altLang="en-US" sz="24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誰なのか、を理解する。</a:t>
            </a:r>
            <a:endParaRPr lang="ja-JP" altLang="en-US" sz="24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85817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 bwMode="gray"/>
        <p:txBody>
          <a:bodyPr>
            <a:normAutofit/>
          </a:bodyPr>
          <a:lstStyle/>
          <a:p>
            <a:r>
              <a:rPr kumimoji="1" lang="ja-JP" altLang="en-US" sz="4800" b="1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３</a:t>
            </a:r>
            <a:r>
              <a:rPr kumimoji="1" lang="en-US" altLang="ja-JP" sz="4800" b="1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.</a:t>
            </a:r>
            <a:r>
              <a:rPr kumimoji="1" lang="ja-JP" altLang="en-US" sz="4800" b="1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ユーザビリティ</a:t>
            </a:r>
            <a:endParaRPr kumimoji="1" lang="ja-JP" altLang="en-US" sz="48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4" name="コンテンツ プレースホルダー 2"/>
          <p:cNvSpPr>
            <a:spLocks noGrp="1"/>
          </p:cNvSpPr>
          <p:nvPr>
            <p:ph idx="1"/>
          </p:nvPr>
        </p:nvSpPr>
        <p:spPr bwMode="gray"/>
        <p:txBody>
          <a:bodyPr/>
          <a:lstStyle/>
          <a:p>
            <a:pPr>
              <a:spcBef>
                <a:spcPts val="600"/>
              </a:spcBef>
            </a:pPr>
            <a:r>
              <a:rPr kumimoji="1" lang="ja-JP" altLang="en-US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ユーザビリティとは</a:t>
            </a:r>
            <a:endParaRPr kumimoji="1" lang="en-US" altLang="ja-JP" dirty="0" smtClean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>
              <a:spcBef>
                <a:spcPts val="600"/>
              </a:spcBef>
            </a:pPr>
            <a:r>
              <a:rPr lang="ja-JP" altLang="en-US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ユーザビリティの定義</a:t>
            </a:r>
            <a:endParaRPr lang="en-US" altLang="ja-JP" dirty="0" smtClean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>
              <a:spcBef>
                <a:spcPts val="600"/>
              </a:spcBef>
            </a:pPr>
            <a:r>
              <a:rPr lang="ja-JP" altLang="en-US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ユーザーの目的</a:t>
            </a:r>
            <a:endParaRPr lang="en-US" altLang="ja-JP" dirty="0" smtClean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>
              <a:spcBef>
                <a:spcPts val="600"/>
              </a:spcBef>
            </a:pPr>
            <a:r>
              <a:rPr lang="ja-JP" altLang="en-US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（ユーザビリティと利用品質）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B20C9-26D2-4B3D-B0E5-BA1A1EAC872E}" type="slidenum">
              <a:rPr lang="ja-JP" altLang="en-US" smtClean="0"/>
              <a:pPr/>
              <a:t>16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08242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 bwMode="gray"/>
        <p:txBody>
          <a:bodyPr>
            <a:normAutofit/>
          </a:bodyPr>
          <a:lstStyle/>
          <a:p>
            <a:pPr algn="l"/>
            <a:r>
              <a:rPr kumimoji="1" lang="ja-JP" altLang="en-US" dirty="0" smtClean="0"/>
              <a:t>ユーザビリティとは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4294967295"/>
          </p:nvPr>
        </p:nvSpPr>
        <p:spPr bwMode="gray">
          <a:xfrm>
            <a:off x="464607" y="4694238"/>
            <a:ext cx="8391525" cy="1296987"/>
          </a:xfrm>
        </p:spPr>
        <p:txBody>
          <a:bodyPr wrap="square" lIns="36000" tIns="36000" rIns="36000" bIns="36000">
            <a:noAutofit/>
          </a:bodyPr>
          <a:lstStyle/>
          <a:p>
            <a:pPr>
              <a:buFont typeface="Wingdings" panose="05000000000000000000" pitchFamily="2" charset="2"/>
              <a:buChar char="l"/>
            </a:pPr>
            <a:r>
              <a:rPr kumimoji="1" lang="ja-JP" altLang="en-US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製品やサービスにおける使いやすさをはかる尺度</a:t>
            </a:r>
            <a:endParaRPr kumimoji="1" lang="en-US" altLang="ja-JP" dirty="0" smtClean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ja-JP" altLang="en-US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ユーザビリティが高い → 品質が高い</a:t>
            </a:r>
            <a:endParaRPr kumimoji="1" lang="en-US" altLang="ja-JP" dirty="0" smtClean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 bwMode="gray">
          <a:xfrm>
            <a:off x="4139406" y="2290595"/>
            <a:ext cx="46687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5400" b="1" dirty="0" smtClean="0">
                <a:solidFill>
                  <a:srgbClr val="FE6E54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Use</a:t>
            </a:r>
            <a:r>
              <a:rPr kumimoji="1" lang="ja-JP" altLang="en-US" sz="5400" dirty="0" smtClean="0">
                <a:solidFill>
                  <a:srgbClr val="FE6E54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 ＋ </a:t>
            </a:r>
            <a:r>
              <a:rPr kumimoji="1" lang="en-US" altLang="ja-JP" sz="5400" b="1" dirty="0" smtClean="0">
                <a:solidFill>
                  <a:srgbClr val="FE6E54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Ability</a:t>
            </a:r>
            <a:endParaRPr kumimoji="1" lang="ja-JP" altLang="en-US" sz="5400" b="1" dirty="0">
              <a:solidFill>
                <a:srgbClr val="FE6E54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 bwMode="gray">
          <a:xfrm>
            <a:off x="4609584" y="3077258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 smtClean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使うことができる</a:t>
            </a:r>
            <a:endParaRPr kumimoji="1" lang="ja-JP" altLang="en-US" sz="3200" dirty="0">
              <a:latin typeface="游ゴシック" panose="020B0400000000000000" pitchFamily="50" charset="-128"/>
              <a:ea typeface="游ゴシック" panose="020B04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 bwMode="gray">
          <a:xfrm>
            <a:off x="385943" y="2321372"/>
            <a:ext cx="355578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5400" dirty="0" smtClean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usability =</a:t>
            </a:r>
            <a:endParaRPr kumimoji="1" lang="ja-JP" altLang="en-US" sz="5400" dirty="0">
              <a:latin typeface="游ゴシック" panose="020B0400000000000000" pitchFamily="50" charset="-128"/>
              <a:ea typeface="游ゴシック" panose="020B04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4B20C9-26D2-4B3D-B0E5-BA1A1EAC872E}" type="slidenum">
              <a:rPr lang="ja-JP" altLang="en-US" smtClean="0"/>
              <a:pPr/>
              <a:t>17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873805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 bwMode="gray">
          <a:noFill/>
        </p:spPr>
        <p:txBody>
          <a:bodyPr>
            <a:normAutofit/>
          </a:bodyPr>
          <a:lstStyle/>
          <a:p>
            <a:pPr algn="l"/>
            <a:r>
              <a:rPr kumimoji="1" lang="ja-JP" altLang="en-US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ユーザビリティの定義</a:t>
            </a:r>
            <a:endParaRPr kumimoji="1" lang="ja-JP" altLang="en-US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 bwMode="gray">
          <a:xfrm>
            <a:off x="563940" y="6480979"/>
            <a:ext cx="396454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050" dirty="0" smtClean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「山崎、他“人間中心設計入門”近代科学社、</a:t>
            </a:r>
            <a:r>
              <a:rPr lang="en-US" altLang="ja-JP" sz="1050" dirty="0" smtClean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2016</a:t>
            </a:r>
            <a:r>
              <a:rPr lang="ja-JP" altLang="en-US" sz="1050" dirty="0" smtClean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」を一部修正</a:t>
            </a:r>
            <a:endParaRPr kumimoji="1" lang="ja-JP" altLang="en-US" sz="1050" dirty="0">
              <a:latin typeface="游ゴシック" panose="020B0400000000000000" pitchFamily="50" charset="-128"/>
              <a:ea typeface="游ゴシック" panose="020B04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14" name="二等辺三角形 13"/>
          <p:cNvSpPr/>
          <p:nvPr/>
        </p:nvSpPr>
        <p:spPr bwMode="gray">
          <a:xfrm rot="16200000">
            <a:off x="6752637" y="2411021"/>
            <a:ext cx="206859" cy="432050"/>
          </a:xfrm>
          <a:prstGeom prst="triangle">
            <a:avLst/>
          </a:prstGeom>
          <a:solidFill>
            <a:srgbClr val="FED2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5" name="二等辺三角形 14"/>
          <p:cNvSpPr/>
          <p:nvPr/>
        </p:nvSpPr>
        <p:spPr bwMode="gray">
          <a:xfrm rot="16200000">
            <a:off x="6752637" y="2972227"/>
            <a:ext cx="206859" cy="432050"/>
          </a:xfrm>
          <a:prstGeom prst="triangle">
            <a:avLst/>
          </a:prstGeom>
          <a:solidFill>
            <a:srgbClr val="FED2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6" name="二等辺三角形 15"/>
          <p:cNvSpPr/>
          <p:nvPr/>
        </p:nvSpPr>
        <p:spPr bwMode="gray">
          <a:xfrm rot="16200000">
            <a:off x="6752637" y="3531858"/>
            <a:ext cx="206859" cy="432050"/>
          </a:xfrm>
          <a:prstGeom prst="triangle">
            <a:avLst/>
          </a:prstGeom>
          <a:solidFill>
            <a:srgbClr val="FED2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8" name="コンテンツ プレースホルダー 2"/>
          <p:cNvSpPr txBox="1">
            <a:spLocks/>
          </p:cNvSpPr>
          <p:nvPr/>
        </p:nvSpPr>
        <p:spPr bwMode="gray">
          <a:xfrm>
            <a:off x="138906" y="1014033"/>
            <a:ext cx="8736602" cy="980954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0" tIns="36000" rIns="0" bIns="3600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indent="0">
              <a:buNone/>
            </a:pPr>
            <a:r>
              <a:rPr lang="ja-JP" altLang="en-US" sz="2400" dirty="0" smtClean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ある</a:t>
            </a:r>
            <a:r>
              <a:rPr lang="ja-JP" altLang="en-US" sz="24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利用状況</a:t>
            </a:r>
            <a:r>
              <a:rPr lang="ja-JP" altLang="en-US" sz="2400" dirty="0" smtClean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である</a:t>
            </a:r>
            <a:r>
              <a:rPr lang="ja-JP" altLang="en-US" sz="24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ユーザーが</a:t>
            </a:r>
            <a:r>
              <a:rPr lang="ja-JP" altLang="en-US" sz="2400" dirty="0" smtClean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、ある</a:t>
            </a:r>
            <a:r>
              <a:rPr lang="ja-JP" altLang="en-US" sz="24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目的のために使うとき</a:t>
            </a:r>
            <a:r>
              <a:rPr lang="ja-JP" altLang="en-US" sz="2400" dirty="0" smtClean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の</a:t>
            </a:r>
            <a:r>
              <a:rPr lang="en-US" altLang="ja-JP" sz="2400" dirty="0" smtClean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/>
            </a:r>
            <a:br>
              <a:rPr lang="en-US" altLang="ja-JP" sz="2400" dirty="0" smtClean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</a:br>
            <a:r>
              <a:rPr lang="ja-JP" altLang="en-US" sz="2400" dirty="0" smtClean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有効さ、</a:t>
            </a:r>
            <a:r>
              <a:rPr lang="ja-JP" altLang="en-US" sz="24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効率、満足度</a:t>
            </a:r>
          </a:p>
        </p:txBody>
      </p:sp>
      <p:sp>
        <p:nvSpPr>
          <p:cNvPr id="19" name="コンテンツ プレースホルダー 2"/>
          <p:cNvSpPr txBox="1">
            <a:spLocks/>
          </p:cNvSpPr>
          <p:nvPr/>
        </p:nvSpPr>
        <p:spPr bwMode="gray">
          <a:xfrm>
            <a:off x="335865" y="1877729"/>
            <a:ext cx="2107045" cy="459885"/>
          </a:xfrm>
          <a:prstGeom prst="roundRect">
            <a:avLst>
              <a:gd name="adj" fmla="val 50000"/>
            </a:avLst>
          </a:prstGeom>
          <a:solidFill>
            <a:srgbClr val="FE6E54"/>
          </a:solidFill>
          <a:ln w="25400" cap="flat" cmpd="sng" algn="ctr">
            <a:noFill/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72000" rIns="91440" bIns="3600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" indent="0" algn="ctr">
              <a:buNone/>
            </a:pPr>
            <a:r>
              <a:rPr lang="en-US" altLang="ja-JP" sz="2000" dirty="0" smtClean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ISO9241-11</a:t>
            </a:r>
            <a:endParaRPr lang="en-US" altLang="ja-JP" sz="2400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17" name="テキスト ボックス 16"/>
          <p:cNvSpPr txBox="1"/>
          <p:nvPr/>
        </p:nvSpPr>
        <p:spPr bwMode="gray">
          <a:xfrm>
            <a:off x="4888690" y="4939421"/>
            <a:ext cx="1569660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85725" indent="-85725">
              <a:buFont typeface="Wingdings" panose="05000000000000000000" pitchFamily="2" charset="2"/>
              <a:buChar char="l"/>
            </a:pPr>
            <a:r>
              <a:rPr lang="ja-JP" altLang="en-US" sz="1600" dirty="0" smtClean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若者（男性）</a:t>
            </a:r>
            <a:endParaRPr kumimoji="1" lang="ja-JP" altLang="en-US" sz="1600" dirty="0">
              <a:latin typeface="游ゴシック" panose="020B0400000000000000" pitchFamily="50" charset="-128"/>
              <a:ea typeface="游ゴシック" panose="020B04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20" name="テキスト ボックス 19"/>
          <p:cNvSpPr txBox="1"/>
          <p:nvPr/>
        </p:nvSpPr>
        <p:spPr bwMode="gray">
          <a:xfrm>
            <a:off x="4888690" y="5948908"/>
            <a:ext cx="1774845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85725" indent="-85725">
              <a:buFont typeface="Wingdings" panose="05000000000000000000" pitchFamily="2" charset="2"/>
              <a:buChar char="l"/>
            </a:pPr>
            <a:r>
              <a:rPr lang="ja-JP" altLang="en-US" sz="1600" dirty="0" smtClean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水曜午後８時</a:t>
            </a:r>
            <a:endParaRPr lang="en-US" altLang="ja-JP" sz="1600" dirty="0" smtClean="0">
              <a:latin typeface="游ゴシック" panose="020B0400000000000000" pitchFamily="50" charset="-128"/>
              <a:ea typeface="游ゴシック" panose="020B0400000000000000" pitchFamily="50" charset="-128"/>
              <a:cs typeface="メイリオ" panose="020B0604030504040204" pitchFamily="50" charset="-128"/>
            </a:endParaRPr>
          </a:p>
          <a:p>
            <a:pPr marL="85725" indent="-85725">
              <a:buFont typeface="Wingdings" panose="05000000000000000000" pitchFamily="2" charset="2"/>
              <a:buChar char="l"/>
            </a:pPr>
            <a:r>
              <a:rPr lang="ja-JP" altLang="en-US" sz="1600" dirty="0" smtClean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コンビニの店内</a:t>
            </a:r>
            <a:endParaRPr kumimoji="1" lang="ja-JP" altLang="en-US" sz="1600" dirty="0">
              <a:latin typeface="游ゴシック" panose="020B0400000000000000" pitchFamily="50" charset="-128"/>
              <a:ea typeface="游ゴシック" panose="020B04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0"/>
          </p:nvPr>
        </p:nvSpPr>
        <p:spPr bwMode="gray"/>
        <p:txBody>
          <a:bodyPr/>
          <a:lstStyle/>
          <a:p>
            <a:fld id="{194B20C9-26D2-4B3D-B0E5-BA1A1EAC872E}" type="slidenum">
              <a:rPr lang="ja-JP" altLang="en-US" smtClean="0"/>
              <a:pPr/>
              <a:t>18</a:t>
            </a:fld>
            <a:endParaRPr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>
            <a:off x="1428551" y="3755200"/>
            <a:ext cx="2328586" cy="2414616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 bwMode="gray">
          <a:xfrm>
            <a:off x="753891" y="2884063"/>
            <a:ext cx="3081572" cy="657923"/>
          </a:xfrm>
          <a:prstGeom prst="rect">
            <a:avLst/>
          </a:prstGeom>
          <a:solidFill>
            <a:srgbClr val="FCB6AD"/>
          </a:solidFill>
          <a:ln>
            <a:solidFill>
              <a:srgbClr val="FEEEEE"/>
            </a:solidFill>
          </a:ln>
        </p:spPr>
        <p:txBody>
          <a:bodyPr wrap="square" lIns="72000" tIns="72000" rIns="72000" bIns="36000" rtlCol="0">
            <a:spAutoFit/>
          </a:bodyPr>
          <a:lstStyle/>
          <a:p>
            <a:pPr algn="ctr"/>
            <a:r>
              <a:rPr kumimoji="1" lang="ja-JP" altLang="en-US" sz="2400" dirty="0" smtClean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ユーザビリティ</a:t>
            </a:r>
            <a:endParaRPr lang="en-US" altLang="ja-JP" sz="2400" dirty="0">
              <a:latin typeface="游ゴシック" panose="020B0400000000000000" pitchFamily="50" charset="-128"/>
              <a:ea typeface="游ゴシック" panose="020B0400000000000000" pitchFamily="50" charset="-128"/>
              <a:cs typeface="メイリオ" panose="020B0604030504040204" pitchFamily="50" charset="-128"/>
            </a:endParaRPr>
          </a:p>
          <a:p>
            <a:pPr algn="ctr">
              <a:lnSpc>
                <a:spcPts val="1400"/>
              </a:lnSpc>
            </a:pPr>
            <a:r>
              <a:rPr kumimoji="1" lang="ja-JP" altLang="en-US" sz="1600" dirty="0" smtClean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（使いやすさ）</a:t>
            </a:r>
            <a:endParaRPr kumimoji="1" lang="ja-JP" altLang="en-US" sz="1600" dirty="0">
              <a:latin typeface="游ゴシック" panose="020B0400000000000000" pitchFamily="50" charset="-128"/>
              <a:ea typeface="游ゴシック" panose="020B04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23" name="テキスト ボックス 22"/>
          <p:cNvSpPr txBox="1"/>
          <p:nvPr/>
        </p:nvSpPr>
        <p:spPr bwMode="gray">
          <a:xfrm>
            <a:off x="4879455" y="2416558"/>
            <a:ext cx="1771834" cy="478387"/>
          </a:xfrm>
          <a:prstGeom prst="rect">
            <a:avLst/>
          </a:prstGeom>
          <a:solidFill>
            <a:srgbClr val="FCB6AD"/>
          </a:solidFill>
          <a:ln>
            <a:solidFill>
              <a:srgbClr val="FEEEEE"/>
            </a:solidFill>
          </a:ln>
        </p:spPr>
        <p:txBody>
          <a:bodyPr wrap="square" lIns="72000" tIns="72000" rIns="72000" bIns="36000" rtlCol="0">
            <a:spAutoFit/>
          </a:bodyPr>
          <a:lstStyle/>
          <a:p>
            <a:pPr algn="ctr"/>
            <a:r>
              <a:rPr lang="ja-JP" altLang="en-US" sz="2400" dirty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有効</a:t>
            </a:r>
            <a:r>
              <a:rPr lang="ja-JP" altLang="en-US" sz="2400" dirty="0" smtClean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さ</a:t>
            </a:r>
            <a:endParaRPr lang="en-US" altLang="ja-JP" sz="2400" dirty="0">
              <a:latin typeface="游ゴシック" panose="020B0400000000000000" pitchFamily="50" charset="-128"/>
              <a:ea typeface="游ゴシック" panose="020B04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24" name="テキスト ボックス 23"/>
          <p:cNvSpPr txBox="1"/>
          <p:nvPr/>
        </p:nvSpPr>
        <p:spPr bwMode="gray">
          <a:xfrm>
            <a:off x="4879455" y="2977744"/>
            <a:ext cx="1771834" cy="478387"/>
          </a:xfrm>
          <a:prstGeom prst="rect">
            <a:avLst/>
          </a:prstGeom>
          <a:solidFill>
            <a:srgbClr val="FCB6AD"/>
          </a:solidFill>
          <a:ln>
            <a:solidFill>
              <a:srgbClr val="FEEEEE"/>
            </a:solidFill>
          </a:ln>
        </p:spPr>
        <p:txBody>
          <a:bodyPr wrap="square" lIns="72000" tIns="72000" rIns="72000" bIns="36000" rtlCol="0">
            <a:spAutoFit/>
          </a:bodyPr>
          <a:lstStyle/>
          <a:p>
            <a:pPr algn="ctr"/>
            <a:r>
              <a:rPr lang="ja-JP" altLang="en-US" sz="2400" dirty="0" smtClean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効率</a:t>
            </a:r>
            <a:endParaRPr lang="en-US" altLang="ja-JP" sz="2400" dirty="0">
              <a:latin typeface="游ゴシック" panose="020B0400000000000000" pitchFamily="50" charset="-128"/>
              <a:ea typeface="游ゴシック" panose="020B04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25" name="テキスト ボックス 24"/>
          <p:cNvSpPr txBox="1"/>
          <p:nvPr/>
        </p:nvSpPr>
        <p:spPr bwMode="gray">
          <a:xfrm>
            <a:off x="4879455" y="3541360"/>
            <a:ext cx="1771834" cy="478387"/>
          </a:xfrm>
          <a:prstGeom prst="rect">
            <a:avLst/>
          </a:prstGeom>
          <a:solidFill>
            <a:srgbClr val="FCB6AD"/>
          </a:solidFill>
          <a:ln>
            <a:solidFill>
              <a:srgbClr val="FEEEEE"/>
            </a:solidFill>
          </a:ln>
        </p:spPr>
        <p:txBody>
          <a:bodyPr wrap="square" lIns="72000" tIns="72000" rIns="72000" bIns="36000" rtlCol="0">
            <a:spAutoFit/>
          </a:bodyPr>
          <a:lstStyle/>
          <a:p>
            <a:pPr algn="ctr"/>
            <a:r>
              <a:rPr lang="ja-JP" altLang="en-US" sz="2400" dirty="0" smtClean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満足度</a:t>
            </a:r>
            <a:endParaRPr lang="en-US" altLang="ja-JP" sz="2400" dirty="0">
              <a:latin typeface="游ゴシック" panose="020B0400000000000000" pitchFamily="50" charset="-128"/>
              <a:ea typeface="游ゴシック" panose="020B04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26" name="テキスト ボックス 25"/>
          <p:cNvSpPr txBox="1"/>
          <p:nvPr/>
        </p:nvSpPr>
        <p:spPr bwMode="gray">
          <a:xfrm>
            <a:off x="4879455" y="4465440"/>
            <a:ext cx="1771834" cy="478387"/>
          </a:xfrm>
          <a:prstGeom prst="rect">
            <a:avLst/>
          </a:prstGeom>
          <a:solidFill>
            <a:srgbClr val="FCB6AD"/>
          </a:solidFill>
          <a:ln>
            <a:solidFill>
              <a:srgbClr val="FEEEEE"/>
            </a:solidFill>
          </a:ln>
        </p:spPr>
        <p:txBody>
          <a:bodyPr wrap="square" lIns="72000" tIns="72000" rIns="72000" bIns="36000" rtlCol="0">
            <a:spAutoFit/>
          </a:bodyPr>
          <a:lstStyle/>
          <a:p>
            <a:pPr algn="ctr"/>
            <a:r>
              <a:rPr lang="ja-JP" altLang="en-US" sz="2400" dirty="0" smtClean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ユーザー</a:t>
            </a:r>
            <a:endParaRPr lang="en-US" altLang="ja-JP" sz="2400" dirty="0">
              <a:latin typeface="游ゴシック" panose="020B0400000000000000" pitchFamily="50" charset="-128"/>
              <a:ea typeface="游ゴシック" panose="020B04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 bwMode="gray">
          <a:xfrm>
            <a:off x="4879455" y="5474927"/>
            <a:ext cx="1771834" cy="478387"/>
          </a:xfrm>
          <a:prstGeom prst="rect">
            <a:avLst/>
          </a:prstGeom>
          <a:solidFill>
            <a:srgbClr val="FCB6AD"/>
          </a:solidFill>
          <a:ln>
            <a:solidFill>
              <a:srgbClr val="FEEEEE"/>
            </a:solidFill>
          </a:ln>
        </p:spPr>
        <p:txBody>
          <a:bodyPr wrap="square" lIns="72000" tIns="72000" rIns="72000" bIns="36000" rtlCol="0">
            <a:spAutoFit/>
          </a:bodyPr>
          <a:lstStyle/>
          <a:p>
            <a:pPr algn="ctr"/>
            <a:r>
              <a:rPr lang="ja-JP" altLang="en-US" sz="2400" dirty="0" smtClean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状況</a:t>
            </a:r>
            <a:endParaRPr lang="en-US" altLang="ja-JP" sz="2400" dirty="0">
              <a:latin typeface="游ゴシック" panose="020B0400000000000000" pitchFamily="50" charset="-128"/>
              <a:ea typeface="游ゴシック" panose="020B0400000000000000" pitchFamily="50" charset="-128"/>
              <a:cs typeface="メイリオ" panose="020B0604030504040204" pitchFamily="50" charset="-128"/>
            </a:endParaRPr>
          </a:p>
        </p:txBody>
      </p:sp>
      <p:cxnSp>
        <p:nvCxnSpPr>
          <p:cNvPr id="11" name="直線コネクタ 10"/>
          <p:cNvCxnSpPr>
            <a:stCxn id="5" idx="3"/>
            <a:endCxn id="24" idx="1"/>
          </p:cNvCxnSpPr>
          <p:nvPr/>
        </p:nvCxnSpPr>
        <p:spPr bwMode="gray">
          <a:xfrm>
            <a:off x="3835463" y="3213025"/>
            <a:ext cx="1043992" cy="3913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/>
          <p:cNvCxnSpPr>
            <a:stCxn id="5" idx="3"/>
            <a:endCxn id="23" idx="1"/>
          </p:cNvCxnSpPr>
          <p:nvPr/>
        </p:nvCxnSpPr>
        <p:spPr bwMode="gray">
          <a:xfrm flipV="1">
            <a:off x="3835463" y="2655752"/>
            <a:ext cx="1043992" cy="557273"/>
          </a:xfrm>
          <a:prstGeom prst="bentConnector3">
            <a:avLst>
              <a:gd name="adj1" fmla="val 50000"/>
            </a:avLst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7"/>
          <p:cNvCxnSpPr>
            <a:stCxn id="5" idx="3"/>
            <a:endCxn id="25" idx="1"/>
          </p:cNvCxnSpPr>
          <p:nvPr/>
        </p:nvCxnSpPr>
        <p:spPr bwMode="gray">
          <a:xfrm>
            <a:off x="3835463" y="3213025"/>
            <a:ext cx="1043992" cy="567529"/>
          </a:xfrm>
          <a:prstGeom prst="bentConnector3">
            <a:avLst>
              <a:gd name="adj1" fmla="val 50000"/>
            </a:avLst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32"/>
          <p:cNvCxnSpPr/>
          <p:nvPr/>
        </p:nvCxnSpPr>
        <p:spPr bwMode="gray">
          <a:xfrm flipV="1">
            <a:off x="3835463" y="4682024"/>
            <a:ext cx="1043992" cy="995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33"/>
          <p:cNvCxnSpPr/>
          <p:nvPr/>
        </p:nvCxnSpPr>
        <p:spPr bwMode="gray">
          <a:xfrm flipV="1">
            <a:off x="3844698" y="5683342"/>
            <a:ext cx="1043992" cy="995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図 3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618788" y="3675391"/>
            <a:ext cx="770600" cy="821488"/>
          </a:xfrm>
          <a:prstGeom prst="rect">
            <a:avLst/>
          </a:prstGeom>
        </p:spPr>
      </p:pic>
      <p:sp>
        <p:nvSpPr>
          <p:cNvPr id="6" name="角丸四角形 5"/>
          <p:cNvSpPr/>
          <p:nvPr/>
        </p:nvSpPr>
        <p:spPr bwMode="gray">
          <a:xfrm>
            <a:off x="6935692" y="2338464"/>
            <a:ext cx="1954135" cy="521170"/>
          </a:xfrm>
          <a:prstGeom prst="roundRect">
            <a:avLst/>
          </a:prstGeom>
          <a:solidFill>
            <a:srgbClr val="FED2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72000" tIns="72000" rIns="36000" bIns="36000" rtlCol="0" anchor="ctr"/>
          <a:lstStyle/>
          <a:p>
            <a:pPr>
              <a:lnSpc>
                <a:spcPts val="1500"/>
              </a:lnSpc>
            </a:pPr>
            <a:r>
              <a:rPr kumimoji="1" lang="ja-JP" altLang="en-US" b="1" dirty="0" smtClean="0">
                <a:solidFill>
                  <a:srgbClr val="FE6E54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できる</a:t>
            </a:r>
            <a:endParaRPr kumimoji="1" lang="en-US" altLang="ja-JP" b="1" dirty="0" smtClean="0">
              <a:solidFill>
                <a:srgbClr val="FE6E54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メイリオ" panose="020B0604030504040204" pitchFamily="50" charset="-128"/>
            </a:endParaRPr>
          </a:p>
          <a:p>
            <a:pPr>
              <a:lnSpc>
                <a:spcPts val="1500"/>
              </a:lnSpc>
            </a:pPr>
            <a:r>
              <a:rPr lang="ja-JP" altLang="en-US" sz="1400" dirty="0" smtClean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お金を引き出せた </a:t>
            </a:r>
            <a:r>
              <a:rPr lang="en-US" altLang="ja-JP" sz="1400" dirty="0" smtClean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!</a:t>
            </a:r>
            <a:endParaRPr kumimoji="1" lang="ja-JP" altLang="en-US" sz="1400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7" name="角丸四角形 6"/>
          <p:cNvSpPr/>
          <p:nvPr/>
        </p:nvSpPr>
        <p:spPr bwMode="gray">
          <a:xfrm>
            <a:off x="6935692" y="2914528"/>
            <a:ext cx="1954135" cy="521170"/>
          </a:xfrm>
          <a:prstGeom prst="roundRect">
            <a:avLst/>
          </a:prstGeom>
          <a:solidFill>
            <a:srgbClr val="FED2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72000" tIns="72000" rIns="36000" bIns="36000" rtlCol="0" anchor="ctr"/>
          <a:lstStyle/>
          <a:p>
            <a:pPr>
              <a:lnSpc>
                <a:spcPts val="1500"/>
              </a:lnSpc>
            </a:pPr>
            <a:r>
              <a:rPr lang="ja-JP" altLang="en-US" b="1" dirty="0" smtClean="0">
                <a:solidFill>
                  <a:srgbClr val="FE6E54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時間かからず</a:t>
            </a:r>
            <a:endParaRPr lang="en-US" altLang="ja-JP" b="1" dirty="0" smtClean="0">
              <a:solidFill>
                <a:srgbClr val="FE6E54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メイリオ" panose="020B0604030504040204" pitchFamily="50" charset="-128"/>
            </a:endParaRPr>
          </a:p>
          <a:p>
            <a:pPr>
              <a:lnSpc>
                <a:spcPts val="1500"/>
              </a:lnSpc>
            </a:pPr>
            <a:r>
              <a:rPr kumimoji="1" lang="ja-JP" altLang="en-US" sz="1400" dirty="0" smtClean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１分でできた </a:t>
            </a:r>
            <a:r>
              <a:rPr kumimoji="1" lang="en-US" altLang="ja-JP" sz="1400" dirty="0" smtClean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!</a:t>
            </a:r>
            <a:endParaRPr kumimoji="1" lang="ja-JP" altLang="en-US" sz="1400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8" name="角丸四角形 7"/>
          <p:cNvSpPr/>
          <p:nvPr/>
        </p:nvSpPr>
        <p:spPr bwMode="gray">
          <a:xfrm>
            <a:off x="6935692" y="3507706"/>
            <a:ext cx="1954135" cy="521170"/>
          </a:xfrm>
          <a:prstGeom prst="roundRect">
            <a:avLst/>
          </a:prstGeom>
          <a:solidFill>
            <a:srgbClr val="FED2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72000" tIns="72000" rIns="36000" bIns="36000" rtlCol="0" anchor="ctr"/>
          <a:lstStyle/>
          <a:p>
            <a:pPr>
              <a:lnSpc>
                <a:spcPts val="1500"/>
              </a:lnSpc>
            </a:pPr>
            <a:r>
              <a:rPr kumimoji="1" lang="ja-JP" altLang="en-US" b="1" dirty="0" smtClean="0">
                <a:solidFill>
                  <a:srgbClr val="FE6E54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ポジティブ</a:t>
            </a:r>
            <a:endParaRPr kumimoji="1" lang="en-US" altLang="ja-JP" b="1" dirty="0" smtClean="0">
              <a:solidFill>
                <a:srgbClr val="FE6E54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メイリオ" panose="020B0604030504040204" pitchFamily="50" charset="-128"/>
            </a:endParaRPr>
          </a:p>
          <a:p>
            <a:pPr>
              <a:lnSpc>
                <a:spcPts val="1500"/>
              </a:lnSpc>
            </a:pPr>
            <a:r>
              <a:rPr kumimoji="1" lang="ja-JP" altLang="en-US" sz="1400" dirty="0" smtClean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また使ってみたい </a:t>
            </a:r>
            <a:r>
              <a:rPr kumimoji="1" lang="en-US" altLang="ja-JP" sz="1400" dirty="0" smtClean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!!</a:t>
            </a:r>
            <a:endParaRPr kumimoji="1" lang="ja-JP" altLang="en-US" sz="1400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88440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 bwMode="gray"/>
        <p:txBody>
          <a:bodyPr>
            <a:normAutofit/>
          </a:bodyPr>
          <a:lstStyle/>
          <a:p>
            <a:pPr algn="l"/>
            <a:r>
              <a:rPr kumimoji="1" lang="ja-JP" altLang="en-US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ユーザーの目的</a:t>
            </a:r>
            <a:endParaRPr kumimoji="1" lang="ja-JP" altLang="en-US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4294967295"/>
          </p:nvPr>
        </p:nvSpPr>
        <p:spPr bwMode="gray">
          <a:xfrm>
            <a:off x="138906" y="1014033"/>
            <a:ext cx="8615363" cy="965200"/>
          </a:xfrm>
        </p:spPr>
        <p:txBody>
          <a:bodyPr>
            <a:normAutofit/>
          </a:bodyPr>
          <a:lstStyle/>
          <a:p>
            <a:pPr marL="180975" indent="0">
              <a:buNone/>
            </a:pPr>
            <a:r>
              <a:rPr kumimoji="1" lang="en-US" altLang="ja-JP" sz="24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HCD</a:t>
            </a:r>
            <a:r>
              <a:rPr kumimoji="1" lang="ja-JP" altLang="en-US" sz="24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やユーザビリティでは、目標達成が有効に、効率的に</a:t>
            </a:r>
            <a:r>
              <a:rPr kumimoji="1" lang="en-US" altLang="ja-JP" sz="24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/>
            </a:r>
            <a:br>
              <a:rPr kumimoji="1" lang="en-US" altLang="ja-JP" sz="24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kumimoji="1" lang="ja-JP" altLang="en-US" sz="24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できることを目指す。</a:t>
            </a:r>
            <a:endParaRPr kumimoji="1" lang="ja-JP" altLang="en-US" sz="24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>
            <a:off x="3190874" y="2097368"/>
            <a:ext cx="4369455" cy="3360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テキスト ボックス 3"/>
          <p:cNvSpPr txBox="1"/>
          <p:nvPr/>
        </p:nvSpPr>
        <p:spPr bwMode="gray">
          <a:xfrm>
            <a:off x="6397132" y="5294982"/>
            <a:ext cx="257795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50" dirty="0" smtClean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安藤”</a:t>
            </a:r>
            <a:r>
              <a:rPr kumimoji="1" lang="en-US" altLang="ja-JP" sz="1050" dirty="0" smtClean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UX</a:t>
            </a:r>
            <a:r>
              <a:rPr kumimoji="1" lang="ja-JP" altLang="en-US" sz="1050" dirty="0" smtClean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デザインの教科書”丸善、</a:t>
            </a:r>
            <a:r>
              <a:rPr kumimoji="1" lang="en-US" altLang="ja-JP" sz="1050" dirty="0" smtClean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2016</a:t>
            </a:r>
            <a:endParaRPr kumimoji="1" lang="ja-JP" altLang="en-US" sz="1050" dirty="0">
              <a:latin typeface="游ゴシック" panose="020B0400000000000000" pitchFamily="50" charset="-128"/>
              <a:ea typeface="游ゴシック" panose="020B04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14" name="コンテンツ プレースホルダー 2"/>
          <p:cNvSpPr txBox="1">
            <a:spLocks/>
          </p:cNvSpPr>
          <p:nvPr/>
        </p:nvSpPr>
        <p:spPr bwMode="gray">
          <a:xfrm>
            <a:off x="389731" y="5788025"/>
            <a:ext cx="8364538" cy="887412"/>
          </a:xfrm>
          <a:prstGeom prst="roundRect">
            <a:avLst/>
          </a:prstGeom>
          <a:solidFill>
            <a:srgbClr val="FE6E54"/>
          </a:solidFill>
          <a:ln w="25400" cap="flat" cmpd="sng" algn="ctr">
            <a:noFill/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400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目標達成という場面を考えることが</a:t>
            </a:r>
            <a:r>
              <a:rPr lang="en-US" altLang="ja-JP" sz="2400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HCD</a:t>
            </a:r>
            <a:r>
              <a:rPr lang="ja-JP" altLang="en-US" sz="2400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やユーザビリティの基本的な枠組みである</a:t>
            </a:r>
          </a:p>
        </p:txBody>
      </p:sp>
      <p:sp>
        <p:nvSpPr>
          <p:cNvPr id="16" name="コンテンツ プレースホルダー 2"/>
          <p:cNvSpPr txBox="1">
            <a:spLocks/>
          </p:cNvSpPr>
          <p:nvPr/>
        </p:nvSpPr>
        <p:spPr bwMode="gray">
          <a:xfrm>
            <a:off x="5018856" y="2957331"/>
            <a:ext cx="1259299" cy="420217"/>
          </a:xfrm>
          <a:prstGeom prst="roundRect">
            <a:avLst>
              <a:gd name="adj" fmla="val 50000"/>
            </a:avLst>
          </a:prstGeom>
          <a:solidFill>
            <a:srgbClr val="FE6E54"/>
          </a:solidFill>
          <a:ln w="25400" cap="flat" cmpd="sng" algn="ctr">
            <a:noFill/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0" tIns="36000" rIns="0" bIns="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" indent="0" algn="ctr">
              <a:buNone/>
            </a:pPr>
            <a:r>
              <a:rPr lang="ja-JP" altLang="en-US" sz="1600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迷</a:t>
            </a:r>
            <a:r>
              <a:rPr lang="ja-JP" altLang="en-US" sz="1600" dirty="0" smtClean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わず達成</a:t>
            </a:r>
            <a:endParaRPr lang="en-US" altLang="ja-JP" sz="1600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20" name="二等辺三角形 19"/>
          <p:cNvSpPr/>
          <p:nvPr/>
        </p:nvSpPr>
        <p:spPr bwMode="gray">
          <a:xfrm rot="4243808" flipV="1">
            <a:off x="6383121" y="2857764"/>
            <a:ext cx="206859" cy="432050"/>
          </a:xfrm>
          <a:prstGeom prst="triangle">
            <a:avLst/>
          </a:prstGeom>
          <a:solidFill>
            <a:srgbClr val="FED2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1" name="円/楕円 20"/>
          <p:cNvSpPr/>
          <p:nvPr/>
        </p:nvSpPr>
        <p:spPr bwMode="gray">
          <a:xfrm>
            <a:off x="6550834" y="2366789"/>
            <a:ext cx="1410410" cy="1116000"/>
          </a:xfrm>
          <a:prstGeom prst="ellipse">
            <a:avLst/>
          </a:prstGeom>
          <a:solidFill>
            <a:srgbClr val="FED2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72000" rIns="0" bIns="36000" rtlCol="0" anchor="ctr"/>
          <a:lstStyle/>
          <a:p>
            <a:pPr>
              <a:lnSpc>
                <a:spcPts val="2800"/>
              </a:lnSpc>
              <a:spcBef>
                <a:spcPts val="600"/>
              </a:spcBef>
            </a:pPr>
            <a:r>
              <a:rPr kumimoji="1" lang="ja-JP" altLang="en-US" sz="2000" dirty="0" smtClean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効果</a:t>
            </a:r>
            <a:endParaRPr kumimoji="1" lang="en-US" altLang="ja-JP" sz="2000" dirty="0" smtClean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メイリオ" panose="020B0604030504040204" pitchFamily="50" charset="-128"/>
            </a:endParaRPr>
          </a:p>
          <a:p>
            <a:pPr>
              <a:lnSpc>
                <a:spcPts val="2800"/>
              </a:lnSpc>
              <a:spcBef>
                <a:spcPts val="600"/>
              </a:spcBef>
            </a:pPr>
            <a:r>
              <a:rPr lang="ja-JP" altLang="en-US" sz="20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効率</a:t>
            </a:r>
            <a:endParaRPr kumimoji="1" lang="ja-JP" altLang="en-US" sz="2000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366357" y="2493583"/>
            <a:ext cx="443921" cy="443921"/>
          </a:xfrm>
          <a:prstGeom prst="rect">
            <a:avLst/>
          </a:prstGeom>
        </p:spPr>
      </p:pic>
      <p:pic>
        <p:nvPicPr>
          <p:cNvPr id="22" name="図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366357" y="2925631"/>
            <a:ext cx="443921" cy="443921"/>
          </a:xfrm>
          <a:prstGeom prst="rect">
            <a:avLst/>
          </a:prstGeom>
        </p:spPr>
      </p:pic>
      <p:sp>
        <p:nvSpPr>
          <p:cNvPr id="23" name="二等辺三角形 22"/>
          <p:cNvSpPr/>
          <p:nvPr/>
        </p:nvSpPr>
        <p:spPr bwMode="gray">
          <a:xfrm rot="16200000">
            <a:off x="6306877" y="4211910"/>
            <a:ext cx="206859" cy="432050"/>
          </a:xfrm>
          <a:prstGeom prst="triangle">
            <a:avLst/>
          </a:prstGeom>
          <a:solidFill>
            <a:srgbClr val="FED2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4" name="円/楕円 23"/>
          <p:cNvSpPr/>
          <p:nvPr/>
        </p:nvSpPr>
        <p:spPr bwMode="gray">
          <a:xfrm>
            <a:off x="6576963" y="3878957"/>
            <a:ext cx="1410410" cy="1116000"/>
          </a:xfrm>
          <a:prstGeom prst="ellipse">
            <a:avLst/>
          </a:prstGeom>
          <a:solidFill>
            <a:srgbClr val="FED2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72000" rIns="0" bIns="36000" rtlCol="0" anchor="ctr"/>
          <a:lstStyle/>
          <a:p>
            <a:pPr>
              <a:lnSpc>
                <a:spcPts val="2800"/>
              </a:lnSpc>
              <a:spcBef>
                <a:spcPts val="600"/>
              </a:spcBef>
            </a:pPr>
            <a:r>
              <a:rPr kumimoji="1" lang="ja-JP" altLang="en-US" sz="2000" dirty="0" smtClean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効果</a:t>
            </a:r>
            <a:endParaRPr kumimoji="1" lang="en-US" altLang="ja-JP" sz="2000" dirty="0" smtClean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メイリオ" panose="020B0604030504040204" pitchFamily="50" charset="-128"/>
            </a:endParaRPr>
          </a:p>
          <a:p>
            <a:pPr>
              <a:lnSpc>
                <a:spcPts val="2800"/>
              </a:lnSpc>
              <a:spcBef>
                <a:spcPts val="600"/>
              </a:spcBef>
            </a:pPr>
            <a:r>
              <a:rPr lang="ja-JP" altLang="en-US" sz="20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効率</a:t>
            </a:r>
            <a:endParaRPr kumimoji="1" lang="ja-JP" altLang="en-US" sz="2000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25" name="図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340710" y="4383013"/>
            <a:ext cx="496710" cy="496710"/>
          </a:xfrm>
          <a:prstGeom prst="rect">
            <a:avLst/>
          </a:prstGeom>
        </p:spPr>
      </p:pic>
      <p:pic>
        <p:nvPicPr>
          <p:cNvPr id="26" name="図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366357" y="4011100"/>
            <a:ext cx="443921" cy="443921"/>
          </a:xfrm>
          <a:prstGeom prst="rect">
            <a:avLst/>
          </a:prstGeom>
        </p:spPr>
      </p:pic>
      <p:sp>
        <p:nvSpPr>
          <p:cNvPr id="17" name="コンテンツ プレースホルダー 2"/>
          <p:cNvSpPr txBox="1">
            <a:spLocks/>
          </p:cNvSpPr>
          <p:nvPr/>
        </p:nvSpPr>
        <p:spPr bwMode="gray">
          <a:xfrm>
            <a:off x="5076056" y="4171505"/>
            <a:ext cx="1084306" cy="489506"/>
          </a:xfrm>
          <a:prstGeom prst="roundRect">
            <a:avLst>
              <a:gd name="adj" fmla="val 50000"/>
            </a:avLst>
          </a:prstGeom>
          <a:solidFill>
            <a:srgbClr val="FE6E54"/>
          </a:solidFill>
          <a:ln w="25400" cap="flat" cmpd="sng" algn="ctr">
            <a:noFill/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0" tIns="36000" rIns="0" bIns="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" indent="0" algn="ctr">
              <a:buNone/>
            </a:pPr>
            <a:r>
              <a:rPr lang="ja-JP" altLang="en-US" sz="1200" dirty="0" smtClean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迷ったけど</a:t>
            </a:r>
            <a:r>
              <a:rPr lang="en-US" altLang="ja-JP" sz="1200" dirty="0" smtClean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/>
            </a:r>
            <a:br>
              <a:rPr lang="en-US" altLang="ja-JP" sz="1200" dirty="0" smtClean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</a:br>
            <a:r>
              <a:rPr lang="ja-JP" altLang="en-US" sz="1600" dirty="0" smtClean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達成</a:t>
            </a:r>
            <a:endParaRPr lang="en-US" altLang="ja-JP" sz="1600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メイリオ" panose="020B0604030504040204" pitchFamily="50" charset="-128"/>
            </a:endParaRPr>
          </a:p>
        </p:txBody>
      </p:sp>
      <p:cxnSp>
        <p:nvCxnSpPr>
          <p:cNvPr id="7" name="直線コネクタ 6"/>
          <p:cNvCxnSpPr/>
          <p:nvPr/>
        </p:nvCxnSpPr>
        <p:spPr bwMode="gray">
          <a:xfrm flipV="1">
            <a:off x="4860032" y="3230885"/>
            <a:ext cx="216024" cy="157154"/>
          </a:xfrm>
          <a:prstGeom prst="line">
            <a:avLst/>
          </a:prstGeom>
          <a:ln w="38100">
            <a:solidFill>
              <a:srgbClr val="FE6E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/>
          <p:cNvCxnSpPr/>
          <p:nvPr/>
        </p:nvCxnSpPr>
        <p:spPr bwMode="gray">
          <a:xfrm>
            <a:off x="5326634" y="4050401"/>
            <a:ext cx="109462" cy="188596"/>
          </a:xfrm>
          <a:prstGeom prst="line">
            <a:avLst/>
          </a:prstGeom>
          <a:ln w="38100">
            <a:solidFill>
              <a:srgbClr val="FE6E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コンテンツ プレースホルダー 2"/>
          <p:cNvSpPr txBox="1">
            <a:spLocks/>
          </p:cNvSpPr>
          <p:nvPr/>
        </p:nvSpPr>
        <p:spPr bwMode="gray">
          <a:xfrm>
            <a:off x="2091098" y="2206636"/>
            <a:ext cx="1962547" cy="858306"/>
          </a:xfrm>
          <a:prstGeom prst="wedgeEllipseCallout">
            <a:avLst>
              <a:gd name="adj1" fmla="val 60734"/>
              <a:gd name="adj2" fmla="val 354"/>
            </a:avLst>
          </a:prstGeom>
          <a:solidFill>
            <a:schemeClr val="bg1"/>
          </a:solidFill>
          <a:ln w="25400" cap="flat" cmpd="sng" algn="ctr">
            <a:solidFill>
              <a:srgbClr val="FE6E54"/>
            </a:solidFill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0" tIns="36000" rIns="0" bIns="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1800"/>
              </a:lnSpc>
              <a:buNone/>
            </a:pPr>
            <a:r>
              <a:rPr lang="ja-JP" altLang="en-US" sz="1800" dirty="0" smtClean="0">
                <a:solidFill>
                  <a:srgbClr val="FE6E54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Ａさんに振込</a:t>
            </a:r>
            <a:r>
              <a:rPr lang="en-US" altLang="ja-JP" sz="1800" dirty="0" smtClean="0">
                <a:solidFill>
                  <a:srgbClr val="FE6E54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/>
            </a:r>
            <a:br>
              <a:rPr lang="en-US" altLang="ja-JP" sz="1800" dirty="0" smtClean="0">
                <a:solidFill>
                  <a:srgbClr val="FE6E54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</a:br>
            <a:r>
              <a:rPr lang="ja-JP" altLang="en-US" sz="1800" dirty="0" smtClean="0">
                <a:solidFill>
                  <a:srgbClr val="FE6E54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振り込んだ</a:t>
            </a:r>
            <a:endParaRPr lang="en-US" altLang="ja-JP" sz="1800" dirty="0">
              <a:solidFill>
                <a:srgbClr val="FE6E54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36" name="コンテンツ プレースホルダー 2"/>
          <p:cNvSpPr txBox="1">
            <a:spLocks/>
          </p:cNvSpPr>
          <p:nvPr/>
        </p:nvSpPr>
        <p:spPr bwMode="gray">
          <a:xfrm>
            <a:off x="2091098" y="4527029"/>
            <a:ext cx="1962547" cy="858306"/>
          </a:xfrm>
          <a:prstGeom prst="wedgeEllipseCallout">
            <a:avLst>
              <a:gd name="adj1" fmla="val 63471"/>
              <a:gd name="adj2" fmla="val 1464"/>
            </a:avLst>
          </a:prstGeom>
          <a:solidFill>
            <a:schemeClr val="bg1"/>
          </a:solidFill>
          <a:ln w="25400" cap="flat" cmpd="sng" algn="ctr">
            <a:solidFill>
              <a:srgbClr val="FE6E54"/>
            </a:solidFill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0" tIns="36000" rIns="0" bIns="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1800"/>
              </a:lnSpc>
              <a:buNone/>
            </a:pPr>
            <a:r>
              <a:rPr lang="ja-JP" altLang="en-US" sz="1800" dirty="0" smtClean="0">
                <a:solidFill>
                  <a:srgbClr val="FE6E54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Ａさんに一万円</a:t>
            </a:r>
            <a:r>
              <a:rPr lang="en-US" altLang="ja-JP" sz="1800" dirty="0" smtClean="0">
                <a:solidFill>
                  <a:srgbClr val="FE6E54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/>
            </a:r>
            <a:br>
              <a:rPr lang="en-US" altLang="ja-JP" sz="1800" dirty="0" smtClean="0">
                <a:solidFill>
                  <a:srgbClr val="FE6E54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</a:br>
            <a:r>
              <a:rPr lang="ja-JP" altLang="en-US" sz="1800" dirty="0" smtClean="0">
                <a:solidFill>
                  <a:srgbClr val="FE6E54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を振り込みたい</a:t>
            </a:r>
            <a:endParaRPr lang="en-US" altLang="ja-JP" sz="1800" dirty="0">
              <a:solidFill>
                <a:srgbClr val="FE6E54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3075" name="正方形/長方形 3074"/>
          <p:cNvSpPr/>
          <p:nvPr/>
        </p:nvSpPr>
        <p:spPr bwMode="gray">
          <a:xfrm>
            <a:off x="2544715" y="3388039"/>
            <a:ext cx="1019173" cy="3365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5" name="コンテンツ プレースホルダー 2"/>
          <p:cNvSpPr txBox="1">
            <a:spLocks/>
          </p:cNvSpPr>
          <p:nvPr/>
        </p:nvSpPr>
        <p:spPr bwMode="gray">
          <a:xfrm>
            <a:off x="2051720" y="3363001"/>
            <a:ext cx="1175634" cy="420217"/>
          </a:xfrm>
          <a:prstGeom prst="roundRect">
            <a:avLst>
              <a:gd name="adj" fmla="val 50000"/>
            </a:avLst>
          </a:prstGeom>
          <a:solidFill>
            <a:srgbClr val="FE6E54"/>
          </a:solidFill>
          <a:ln w="25400" cap="flat" cmpd="sng" algn="ctr">
            <a:noFill/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0" tIns="36000" rIns="0" bIns="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" indent="0" algn="ctr">
              <a:buNone/>
            </a:pPr>
            <a:r>
              <a:rPr lang="ja-JP" altLang="en-US" sz="1600" dirty="0" smtClean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未達成</a:t>
            </a:r>
            <a:endParaRPr lang="en-US" altLang="ja-JP" sz="1600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37" name="図 3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234195" y="3405248"/>
            <a:ext cx="401701" cy="401701"/>
          </a:xfrm>
          <a:prstGeom prst="rect">
            <a:avLst/>
          </a:prstGeom>
        </p:spPr>
      </p:pic>
      <p:sp>
        <p:nvSpPr>
          <p:cNvPr id="18" name="二等辺三角形 17"/>
          <p:cNvSpPr/>
          <p:nvPr/>
        </p:nvSpPr>
        <p:spPr bwMode="gray">
          <a:xfrm rot="5400000" flipH="1">
            <a:off x="1788300" y="3323721"/>
            <a:ext cx="206859" cy="432050"/>
          </a:xfrm>
          <a:prstGeom prst="triangle">
            <a:avLst/>
          </a:prstGeom>
          <a:solidFill>
            <a:srgbClr val="FED2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9" name="円/楕円 18"/>
          <p:cNvSpPr/>
          <p:nvPr/>
        </p:nvSpPr>
        <p:spPr bwMode="gray">
          <a:xfrm>
            <a:off x="395536" y="2950324"/>
            <a:ext cx="1410410" cy="1116000"/>
          </a:xfrm>
          <a:prstGeom prst="ellipse">
            <a:avLst/>
          </a:prstGeom>
          <a:solidFill>
            <a:srgbClr val="FED2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72000" tIns="72000" rIns="0" bIns="36000" rtlCol="0" anchor="ctr"/>
          <a:lstStyle/>
          <a:p>
            <a:pPr>
              <a:lnSpc>
                <a:spcPts val="2800"/>
              </a:lnSpc>
              <a:spcBef>
                <a:spcPts val="600"/>
              </a:spcBef>
            </a:pPr>
            <a:r>
              <a:rPr kumimoji="1" lang="ja-JP" altLang="en-US" dirty="0" smtClean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効果</a:t>
            </a:r>
            <a:endParaRPr kumimoji="1" lang="ja-JP" altLang="en-US" sz="1400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115616" y="3286508"/>
            <a:ext cx="496710" cy="496710"/>
          </a:xfrm>
          <a:prstGeom prst="rect">
            <a:avLst/>
          </a:prstGeom>
        </p:spPr>
      </p:pic>
      <p:sp>
        <p:nvSpPr>
          <p:cNvPr id="6" name="スライド番号プレースホルダー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4B20C9-26D2-4B3D-B0E5-BA1A1EAC872E}" type="slidenum">
              <a:rPr lang="ja-JP" altLang="en-US" smtClean="0"/>
              <a:pPr/>
              <a:t>19</a:t>
            </a:fld>
            <a:endParaRPr lang="ja-JP" altLang="en-US"/>
          </a:p>
        </p:txBody>
      </p:sp>
      <p:sp>
        <p:nvSpPr>
          <p:cNvPr id="31" name="コンテンツ プレースホルダー 2"/>
          <p:cNvSpPr txBox="1">
            <a:spLocks/>
          </p:cNvSpPr>
          <p:nvPr/>
        </p:nvSpPr>
        <p:spPr bwMode="gray">
          <a:xfrm>
            <a:off x="542925" y="1888632"/>
            <a:ext cx="1668629" cy="858306"/>
          </a:xfrm>
          <a:prstGeom prst="wedgeEllipseCallout">
            <a:avLst>
              <a:gd name="adj1" fmla="val 52911"/>
              <a:gd name="adj2" fmla="val 29207"/>
            </a:avLst>
          </a:prstGeom>
          <a:solidFill>
            <a:schemeClr val="bg1"/>
          </a:solidFill>
          <a:ln w="25400" cap="flat" cmpd="sng" algn="ctr">
            <a:solidFill>
              <a:srgbClr val="FE6E54"/>
            </a:solidFill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0" tIns="36000" rIns="0" bIns="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1800"/>
              </a:lnSpc>
              <a:buNone/>
            </a:pPr>
            <a:r>
              <a:rPr lang="ja-JP" altLang="en-US" sz="1800" dirty="0" smtClean="0">
                <a:solidFill>
                  <a:srgbClr val="FE6E54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Ａさんに</a:t>
            </a:r>
            <a:r>
              <a:rPr lang="en-US" altLang="ja-JP" sz="1800" dirty="0" smtClean="0">
                <a:solidFill>
                  <a:srgbClr val="FE6E54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/>
            </a:r>
            <a:br>
              <a:rPr lang="en-US" altLang="ja-JP" sz="1800" dirty="0" smtClean="0">
                <a:solidFill>
                  <a:srgbClr val="FE6E54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</a:br>
            <a:r>
              <a:rPr lang="ja-JP" altLang="en-US" sz="1800" dirty="0" smtClean="0">
                <a:solidFill>
                  <a:srgbClr val="FE6E54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お礼を</a:t>
            </a:r>
            <a:r>
              <a:rPr lang="en-US" altLang="ja-JP" sz="1800" dirty="0" smtClean="0">
                <a:solidFill>
                  <a:srgbClr val="FE6E54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/>
            </a:r>
            <a:br>
              <a:rPr lang="en-US" altLang="ja-JP" sz="1800" dirty="0" smtClean="0">
                <a:solidFill>
                  <a:srgbClr val="FE6E54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</a:br>
            <a:r>
              <a:rPr lang="ja-JP" altLang="en-US" sz="1800" dirty="0" smtClean="0">
                <a:solidFill>
                  <a:srgbClr val="FE6E54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言われた</a:t>
            </a:r>
            <a:endParaRPr lang="en-US" altLang="ja-JP" sz="1800" dirty="0">
              <a:solidFill>
                <a:srgbClr val="FE6E54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32" name="コンテンツ プレースホルダー 2"/>
          <p:cNvSpPr txBox="1">
            <a:spLocks/>
          </p:cNvSpPr>
          <p:nvPr/>
        </p:nvSpPr>
        <p:spPr bwMode="gray">
          <a:xfrm>
            <a:off x="750548" y="4544673"/>
            <a:ext cx="1255888" cy="858306"/>
          </a:xfrm>
          <a:prstGeom prst="wedgeEllipseCallout">
            <a:avLst>
              <a:gd name="adj1" fmla="val 63471"/>
              <a:gd name="adj2" fmla="val 1464"/>
            </a:avLst>
          </a:prstGeom>
          <a:solidFill>
            <a:schemeClr val="bg1"/>
          </a:solidFill>
          <a:ln w="25400" cap="flat" cmpd="sng" algn="ctr">
            <a:solidFill>
              <a:srgbClr val="FE6E54"/>
            </a:solidFill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0" tIns="36000" rIns="0" bIns="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1800"/>
              </a:lnSpc>
              <a:buNone/>
            </a:pPr>
            <a:r>
              <a:rPr lang="ja-JP" altLang="en-US" sz="1800" dirty="0" smtClean="0">
                <a:solidFill>
                  <a:srgbClr val="FE6E54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できるか</a:t>
            </a:r>
            <a:r>
              <a:rPr lang="en-US" altLang="ja-JP" sz="1800" dirty="0" smtClean="0">
                <a:solidFill>
                  <a:srgbClr val="FE6E54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/>
            </a:r>
            <a:br>
              <a:rPr lang="en-US" altLang="ja-JP" sz="1800" dirty="0" smtClean="0">
                <a:solidFill>
                  <a:srgbClr val="FE6E54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</a:br>
            <a:r>
              <a:rPr lang="ja-JP" altLang="en-US" sz="1800" dirty="0" smtClean="0">
                <a:solidFill>
                  <a:srgbClr val="FE6E54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不安</a:t>
            </a:r>
            <a:endParaRPr lang="en-US" altLang="ja-JP" sz="1800" dirty="0">
              <a:solidFill>
                <a:srgbClr val="FE6E54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61062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 bwMode="gray"/>
        <p:txBody>
          <a:bodyPr>
            <a:noAutofit/>
          </a:bodyPr>
          <a:lstStyle/>
          <a:p>
            <a:pPr algn="l"/>
            <a:r>
              <a:rPr kumimoji="1" lang="ja-JP" altLang="en-US" sz="32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目次</a:t>
            </a:r>
            <a:endParaRPr kumimoji="1" lang="ja-JP" altLang="en-US" sz="32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4294967295"/>
          </p:nvPr>
        </p:nvSpPr>
        <p:spPr bwMode="gray">
          <a:xfrm>
            <a:off x="406597" y="1268413"/>
            <a:ext cx="8234363" cy="4857750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ja-JP" altLang="en-US" sz="36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こんなことはありませんか？</a:t>
            </a:r>
            <a:endParaRPr lang="en-US" altLang="ja-JP" sz="3600" dirty="0" smtClean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514350" indent="-514350">
              <a:buFont typeface="+mj-lt"/>
              <a:buAutoNum type="arabicPeriod"/>
            </a:pPr>
            <a:r>
              <a:rPr lang="ja-JP" altLang="en-US" sz="36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人間中心設計</a:t>
            </a:r>
            <a:r>
              <a:rPr lang="en-US" altLang="ja-JP" sz="36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(HCD)</a:t>
            </a:r>
            <a:r>
              <a:rPr lang="ja-JP" altLang="en-US" sz="36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の</a:t>
            </a:r>
            <a:r>
              <a:rPr lang="ja-JP" altLang="en-US" sz="36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考え方</a:t>
            </a:r>
            <a:endParaRPr lang="en-US" altLang="ja-JP" sz="3600" dirty="0" smtClean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514350" indent="-514350">
              <a:buFont typeface="+mj-lt"/>
              <a:buAutoNum type="arabicPeriod"/>
            </a:pPr>
            <a:r>
              <a:rPr lang="ja-JP" altLang="en-US" sz="36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ユーザビリティ</a:t>
            </a:r>
            <a:endParaRPr lang="en-US" altLang="ja-JP" sz="3600" dirty="0" smtClean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altLang="ja-JP" sz="36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HCD</a:t>
            </a:r>
            <a:r>
              <a:rPr lang="ja-JP" altLang="en-US" sz="36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のサイクルと導入</a:t>
            </a:r>
            <a:endParaRPr lang="en-US" altLang="ja-JP" sz="3600" dirty="0" smtClean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altLang="ja-JP" sz="36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HCD</a:t>
            </a:r>
            <a:r>
              <a:rPr lang="ja-JP" altLang="en-US" sz="36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の実践例紹介</a:t>
            </a:r>
            <a:endParaRPr lang="en-US" altLang="ja-JP" sz="3600" dirty="0" smtClean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514350" indent="-514350">
              <a:buFont typeface="+mj-lt"/>
              <a:buAutoNum type="arabicPeriod"/>
            </a:pPr>
            <a:r>
              <a:rPr lang="ja-JP" altLang="en-US" sz="36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付録</a:t>
            </a:r>
            <a:endParaRPr lang="en-US" altLang="ja-JP" sz="3600" dirty="0" smtClean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514350" indent="-514350">
              <a:buFont typeface="+mj-lt"/>
              <a:buAutoNum type="arabicPeriod"/>
            </a:pPr>
            <a:endParaRPr lang="en-US" altLang="ja-JP" sz="3600" dirty="0" smtClean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514350" indent="-514350">
              <a:buFont typeface="+mj-lt"/>
              <a:buAutoNum type="arabicPeriod"/>
            </a:pPr>
            <a:endParaRPr kumimoji="1" lang="ja-JP" altLang="en-US" sz="36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B20C9-26D2-4B3D-B0E5-BA1A1EAC872E}" type="slidenum">
              <a:rPr lang="ja-JP" altLang="en-US" smtClean="0"/>
              <a:pPr/>
              <a:t>2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53421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図 6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1007" y="1451386"/>
            <a:ext cx="1005338" cy="822549"/>
          </a:xfrm>
          <a:prstGeom prst="rect">
            <a:avLst/>
          </a:prstGeom>
        </p:spPr>
      </p:pic>
      <p:pic>
        <p:nvPicPr>
          <p:cNvPr id="69" name="図 6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8591" y="3907788"/>
            <a:ext cx="982489" cy="814933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 bwMode="gray"/>
        <p:txBody>
          <a:bodyPr>
            <a:normAutofit/>
          </a:bodyPr>
          <a:lstStyle/>
          <a:p>
            <a:r>
              <a:rPr kumimoji="1" lang="ja-JP" altLang="en-US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ユーザビリティと利用品質</a:t>
            </a:r>
            <a:endParaRPr kumimoji="1" lang="ja-JP" altLang="en-US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 bwMode="gray">
          <a:xfrm>
            <a:off x="44389" y="6254540"/>
            <a:ext cx="408797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200"/>
              </a:lnSpc>
            </a:pPr>
            <a:r>
              <a:rPr kumimoji="1" lang="ja-JP" altLang="en-US" sz="1200" dirty="0" smtClean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ソフトウェアの品質規格</a:t>
            </a:r>
            <a:endParaRPr kumimoji="1" lang="en-US" altLang="ja-JP" sz="1200" dirty="0" smtClean="0">
              <a:latin typeface="游ゴシック" panose="020B0400000000000000" pitchFamily="50" charset="-128"/>
              <a:ea typeface="游ゴシック" panose="020B0400000000000000" pitchFamily="50" charset="-128"/>
              <a:cs typeface="メイリオ" panose="020B0604030504040204" pitchFamily="50" charset="-128"/>
            </a:endParaRPr>
          </a:p>
          <a:p>
            <a:pPr>
              <a:lnSpc>
                <a:spcPts val="1200"/>
              </a:lnSpc>
            </a:pPr>
            <a:r>
              <a:rPr lang="en-US" altLang="ja-JP" sz="1200" dirty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ISO/IEC25000</a:t>
            </a:r>
            <a:r>
              <a:rPr lang="ja-JP" altLang="en-US" sz="1200" dirty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シリーズ</a:t>
            </a:r>
            <a:r>
              <a:rPr lang="en-US" altLang="ja-JP" sz="1200" dirty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(</a:t>
            </a:r>
            <a:r>
              <a:rPr lang="en-US" altLang="ja-JP" sz="1200" dirty="0" err="1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SQuaRE</a:t>
            </a:r>
            <a:r>
              <a:rPr lang="en-US" altLang="ja-JP" sz="1200" dirty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)</a:t>
            </a:r>
          </a:p>
          <a:p>
            <a:pPr>
              <a:lnSpc>
                <a:spcPts val="1200"/>
              </a:lnSpc>
            </a:pPr>
            <a:r>
              <a:rPr lang="en-US" altLang="ja-JP" sz="1200" dirty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Software product </a:t>
            </a:r>
            <a:r>
              <a:rPr lang="en-US" altLang="ja-JP" sz="1200" dirty="0" smtClean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Quality</a:t>
            </a:r>
            <a:r>
              <a:rPr lang="ja-JP" altLang="en-US" sz="1200" dirty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 </a:t>
            </a:r>
            <a:r>
              <a:rPr lang="en-US" altLang="ja-JP" sz="1200" dirty="0" smtClean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Requirements </a:t>
            </a:r>
            <a:r>
              <a:rPr lang="en-US" altLang="ja-JP" sz="1200" dirty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and Evaluation</a:t>
            </a:r>
            <a:endParaRPr kumimoji="1" lang="en-US" altLang="ja-JP" sz="1200" dirty="0" smtClean="0">
              <a:latin typeface="游ゴシック" panose="020B0400000000000000" pitchFamily="50" charset="-128"/>
              <a:ea typeface="游ゴシック" panose="020B04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3" name="正方形/長方形 2"/>
          <p:cNvSpPr/>
          <p:nvPr/>
        </p:nvSpPr>
        <p:spPr bwMode="gray">
          <a:xfrm>
            <a:off x="3629167" y="2282454"/>
            <a:ext cx="1400033" cy="642566"/>
          </a:xfrm>
          <a:prstGeom prst="rect">
            <a:avLst/>
          </a:prstGeom>
          <a:solidFill>
            <a:srgbClr val="FED2D1"/>
          </a:solidFill>
          <a:ln w="19050">
            <a:solidFill>
              <a:srgbClr val="FE6E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36000" bIns="36000" rtlCol="0" anchor="ctr"/>
          <a:lstStyle/>
          <a:p>
            <a:r>
              <a:rPr kumimoji="1" lang="ja-JP" altLang="en-US" sz="1400" dirty="0" smtClean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利用時の品質</a:t>
            </a:r>
            <a:endParaRPr kumimoji="1" lang="ja-JP" altLang="en-US" sz="1400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10" name="正方形/長方形 9"/>
          <p:cNvSpPr/>
          <p:nvPr/>
        </p:nvSpPr>
        <p:spPr bwMode="gray">
          <a:xfrm>
            <a:off x="6160109" y="1527634"/>
            <a:ext cx="1698016" cy="342069"/>
          </a:xfrm>
          <a:prstGeom prst="rect">
            <a:avLst/>
          </a:prstGeom>
          <a:noFill/>
          <a:ln w="57150">
            <a:solidFill>
              <a:srgbClr val="FE6E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36000" bIns="36000" rtlCol="0" anchor="ctr"/>
          <a:lstStyle/>
          <a:p>
            <a:r>
              <a:rPr kumimoji="1" lang="ja-JP" altLang="en-US" sz="1400" dirty="0" smtClean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有効性</a:t>
            </a:r>
            <a:endParaRPr kumimoji="1" lang="ja-JP" altLang="en-US" sz="1400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11" name="正方形/長方形 10"/>
          <p:cNvSpPr/>
          <p:nvPr/>
        </p:nvSpPr>
        <p:spPr bwMode="gray">
          <a:xfrm>
            <a:off x="6160109" y="1982822"/>
            <a:ext cx="1698016" cy="342069"/>
          </a:xfrm>
          <a:prstGeom prst="rect">
            <a:avLst/>
          </a:prstGeom>
          <a:noFill/>
          <a:ln w="57150">
            <a:solidFill>
              <a:srgbClr val="FE6E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36000" bIns="36000" rtlCol="0" anchor="ctr"/>
          <a:lstStyle/>
          <a:p>
            <a:r>
              <a:rPr kumimoji="1" lang="ja-JP" altLang="en-US" sz="1400" dirty="0" smtClean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効率性</a:t>
            </a:r>
            <a:endParaRPr kumimoji="1" lang="ja-JP" altLang="en-US" sz="1400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12" name="正方形/長方形 11"/>
          <p:cNvSpPr/>
          <p:nvPr/>
        </p:nvSpPr>
        <p:spPr bwMode="gray">
          <a:xfrm>
            <a:off x="6160109" y="2437387"/>
            <a:ext cx="1698016" cy="342069"/>
          </a:xfrm>
          <a:prstGeom prst="rect">
            <a:avLst/>
          </a:prstGeom>
          <a:noFill/>
          <a:ln w="57150">
            <a:solidFill>
              <a:srgbClr val="FE6E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36000" bIns="36000" rtlCol="0" anchor="ctr"/>
          <a:lstStyle/>
          <a:p>
            <a:r>
              <a:rPr kumimoji="1" lang="ja-JP" altLang="en-US" sz="1400" dirty="0" smtClean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満足性</a:t>
            </a:r>
            <a:endParaRPr kumimoji="1" lang="ja-JP" altLang="en-US" sz="1400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13" name="正方形/長方形 12"/>
          <p:cNvSpPr/>
          <p:nvPr/>
        </p:nvSpPr>
        <p:spPr bwMode="gray">
          <a:xfrm>
            <a:off x="6160109" y="2859473"/>
            <a:ext cx="1698016" cy="342069"/>
          </a:xfrm>
          <a:prstGeom prst="rect">
            <a:avLst/>
          </a:prstGeom>
          <a:noFill/>
          <a:ln w="12700">
            <a:solidFill>
              <a:srgbClr val="FE6E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36000" bIns="36000" rtlCol="0" anchor="ctr"/>
          <a:lstStyle/>
          <a:p>
            <a:r>
              <a:rPr kumimoji="1" lang="ja-JP" altLang="en-US" sz="1400" dirty="0" smtClean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リスク回避性</a:t>
            </a:r>
            <a:endParaRPr kumimoji="1" lang="ja-JP" altLang="en-US" sz="1400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 bwMode="gray">
          <a:xfrm>
            <a:off x="6160109" y="3252723"/>
            <a:ext cx="1698016" cy="342069"/>
          </a:xfrm>
          <a:prstGeom prst="rect">
            <a:avLst/>
          </a:prstGeom>
          <a:noFill/>
          <a:ln w="12700">
            <a:solidFill>
              <a:srgbClr val="FE6E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36000" bIns="36000" rtlCol="0" anchor="ctr"/>
          <a:lstStyle/>
          <a:p>
            <a:r>
              <a:rPr kumimoji="1" lang="ja-JP" altLang="en-US" sz="1400" dirty="0" smtClean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利用状況網羅性</a:t>
            </a:r>
            <a:endParaRPr kumimoji="1" lang="ja-JP" altLang="en-US" sz="1400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 bwMode="gray">
          <a:xfrm>
            <a:off x="1162050" y="3004933"/>
            <a:ext cx="1739848" cy="642566"/>
          </a:xfrm>
          <a:prstGeom prst="rect">
            <a:avLst/>
          </a:prstGeom>
          <a:solidFill>
            <a:srgbClr val="FED2D1"/>
          </a:solidFill>
          <a:ln w="19050">
            <a:solidFill>
              <a:srgbClr val="FE6E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36000" bIns="36000" rtlCol="0" anchor="ctr"/>
          <a:lstStyle/>
          <a:p>
            <a:r>
              <a:rPr kumimoji="1" lang="ja-JP" altLang="en-US" sz="1400" dirty="0" smtClean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ソフトウェア品質</a:t>
            </a:r>
            <a:endParaRPr kumimoji="1" lang="ja-JP" altLang="en-US" sz="1400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18" name="正方形/長方形 17"/>
          <p:cNvSpPr/>
          <p:nvPr/>
        </p:nvSpPr>
        <p:spPr bwMode="gray">
          <a:xfrm>
            <a:off x="3629167" y="4743032"/>
            <a:ext cx="1400033" cy="642566"/>
          </a:xfrm>
          <a:prstGeom prst="rect">
            <a:avLst/>
          </a:prstGeom>
          <a:solidFill>
            <a:srgbClr val="FED2D1"/>
          </a:solidFill>
          <a:ln w="19050">
            <a:solidFill>
              <a:srgbClr val="FE6E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36000" bIns="36000" rtlCol="0" anchor="ctr"/>
          <a:lstStyle/>
          <a:p>
            <a:pPr>
              <a:lnSpc>
                <a:spcPts val="1400"/>
              </a:lnSpc>
            </a:pPr>
            <a:r>
              <a:rPr kumimoji="1" lang="ja-JP" altLang="en-US" sz="1400" dirty="0" smtClean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システム</a:t>
            </a:r>
            <a:r>
              <a:rPr kumimoji="1" lang="en-US" altLang="ja-JP" sz="1400" dirty="0" smtClean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/</a:t>
            </a:r>
            <a:br>
              <a:rPr kumimoji="1" lang="en-US" altLang="ja-JP" sz="1400" dirty="0" smtClean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</a:br>
            <a:r>
              <a:rPr kumimoji="1" lang="ja-JP" altLang="en-US" sz="1400" dirty="0" smtClean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ソフトウェアの</a:t>
            </a:r>
            <a:r>
              <a:rPr kumimoji="1" lang="en-US" altLang="ja-JP" sz="1400" dirty="0" smtClean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/>
            </a:r>
            <a:br>
              <a:rPr kumimoji="1" lang="en-US" altLang="ja-JP" sz="1400" dirty="0" smtClean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</a:br>
            <a:r>
              <a:rPr kumimoji="1" lang="ja-JP" altLang="en-US" sz="1400" dirty="0" smtClean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製品品質</a:t>
            </a:r>
            <a:endParaRPr kumimoji="1" lang="ja-JP" altLang="en-US" sz="1400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19" name="正方形/長方形 18"/>
          <p:cNvSpPr/>
          <p:nvPr/>
        </p:nvSpPr>
        <p:spPr bwMode="gray">
          <a:xfrm>
            <a:off x="6160109" y="3735515"/>
            <a:ext cx="1698016" cy="342069"/>
          </a:xfrm>
          <a:prstGeom prst="rect">
            <a:avLst/>
          </a:prstGeom>
          <a:noFill/>
          <a:ln w="12700">
            <a:solidFill>
              <a:srgbClr val="FE6E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36000" bIns="36000" rtlCol="0" anchor="ctr"/>
          <a:lstStyle/>
          <a:p>
            <a:r>
              <a:rPr kumimoji="1" lang="ja-JP" altLang="en-US" sz="1400" dirty="0" smtClean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機能適合性</a:t>
            </a:r>
            <a:endParaRPr kumimoji="1" lang="ja-JP" altLang="en-US" sz="1400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20" name="正方形/長方形 19"/>
          <p:cNvSpPr/>
          <p:nvPr/>
        </p:nvSpPr>
        <p:spPr bwMode="gray">
          <a:xfrm>
            <a:off x="6160109" y="4119908"/>
            <a:ext cx="1698016" cy="342069"/>
          </a:xfrm>
          <a:prstGeom prst="rect">
            <a:avLst/>
          </a:prstGeom>
          <a:noFill/>
          <a:ln w="12700">
            <a:solidFill>
              <a:srgbClr val="FE6E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36000" bIns="36000" rtlCol="0" anchor="ctr"/>
          <a:lstStyle/>
          <a:p>
            <a:r>
              <a:rPr kumimoji="1" lang="ja-JP" altLang="en-US" sz="1400" dirty="0" smtClean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性能効率性</a:t>
            </a:r>
            <a:endParaRPr kumimoji="1" lang="ja-JP" altLang="en-US" sz="1400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21" name="正方形/長方形 20"/>
          <p:cNvSpPr/>
          <p:nvPr/>
        </p:nvSpPr>
        <p:spPr bwMode="gray">
          <a:xfrm>
            <a:off x="6160109" y="4504301"/>
            <a:ext cx="1698016" cy="342069"/>
          </a:xfrm>
          <a:prstGeom prst="rect">
            <a:avLst/>
          </a:prstGeom>
          <a:noFill/>
          <a:ln w="12700">
            <a:solidFill>
              <a:srgbClr val="FE6E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36000" bIns="36000" rtlCol="0" anchor="ctr"/>
          <a:lstStyle/>
          <a:p>
            <a:r>
              <a:rPr kumimoji="1" lang="ja-JP" altLang="en-US" sz="1400" dirty="0" smtClean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互換性</a:t>
            </a:r>
            <a:endParaRPr kumimoji="1" lang="ja-JP" altLang="en-US" sz="1400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22" name="正方形/長方形 21"/>
          <p:cNvSpPr/>
          <p:nvPr/>
        </p:nvSpPr>
        <p:spPr bwMode="gray">
          <a:xfrm>
            <a:off x="6160109" y="4888694"/>
            <a:ext cx="1698016" cy="342069"/>
          </a:xfrm>
          <a:prstGeom prst="rect">
            <a:avLst/>
          </a:prstGeom>
          <a:noFill/>
          <a:ln w="12700">
            <a:solidFill>
              <a:srgbClr val="FE6E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36000" bIns="36000" rtlCol="0" anchor="ctr"/>
          <a:lstStyle/>
          <a:p>
            <a:r>
              <a:rPr lang="ja-JP" altLang="en-US" sz="14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使用</a:t>
            </a:r>
            <a:r>
              <a:rPr kumimoji="1" lang="ja-JP" altLang="en-US" sz="1400" dirty="0" smtClean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性</a:t>
            </a:r>
            <a:endParaRPr kumimoji="1" lang="ja-JP" altLang="en-US" sz="1400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23" name="正方形/長方形 22"/>
          <p:cNvSpPr/>
          <p:nvPr/>
        </p:nvSpPr>
        <p:spPr bwMode="gray">
          <a:xfrm>
            <a:off x="6160109" y="5273087"/>
            <a:ext cx="1698016" cy="342069"/>
          </a:xfrm>
          <a:prstGeom prst="rect">
            <a:avLst/>
          </a:prstGeom>
          <a:noFill/>
          <a:ln w="12700">
            <a:solidFill>
              <a:srgbClr val="FE6E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36000" bIns="36000" rtlCol="0" anchor="ctr"/>
          <a:lstStyle/>
          <a:p>
            <a:r>
              <a:rPr lang="ja-JP" altLang="en-US" sz="14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信頼</a:t>
            </a:r>
            <a:r>
              <a:rPr kumimoji="1" lang="ja-JP" altLang="en-US" sz="1400" dirty="0" smtClean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性</a:t>
            </a:r>
            <a:endParaRPr kumimoji="1" lang="ja-JP" altLang="en-US" sz="1400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24" name="正方形/長方形 23"/>
          <p:cNvSpPr/>
          <p:nvPr/>
        </p:nvSpPr>
        <p:spPr bwMode="gray">
          <a:xfrm>
            <a:off x="6160109" y="5657480"/>
            <a:ext cx="1698016" cy="342069"/>
          </a:xfrm>
          <a:prstGeom prst="rect">
            <a:avLst/>
          </a:prstGeom>
          <a:noFill/>
          <a:ln w="12700">
            <a:solidFill>
              <a:srgbClr val="FE6E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36000" bIns="36000" rtlCol="0" anchor="ctr"/>
          <a:lstStyle/>
          <a:p>
            <a:r>
              <a:rPr lang="ja-JP" altLang="en-US" sz="14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セキュリティ</a:t>
            </a:r>
            <a:endParaRPr kumimoji="1" lang="ja-JP" altLang="en-US" sz="1400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25" name="正方形/長方形 24"/>
          <p:cNvSpPr/>
          <p:nvPr/>
        </p:nvSpPr>
        <p:spPr bwMode="gray">
          <a:xfrm>
            <a:off x="6160109" y="6041873"/>
            <a:ext cx="1698016" cy="342069"/>
          </a:xfrm>
          <a:prstGeom prst="rect">
            <a:avLst/>
          </a:prstGeom>
          <a:noFill/>
          <a:ln w="12700">
            <a:solidFill>
              <a:srgbClr val="FE6E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36000" bIns="36000" rtlCol="0" anchor="ctr"/>
          <a:lstStyle/>
          <a:p>
            <a:r>
              <a:rPr lang="ja-JP" altLang="en-US" sz="1400" dirty="0" smtClean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保守性</a:t>
            </a:r>
            <a:endParaRPr kumimoji="1" lang="ja-JP" altLang="en-US" sz="1400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26" name="正方形/長方形 25"/>
          <p:cNvSpPr/>
          <p:nvPr/>
        </p:nvSpPr>
        <p:spPr bwMode="gray">
          <a:xfrm>
            <a:off x="6160108" y="6426266"/>
            <a:ext cx="1698016" cy="342069"/>
          </a:xfrm>
          <a:prstGeom prst="rect">
            <a:avLst/>
          </a:prstGeom>
          <a:noFill/>
          <a:ln w="12700">
            <a:solidFill>
              <a:srgbClr val="FE6E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36000" bIns="36000" rtlCol="0" anchor="ctr"/>
          <a:lstStyle/>
          <a:p>
            <a:r>
              <a:rPr lang="ja-JP" altLang="en-US" sz="14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移植</a:t>
            </a:r>
            <a:r>
              <a:rPr lang="ja-JP" altLang="en-US" sz="1400" dirty="0" smtClean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性</a:t>
            </a:r>
            <a:endParaRPr kumimoji="1" lang="ja-JP" altLang="en-US" sz="1400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メイリオ" panose="020B0604030504040204" pitchFamily="50" charset="-128"/>
            </a:endParaRPr>
          </a:p>
        </p:txBody>
      </p:sp>
      <p:cxnSp>
        <p:nvCxnSpPr>
          <p:cNvPr id="27" name="カギ線コネクタ 26"/>
          <p:cNvCxnSpPr>
            <a:stCxn id="16" idx="3"/>
            <a:endCxn id="3" idx="1"/>
          </p:cNvCxnSpPr>
          <p:nvPr/>
        </p:nvCxnSpPr>
        <p:spPr bwMode="gray">
          <a:xfrm flipV="1">
            <a:off x="2901898" y="2603737"/>
            <a:ext cx="727269" cy="722479"/>
          </a:xfrm>
          <a:prstGeom prst="bentConnector3">
            <a:avLst/>
          </a:prstGeom>
          <a:ln w="19050">
            <a:solidFill>
              <a:srgbClr val="FE6E5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カギ線コネクタ 30"/>
          <p:cNvCxnSpPr>
            <a:stCxn id="16" idx="3"/>
            <a:endCxn id="18" idx="1"/>
          </p:cNvCxnSpPr>
          <p:nvPr/>
        </p:nvCxnSpPr>
        <p:spPr bwMode="gray">
          <a:xfrm>
            <a:off x="2901898" y="3326216"/>
            <a:ext cx="727269" cy="1738099"/>
          </a:xfrm>
          <a:prstGeom prst="bentConnector3">
            <a:avLst>
              <a:gd name="adj1" fmla="val 50000"/>
            </a:avLst>
          </a:prstGeom>
          <a:ln w="19050">
            <a:solidFill>
              <a:srgbClr val="FE6E5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カギ線コネクタ 34"/>
          <p:cNvCxnSpPr>
            <a:stCxn id="3" idx="3"/>
            <a:endCxn id="10" idx="1"/>
          </p:cNvCxnSpPr>
          <p:nvPr/>
        </p:nvCxnSpPr>
        <p:spPr bwMode="gray">
          <a:xfrm flipV="1">
            <a:off x="5029200" y="1698669"/>
            <a:ext cx="1130909" cy="905068"/>
          </a:xfrm>
          <a:prstGeom prst="bentConnector3">
            <a:avLst>
              <a:gd name="adj1" fmla="val 50000"/>
            </a:avLst>
          </a:prstGeom>
          <a:ln w="19050">
            <a:solidFill>
              <a:srgbClr val="FE6E5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カギ線コネクタ 37"/>
          <p:cNvCxnSpPr>
            <a:stCxn id="3" idx="3"/>
            <a:endCxn id="11" idx="1"/>
          </p:cNvCxnSpPr>
          <p:nvPr/>
        </p:nvCxnSpPr>
        <p:spPr bwMode="gray">
          <a:xfrm flipV="1">
            <a:off x="5029200" y="2153857"/>
            <a:ext cx="1130909" cy="449880"/>
          </a:xfrm>
          <a:prstGeom prst="bentConnector3">
            <a:avLst>
              <a:gd name="adj1" fmla="val 50000"/>
            </a:avLst>
          </a:prstGeom>
          <a:ln w="19050">
            <a:solidFill>
              <a:srgbClr val="FE6E5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カギ線コネクタ 40"/>
          <p:cNvCxnSpPr>
            <a:stCxn id="3" idx="3"/>
            <a:endCxn id="12" idx="1"/>
          </p:cNvCxnSpPr>
          <p:nvPr/>
        </p:nvCxnSpPr>
        <p:spPr bwMode="gray">
          <a:xfrm>
            <a:off x="5029200" y="2603737"/>
            <a:ext cx="1130909" cy="4685"/>
          </a:xfrm>
          <a:prstGeom prst="bentConnector3">
            <a:avLst>
              <a:gd name="adj1" fmla="val 50000"/>
            </a:avLst>
          </a:prstGeom>
          <a:ln w="19050">
            <a:solidFill>
              <a:srgbClr val="FE6E5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カギ線コネクタ 43"/>
          <p:cNvCxnSpPr>
            <a:stCxn id="3" idx="3"/>
            <a:endCxn id="13" idx="1"/>
          </p:cNvCxnSpPr>
          <p:nvPr/>
        </p:nvCxnSpPr>
        <p:spPr bwMode="gray">
          <a:xfrm>
            <a:off x="5029200" y="2603737"/>
            <a:ext cx="1130909" cy="426771"/>
          </a:xfrm>
          <a:prstGeom prst="bentConnector3">
            <a:avLst>
              <a:gd name="adj1" fmla="val 50000"/>
            </a:avLst>
          </a:prstGeom>
          <a:ln w="19050">
            <a:solidFill>
              <a:srgbClr val="FE6E5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カギ線コネクタ 46"/>
          <p:cNvCxnSpPr>
            <a:stCxn id="3" idx="3"/>
            <a:endCxn id="14" idx="1"/>
          </p:cNvCxnSpPr>
          <p:nvPr/>
        </p:nvCxnSpPr>
        <p:spPr bwMode="gray">
          <a:xfrm>
            <a:off x="5029200" y="2603737"/>
            <a:ext cx="1130909" cy="820021"/>
          </a:xfrm>
          <a:prstGeom prst="bentConnector3">
            <a:avLst>
              <a:gd name="adj1" fmla="val 50000"/>
            </a:avLst>
          </a:prstGeom>
          <a:ln w="19050">
            <a:solidFill>
              <a:srgbClr val="FE6E5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カギ線コネクタ 49"/>
          <p:cNvCxnSpPr>
            <a:stCxn id="18" idx="3"/>
            <a:endCxn id="19" idx="1"/>
          </p:cNvCxnSpPr>
          <p:nvPr/>
        </p:nvCxnSpPr>
        <p:spPr bwMode="gray">
          <a:xfrm flipV="1">
            <a:off x="5029200" y="3906550"/>
            <a:ext cx="1130909" cy="1157765"/>
          </a:xfrm>
          <a:prstGeom prst="bentConnector3">
            <a:avLst>
              <a:gd name="adj1" fmla="val 50000"/>
            </a:avLst>
          </a:prstGeom>
          <a:ln w="19050">
            <a:solidFill>
              <a:srgbClr val="FE6E5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カギ線コネクタ 52"/>
          <p:cNvCxnSpPr>
            <a:stCxn id="18" idx="3"/>
            <a:endCxn id="20" idx="1"/>
          </p:cNvCxnSpPr>
          <p:nvPr/>
        </p:nvCxnSpPr>
        <p:spPr bwMode="gray">
          <a:xfrm flipV="1">
            <a:off x="5029200" y="4290943"/>
            <a:ext cx="1130909" cy="773372"/>
          </a:xfrm>
          <a:prstGeom prst="bentConnector3">
            <a:avLst>
              <a:gd name="adj1" fmla="val 50000"/>
            </a:avLst>
          </a:prstGeom>
          <a:ln w="19050">
            <a:solidFill>
              <a:srgbClr val="FE6E5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カギ線コネクタ 55"/>
          <p:cNvCxnSpPr>
            <a:stCxn id="18" idx="3"/>
            <a:endCxn id="21" idx="1"/>
          </p:cNvCxnSpPr>
          <p:nvPr/>
        </p:nvCxnSpPr>
        <p:spPr bwMode="gray">
          <a:xfrm flipV="1">
            <a:off x="5029200" y="4675336"/>
            <a:ext cx="1130909" cy="388979"/>
          </a:xfrm>
          <a:prstGeom prst="bentConnector3">
            <a:avLst>
              <a:gd name="adj1" fmla="val 50000"/>
            </a:avLst>
          </a:prstGeom>
          <a:ln w="19050">
            <a:solidFill>
              <a:srgbClr val="FE6E5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カギ線コネクタ 58"/>
          <p:cNvCxnSpPr>
            <a:stCxn id="18" idx="3"/>
            <a:endCxn id="22" idx="1"/>
          </p:cNvCxnSpPr>
          <p:nvPr/>
        </p:nvCxnSpPr>
        <p:spPr bwMode="gray">
          <a:xfrm flipV="1">
            <a:off x="5029200" y="5059729"/>
            <a:ext cx="1130909" cy="4586"/>
          </a:xfrm>
          <a:prstGeom prst="bentConnector3">
            <a:avLst>
              <a:gd name="adj1" fmla="val 50000"/>
            </a:avLst>
          </a:prstGeom>
          <a:ln w="19050">
            <a:solidFill>
              <a:srgbClr val="FE6E5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カギ線コネクタ 61"/>
          <p:cNvCxnSpPr>
            <a:stCxn id="18" idx="3"/>
            <a:endCxn id="23" idx="1"/>
          </p:cNvCxnSpPr>
          <p:nvPr/>
        </p:nvCxnSpPr>
        <p:spPr bwMode="gray">
          <a:xfrm>
            <a:off x="5029200" y="5064315"/>
            <a:ext cx="1130909" cy="379807"/>
          </a:xfrm>
          <a:prstGeom prst="bentConnector3">
            <a:avLst>
              <a:gd name="adj1" fmla="val 50000"/>
            </a:avLst>
          </a:prstGeom>
          <a:ln w="19050">
            <a:solidFill>
              <a:srgbClr val="FE6E5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カギ線コネクタ 64"/>
          <p:cNvCxnSpPr>
            <a:stCxn id="18" idx="3"/>
            <a:endCxn id="24" idx="1"/>
          </p:cNvCxnSpPr>
          <p:nvPr/>
        </p:nvCxnSpPr>
        <p:spPr bwMode="gray">
          <a:xfrm>
            <a:off x="5029200" y="5064315"/>
            <a:ext cx="1130909" cy="764200"/>
          </a:xfrm>
          <a:prstGeom prst="bentConnector3">
            <a:avLst>
              <a:gd name="adj1" fmla="val 50000"/>
            </a:avLst>
          </a:prstGeom>
          <a:ln w="19050">
            <a:solidFill>
              <a:srgbClr val="FE6E5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カギ線コネクタ 67"/>
          <p:cNvCxnSpPr>
            <a:stCxn id="18" idx="3"/>
            <a:endCxn id="25" idx="1"/>
          </p:cNvCxnSpPr>
          <p:nvPr/>
        </p:nvCxnSpPr>
        <p:spPr bwMode="gray">
          <a:xfrm>
            <a:off x="5029200" y="5064315"/>
            <a:ext cx="1130909" cy="1148593"/>
          </a:xfrm>
          <a:prstGeom prst="bentConnector3">
            <a:avLst>
              <a:gd name="adj1" fmla="val 50000"/>
            </a:avLst>
          </a:prstGeom>
          <a:ln w="19050">
            <a:solidFill>
              <a:srgbClr val="FE6E5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カギ線コネクタ 70"/>
          <p:cNvCxnSpPr>
            <a:stCxn id="18" idx="3"/>
            <a:endCxn id="26" idx="1"/>
          </p:cNvCxnSpPr>
          <p:nvPr/>
        </p:nvCxnSpPr>
        <p:spPr bwMode="gray">
          <a:xfrm>
            <a:off x="5029200" y="5064315"/>
            <a:ext cx="1130908" cy="1532986"/>
          </a:xfrm>
          <a:prstGeom prst="bentConnector3">
            <a:avLst>
              <a:gd name="adj1" fmla="val 50000"/>
            </a:avLst>
          </a:prstGeom>
          <a:ln w="19050">
            <a:solidFill>
              <a:srgbClr val="FE6E5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コンテンツ プレースホルダー 2"/>
          <p:cNvSpPr txBox="1">
            <a:spLocks/>
          </p:cNvSpPr>
          <p:nvPr/>
        </p:nvSpPr>
        <p:spPr bwMode="gray">
          <a:xfrm>
            <a:off x="139401" y="919845"/>
            <a:ext cx="7573154" cy="442035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36000" tIns="36000" rIns="36000" bIns="36000" rtlCol="0" anchor="ctr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FE6E54"/>
              </a:buClr>
              <a:buNone/>
            </a:pPr>
            <a:r>
              <a:rPr lang="ja-JP" altLang="en-US" sz="2400" dirty="0" smtClean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ユーザビリティは ”利用時の品質” として</a:t>
            </a:r>
            <a:r>
              <a:rPr lang="en-US" altLang="ja-JP" sz="2400" dirty="0" smtClean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ISO</a:t>
            </a:r>
            <a:r>
              <a:rPr lang="ja-JP" altLang="en-US" sz="2400" dirty="0" smtClean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で規格化</a:t>
            </a:r>
            <a:endParaRPr lang="ja-JP" altLang="en-US" sz="2400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39" name="コンテンツ プレースホルダー 2"/>
          <p:cNvSpPr txBox="1">
            <a:spLocks/>
          </p:cNvSpPr>
          <p:nvPr/>
        </p:nvSpPr>
        <p:spPr bwMode="gray">
          <a:xfrm>
            <a:off x="401059" y="1435365"/>
            <a:ext cx="2898305" cy="448468"/>
          </a:xfrm>
          <a:prstGeom prst="roundRect">
            <a:avLst>
              <a:gd name="adj" fmla="val 50000"/>
            </a:avLst>
          </a:prstGeom>
          <a:solidFill>
            <a:srgbClr val="FE6E54"/>
          </a:solidFill>
          <a:ln w="25400" cap="flat" cmpd="sng" algn="ctr">
            <a:noFill/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72000" tIns="36000" rIns="72000" bIns="36000" rtlCol="0" anchor="ctr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FE6E54"/>
              </a:buClr>
              <a:buNone/>
            </a:pPr>
            <a:r>
              <a:rPr lang="en-US" altLang="ja-JP" sz="1600" dirty="0" err="1" smtClean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SQuaRE</a:t>
            </a:r>
            <a:r>
              <a:rPr lang="ja-JP" altLang="en-US" sz="1600" dirty="0" smtClean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における品質モデル</a:t>
            </a:r>
            <a:endParaRPr lang="ja-JP" altLang="en-US" sz="1600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4B20C9-26D2-4B3D-B0E5-BA1A1EAC872E}" type="slidenum">
              <a:rPr lang="ja-JP" altLang="en-US" smtClean="0"/>
              <a:pPr/>
              <a:t>20</a:t>
            </a:fld>
            <a:endParaRPr lang="ja-JP" altLang="en-US"/>
          </a:p>
        </p:txBody>
      </p:sp>
      <p:sp>
        <p:nvSpPr>
          <p:cNvPr id="40" name="コンテンツ プレースホルダー 2"/>
          <p:cNvSpPr txBox="1">
            <a:spLocks/>
          </p:cNvSpPr>
          <p:nvPr/>
        </p:nvSpPr>
        <p:spPr bwMode="gray">
          <a:xfrm>
            <a:off x="6620337" y="143625"/>
            <a:ext cx="2344327" cy="562034"/>
          </a:xfrm>
          <a:prstGeom prst="roundRect">
            <a:avLst>
              <a:gd name="adj" fmla="val 18142"/>
            </a:avLst>
          </a:prstGeom>
          <a:solidFill>
            <a:schemeClr val="bg1"/>
          </a:solidFill>
          <a:ln w="25400" cap="flat" cmpd="sng" algn="ctr">
            <a:solidFill>
              <a:srgbClr val="FE6E54"/>
            </a:solidFill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72000" tIns="36000" rIns="72000" bIns="36000" rtlCol="0" anchor="ctr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FE6E54"/>
              </a:buClr>
              <a:buNone/>
            </a:pPr>
            <a:r>
              <a:rPr lang="ja-JP" altLang="en-US" sz="1400" dirty="0" smtClean="0">
                <a:solidFill>
                  <a:srgbClr val="FE6E54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このページは必要に応じて</a:t>
            </a:r>
            <a:r>
              <a:rPr lang="en-US" altLang="ja-JP" sz="1400" dirty="0">
                <a:solidFill>
                  <a:srgbClr val="FE6E54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/>
            </a:r>
            <a:br>
              <a:rPr lang="en-US" altLang="ja-JP" sz="1400" dirty="0">
                <a:solidFill>
                  <a:srgbClr val="FE6E54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</a:br>
            <a:r>
              <a:rPr lang="ja-JP" altLang="en-US" sz="1400" dirty="0" smtClean="0">
                <a:solidFill>
                  <a:srgbClr val="FE6E54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使用してください</a:t>
            </a:r>
            <a:endParaRPr lang="ja-JP" altLang="en-US" sz="1400" dirty="0">
              <a:solidFill>
                <a:srgbClr val="FE6E54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79054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 bwMode="gray"/>
        <p:txBody>
          <a:bodyPr>
            <a:normAutofit/>
          </a:bodyPr>
          <a:lstStyle/>
          <a:p>
            <a:r>
              <a:rPr kumimoji="1" lang="ja-JP" altLang="en-US" sz="4800" b="1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４</a:t>
            </a:r>
            <a:r>
              <a:rPr kumimoji="1" lang="en-US" altLang="ja-JP" sz="4800" b="1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.HCD</a:t>
            </a:r>
            <a:r>
              <a:rPr kumimoji="1" lang="ja-JP" altLang="en-US" sz="4800" b="1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のサイクルと導入</a:t>
            </a:r>
            <a:endParaRPr kumimoji="1" lang="ja-JP" altLang="en-US" sz="48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 bwMode="gray"/>
        <p:txBody>
          <a:bodyPr/>
          <a:lstStyle/>
          <a:p>
            <a:pPr>
              <a:spcBef>
                <a:spcPts val="600"/>
              </a:spcBef>
            </a:pPr>
            <a:r>
              <a:rPr kumimoji="1" lang="en-US" altLang="ja-JP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HCD</a:t>
            </a:r>
            <a:r>
              <a:rPr kumimoji="1" lang="ja-JP" altLang="en-US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サイクル</a:t>
            </a:r>
            <a:endParaRPr kumimoji="1" lang="en-US" altLang="ja-JP" dirty="0" smtClean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>
              <a:spcBef>
                <a:spcPts val="600"/>
              </a:spcBef>
            </a:pPr>
            <a:r>
              <a:rPr lang="en-US" altLang="ja-JP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HCD</a:t>
            </a:r>
            <a:r>
              <a:rPr lang="ja-JP" altLang="en-US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サイクルに対応する手法</a:t>
            </a:r>
            <a:endParaRPr kumimoji="1" lang="en-US" altLang="ja-JP" dirty="0" smtClean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>
              <a:spcBef>
                <a:spcPts val="600"/>
              </a:spcBef>
            </a:pPr>
            <a:r>
              <a:rPr kumimoji="1" lang="en-US" altLang="ja-JP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HCD</a:t>
            </a:r>
            <a:r>
              <a:rPr kumimoji="1" lang="ja-JP" altLang="en-US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サイクルの効果</a:t>
            </a:r>
            <a:endParaRPr kumimoji="1" lang="en-US" altLang="ja-JP" dirty="0" smtClean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B20C9-26D2-4B3D-B0E5-BA1A1EAC872E}" type="slidenum">
              <a:rPr lang="ja-JP" altLang="en-US" smtClean="0"/>
              <a:pPr/>
              <a:t>21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45284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図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2189" y="4945208"/>
            <a:ext cx="1742857" cy="1666667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420" y="3763118"/>
            <a:ext cx="1961905" cy="1714286"/>
          </a:xfrm>
          <a:prstGeom prst="rect">
            <a:avLst/>
          </a:prstGeom>
        </p:spPr>
      </p:pic>
      <p:pic>
        <p:nvPicPr>
          <p:cNvPr id="19" name="図 18"/>
          <p:cNvPicPr>
            <a:picLocks noChangeAspect="1"/>
          </p:cNvPicPr>
          <p:nvPr/>
        </p:nvPicPr>
        <p:blipFill>
          <a:blip r:embed="rId4">
            <a:clrChange>
              <a:clrFrom>
                <a:srgbClr val="FF5039"/>
              </a:clrFrom>
              <a:clrTo>
                <a:srgbClr val="FF503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64588" y="2168523"/>
            <a:ext cx="1647619" cy="1942857"/>
          </a:xfrm>
          <a:prstGeom prst="snip2SameRect">
            <a:avLst>
              <a:gd name="adj1" fmla="val 34606"/>
              <a:gd name="adj2" fmla="val 0"/>
            </a:avLst>
          </a:prstGeom>
        </p:spPr>
      </p:pic>
      <p:pic>
        <p:nvPicPr>
          <p:cNvPr id="18" name="図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37562" y="808918"/>
            <a:ext cx="2352381" cy="172381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 bwMode="gray"/>
        <p:txBody>
          <a:bodyPr>
            <a:normAutofit/>
          </a:bodyPr>
          <a:lstStyle/>
          <a:p>
            <a:pPr algn="l"/>
            <a:r>
              <a:rPr kumimoji="1" lang="en-US" altLang="ja-JP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HCD</a:t>
            </a:r>
            <a:r>
              <a:rPr kumimoji="1" lang="ja-JP" altLang="en-US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サイクル（</a:t>
            </a:r>
            <a:r>
              <a:rPr kumimoji="1" lang="en-US" altLang="ja-JP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ISO9241-210</a:t>
            </a:r>
            <a:r>
              <a:rPr kumimoji="1" lang="ja-JP" altLang="en-US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）</a:t>
            </a:r>
            <a:endParaRPr kumimoji="1" lang="ja-JP" altLang="en-US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 bwMode="gray">
          <a:xfrm>
            <a:off x="5577301" y="6556459"/>
            <a:ext cx="306365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050" dirty="0" smtClean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山崎、他“人間中心設計入門”近代科学社、</a:t>
            </a:r>
            <a:r>
              <a:rPr lang="en-US" altLang="ja-JP" sz="1050" dirty="0" smtClean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2016</a:t>
            </a:r>
            <a:endParaRPr kumimoji="1" lang="ja-JP" altLang="en-US" sz="1050" dirty="0">
              <a:latin typeface="游ゴシック" panose="020B0400000000000000" pitchFamily="50" charset="-128"/>
              <a:ea typeface="游ゴシック" panose="020B04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0"/>
          </p:nvPr>
        </p:nvSpPr>
        <p:spPr bwMode="gray"/>
        <p:txBody>
          <a:bodyPr/>
          <a:lstStyle/>
          <a:p>
            <a:fld id="{194B20C9-26D2-4B3D-B0E5-BA1A1EAC872E}" type="slidenum">
              <a:rPr lang="ja-JP" altLang="en-US" smtClean="0"/>
              <a:pPr/>
              <a:t>22</a:t>
            </a:fld>
            <a:endParaRPr lang="ja-JP" altLang="en-US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 bwMode="gray">
          <a:xfrm>
            <a:off x="2458865" y="2399438"/>
            <a:ext cx="4152381" cy="2428571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 bwMode="gray">
          <a:xfrm>
            <a:off x="3139729" y="4335593"/>
            <a:ext cx="2270883" cy="648000"/>
          </a:xfrm>
          <a:prstGeom prst="roundRect">
            <a:avLst/>
          </a:prstGeom>
          <a:solidFill>
            <a:srgbClr val="FF4938"/>
          </a:solidFill>
        </p:spPr>
        <p:txBody>
          <a:bodyPr wrap="none" lIns="36000" tIns="36000" rIns="72000" bIns="0" rtlCol="0" anchor="ctr">
            <a:noAutofit/>
          </a:bodyPr>
          <a:lstStyle/>
          <a:p>
            <a:pPr marL="266700" indent="-266700">
              <a:lnSpc>
                <a:spcPts val="1600"/>
              </a:lnSpc>
              <a:buFont typeface="+mj-ea"/>
              <a:buAutoNum type="circleNumDbPlain" startAt="3"/>
            </a:pPr>
            <a:r>
              <a:rPr kumimoji="1" lang="ja-JP" altLang="en-US" sz="1400" dirty="0" smtClean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ユーザーの要求事項を</a:t>
            </a:r>
            <a:r>
              <a:rPr kumimoji="1" lang="en-US" altLang="ja-JP" sz="1400" dirty="0" smtClean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/>
            </a:r>
            <a:br>
              <a:rPr kumimoji="1" lang="en-US" altLang="ja-JP" sz="1400" dirty="0" smtClean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</a:br>
            <a:r>
              <a:rPr kumimoji="1" lang="ja-JP" altLang="en-US" sz="1400" dirty="0" smtClean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満足させる設計による</a:t>
            </a:r>
            <a:r>
              <a:rPr kumimoji="1" lang="en-US" altLang="ja-JP" sz="1400" dirty="0" smtClean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/>
            </a:r>
            <a:br>
              <a:rPr kumimoji="1" lang="en-US" altLang="ja-JP" sz="1400" dirty="0" smtClean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</a:br>
            <a:r>
              <a:rPr kumimoji="1" lang="ja-JP" altLang="en-US" sz="1400" dirty="0" smtClean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解決策の作成</a:t>
            </a:r>
            <a:endParaRPr kumimoji="1" lang="ja-JP" altLang="en-US" sz="1400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 bwMode="gray">
          <a:xfrm>
            <a:off x="3674682" y="2243456"/>
            <a:ext cx="1735930" cy="648000"/>
          </a:xfrm>
          <a:prstGeom prst="roundRect">
            <a:avLst/>
          </a:prstGeom>
          <a:solidFill>
            <a:srgbClr val="FF4938"/>
          </a:solidFill>
        </p:spPr>
        <p:txBody>
          <a:bodyPr wrap="none" lIns="36000" tIns="36000" rIns="72000" bIns="0" rtlCol="0" anchor="ctr">
            <a:noAutofit/>
          </a:bodyPr>
          <a:lstStyle/>
          <a:p>
            <a:pPr marL="266700" indent="-266700">
              <a:lnSpc>
                <a:spcPts val="1600"/>
              </a:lnSpc>
              <a:buFont typeface="+mj-ea"/>
              <a:buAutoNum type="circleNumDbPlain"/>
            </a:pPr>
            <a:r>
              <a:rPr kumimoji="1" lang="ja-JP" altLang="en-US" sz="1400" dirty="0" smtClean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利用状況の</a:t>
            </a:r>
            <a:r>
              <a:rPr kumimoji="1" lang="en-US" altLang="ja-JP" sz="1400" dirty="0" smtClean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/>
            </a:r>
            <a:br>
              <a:rPr kumimoji="1" lang="en-US" altLang="ja-JP" sz="1400" dirty="0" smtClean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</a:br>
            <a:r>
              <a:rPr kumimoji="1" lang="ja-JP" altLang="en-US" sz="1400" dirty="0" smtClean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把握と明示</a:t>
            </a:r>
            <a:endParaRPr kumimoji="1" lang="ja-JP" altLang="en-US" sz="1400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 bwMode="gray">
          <a:xfrm>
            <a:off x="5410612" y="3370758"/>
            <a:ext cx="2032758" cy="648000"/>
          </a:xfrm>
          <a:prstGeom prst="roundRect">
            <a:avLst/>
          </a:prstGeom>
          <a:solidFill>
            <a:srgbClr val="FF4938"/>
          </a:solidFill>
        </p:spPr>
        <p:txBody>
          <a:bodyPr wrap="none" lIns="36000" tIns="36000" rIns="72000" bIns="0" rtlCol="0" anchor="ctr">
            <a:noAutofit/>
          </a:bodyPr>
          <a:lstStyle/>
          <a:p>
            <a:pPr marL="266700" indent="-266700">
              <a:lnSpc>
                <a:spcPts val="1600"/>
              </a:lnSpc>
              <a:buFont typeface="+mj-ea"/>
              <a:buAutoNum type="circleNumDbPlain" startAt="2"/>
            </a:pPr>
            <a:r>
              <a:rPr kumimoji="1" lang="ja-JP" altLang="en-US" sz="1400" dirty="0" smtClean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ユーザーの要求事項</a:t>
            </a:r>
            <a:r>
              <a:rPr kumimoji="1" lang="en-US" altLang="ja-JP" sz="1400" dirty="0" smtClean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/>
            </a:r>
            <a:br>
              <a:rPr kumimoji="1" lang="en-US" altLang="ja-JP" sz="1400" dirty="0" smtClean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</a:br>
            <a:r>
              <a:rPr kumimoji="1" lang="ja-JP" altLang="en-US" sz="1400" dirty="0" smtClean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の明確化</a:t>
            </a:r>
            <a:endParaRPr kumimoji="1" lang="ja-JP" altLang="en-US" sz="1400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 bwMode="gray">
          <a:xfrm>
            <a:off x="863226" y="2420724"/>
            <a:ext cx="1077218" cy="615553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kumimoji="1" lang="ja-JP" altLang="en-US" sz="1400" dirty="0" smtClean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要求事項へ</a:t>
            </a:r>
            <a:r>
              <a:rPr kumimoji="1" lang="en-US" altLang="ja-JP" sz="1400" dirty="0" smtClean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/>
            </a:r>
            <a:br>
              <a:rPr kumimoji="1" lang="en-US" altLang="ja-JP" sz="1400" dirty="0" smtClean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</a:br>
            <a:r>
              <a:rPr kumimoji="1" lang="ja-JP" altLang="en-US" sz="1400" dirty="0" smtClean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適合している</a:t>
            </a:r>
            <a:r>
              <a:rPr kumimoji="1" lang="en-US" altLang="ja-JP" sz="1400" dirty="0" smtClean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/>
            </a:r>
            <a:br>
              <a:rPr kumimoji="1" lang="en-US" altLang="ja-JP" sz="1400" dirty="0" smtClean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</a:br>
            <a:r>
              <a:rPr kumimoji="1" lang="ja-JP" altLang="en-US" sz="1400" dirty="0" smtClean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（実装）</a:t>
            </a:r>
            <a:endParaRPr kumimoji="1" lang="ja-JP" altLang="en-US" sz="1400" dirty="0">
              <a:latin typeface="游ゴシック" panose="020B0400000000000000" pitchFamily="50" charset="-128"/>
              <a:ea typeface="游ゴシック" panose="020B04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 bwMode="gray">
          <a:xfrm>
            <a:off x="3191966" y="3068314"/>
            <a:ext cx="1128514" cy="143277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noAutofit/>
          </a:bodyPr>
          <a:lstStyle/>
          <a:p>
            <a:pPr algn="ctr"/>
            <a:endParaRPr kumimoji="1" lang="ja-JP" altLang="en-US" sz="1100" dirty="0">
              <a:latin typeface="游ゴシック" panose="020B0400000000000000" pitchFamily="50" charset="-128"/>
              <a:ea typeface="游ゴシック" panose="020B0400000000000000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 bwMode="gray">
          <a:xfrm>
            <a:off x="1305211" y="3028287"/>
            <a:ext cx="428571" cy="800000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 bwMode="gray">
          <a:xfrm>
            <a:off x="1723465" y="3367176"/>
            <a:ext cx="2032758" cy="648000"/>
          </a:xfrm>
          <a:prstGeom prst="roundRect">
            <a:avLst/>
          </a:prstGeom>
          <a:solidFill>
            <a:srgbClr val="FF4938"/>
          </a:solidFill>
        </p:spPr>
        <p:txBody>
          <a:bodyPr wrap="none" lIns="36000" tIns="36000" rIns="72000" bIns="0" rtlCol="0" anchor="ctr">
            <a:noAutofit/>
          </a:bodyPr>
          <a:lstStyle/>
          <a:p>
            <a:pPr marL="266700" indent="-266700">
              <a:lnSpc>
                <a:spcPts val="1600"/>
              </a:lnSpc>
              <a:buFont typeface="+mj-ea"/>
              <a:buAutoNum type="circleNumDbPlain" startAt="4"/>
            </a:pPr>
            <a:r>
              <a:rPr kumimoji="1" lang="ja-JP" altLang="en-US" sz="1400" dirty="0" smtClean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要求事項に対する</a:t>
            </a:r>
            <a:r>
              <a:rPr kumimoji="1" lang="en-US" altLang="ja-JP" sz="1400" dirty="0" smtClean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/>
            </a:r>
            <a:br>
              <a:rPr kumimoji="1" lang="en-US" altLang="ja-JP" sz="1400" dirty="0" smtClean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</a:br>
            <a:r>
              <a:rPr kumimoji="1" lang="ja-JP" altLang="en-US" sz="1400" dirty="0" smtClean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設計の評価</a:t>
            </a:r>
            <a:endParaRPr kumimoji="1" lang="ja-JP" altLang="en-US" sz="1400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22" name="図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95145" y="1658278"/>
            <a:ext cx="1476190" cy="580952"/>
          </a:xfrm>
          <a:prstGeom prst="rect">
            <a:avLst/>
          </a:prstGeom>
        </p:spPr>
      </p:pic>
      <p:sp>
        <p:nvSpPr>
          <p:cNvPr id="20" name="テキスト ボックス 19"/>
          <p:cNvSpPr txBox="1"/>
          <p:nvPr/>
        </p:nvSpPr>
        <p:spPr bwMode="gray">
          <a:xfrm>
            <a:off x="2106295" y="1260591"/>
            <a:ext cx="1140039" cy="114003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none" lIns="0" tIns="0" rIns="0" bIns="0" rtlCol="0" anchor="b" anchorCtr="0">
            <a:noAutofit/>
          </a:bodyPr>
          <a:lstStyle/>
          <a:p>
            <a:pPr algn="ctr">
              <a:lnSpc>
                <a:spcPts val="1600"/>
              </a:lnSpc>
            </a:pPr>
            <a:r>
              <a:rPr kumimoji="1" lang="en-US" altLang="ja-JP" sz="1400" dirty="0" smtClean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/>
            </a:r>
            <a:br>
              <a:rPr kumimoji="1" lang="en-US" altLang="ja-JP" sz="1400" dirty="0" smtClean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</a:br>
            <a:r>
              <a:rPr kumimoji="1" lang="ja-JP" altLang="en-US" sz="1400" dirty="0" smtClean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人間中心</a:t>
            </a:r>
            <a:r>
              <a:rPr kumimoji="1" lang="en-US" altLang="ja-JP" sz="1400" dirty="0" smtClean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/>
            </a:r>
            <a:br>
              <a:rPr kumimoji="1" lang="en-US" altLang="ja-JP" sz="1400" dirty="0" smtClean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</a:br>
            <a:r>
              <a:rPr kumimoji="1" lang="ja-JP" altLang="en-US" sz="1400" dirty="0" smtClean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設計プロセス</a:t>
            </a:r>
            <a:r>
              <a:rPr kumimoji="1" lang="en-US" altLang="ja-JP" sz="1400" dirty="0" smtClean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/>
            </a:r>
            <a:br>
              <a:rPr kumimoji="1" lang="en-US" altLang="ja-JP" sz="1400" dirty="0" smtClean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</a:br>
            <a:r>
              <a:rPr kumimoji="1" lang="ja-JP" altLang="en-US" sz="1400" dirty="0" smtClean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の計画</a:t>
            </a:r>
            <a:endParaRPr kumimoji="1" lang="ja-JP" altLang="en-US" sz="1400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21" name="円/楕円 20"/>
          <p:cNvSpPr/>
          <p:nvPr/>
        </p:nvSpPr>
        <p:spPr bwMode="gray">
          <a:xfrm>
            <a:off x="2601106" y="1334729"/>
            <a:ext cx="188795" cy="188795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100" dirty="0" smtClean="0">
                <a:latin typeface="游ゴシック" panose="020B0400000000000000" pitchFamily="50" charset="-128"/>
                <a:ea typeface="游ゴシック" panose="020B0400000000000000" pitchFamily="50" charset="-128"/>
                <a:cs typeface="Meiryo UI" panose="020B0604030504040204" pitchFamily="50" charset="-128"/>
              </a:rPr>
              <a:t>0</a:t>
            </a:r>
            <a:endParaRPr kumimoji="1" lang="ja-JP" altLang="en-US" sz="1100" dirty="0">
              <a:latin typeface="游ゴシック" panose="020B0400000000000000" pitchFamily="50" charset="-128"/>
              <a:ea typeface="游ゴシック" panose="020B0400000000000000" pitchFamily="50" charset="-128"/>
              <a:cs typeface="Meiryo UI" panose="020B0604030504040204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 bwMode="gray">
          <a:xfrm>
            <a:off x="4533524" y="3114456"/>
            <a:ext cx="1231106" cy="20518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kumimoji="1" lang="ja-JP" altLang="en-US" sz="1200" dirty="0" smtClean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適切な段階へ反復</a:t>
            </a:r>
            <a:endParaRPr kumimoji="1" lang="ja-JP" altLang="en-US" sz="1200" dirty="0">
              <a:latin typeface="游ゴシック" panose="020B0400000000000000" pitchFamily="50" charset="-128"/>
              <a:ea typeface="游ゴシック" panose="020B0400000000000000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67275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 bwMode="gray"/>
        <p:txBody>
          <a:bodyPr>
            <a:normAutofit/>
          </a:bodyPr>
          <a:lstStyle/>
          <a:p>
            <a:pPr algn="l"/>
            <a:r>
              <a:rPr kumimoji="1" lang="en-US" altLang="ja-JP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HCD</a:t>
            </a:r>
            <a:r>
              <a:rPr kumimoji="1" lang="ja-JP" altLang="en-US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サイクルの例</a:t>
            </a:r>
            <a:endParaRPr kumimoji="1" lang="ja-JP" altLang="en-US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0"/>
          </p:nvPr>
        </p:nvSpPr>
        <p:spPr bwMode="gray"/>
        <p:txBody>
          <a:bodyPr/>
          <a:lstStyle/>
          <a:p>
            <a:fld id="{194B20C9-26D2-4B3D-B0E5-BA1A1EAC872E}" type="slidenum">
              <a:rPr lang="ja-JP" altLang="en-US" smtClean="0"/>
              <a:pPr/>
              <a:t>23</a:t>
            </a:fld>
            <a:endParaRPr lang="ja-JP" altLang="en-US"/>
          </a:p>
        </p:txBody>
      </p:sp>
      <p:sp>
        <p:nvSpPr>
          <p:cNvPr id="31" name="コンテンツ プレースホルダー 2"/>
          <p:cNvSpPr txBox="1">
            <a:spLocks/>
          </p:cNvSpPr>
          <p:nvPr/>
        </p:nvSpPr>
        <p:spPr bwMode="gray">
          <a:xfrm>
            <a:off x="138906" y="1223583"/>
            <a:ext cx="8615363" cy="5269292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4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18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18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indent="0">
              <a:buFont typeface="Arial" panose="020B0604020202020204" pitchFamily="34" charset="0"/>
              <a:buNone/>
            </a:pPr>
            <a:r>
              <a:rPr lang="ja-JP" altLang="en-US" sz="32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美容院や床屋に行った場合を</a:t>
            </a:r>
            <a:r>
              <a:rPr lang="en-US" altLang="ja-JP" sz="32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/>
            </a:r>
            <a:br>
              <a:rPr lang="en-US" altLang="ja-JP" sz="32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lang="ja-JP" altLang="en-US" sz="32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イメージしてください。</a:t>
            </a:r>
            <a:endParaRPr lang="en-US" altLang="ja-JP" sz="3200" dirty="0" smtClean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180975" indent="0">
              <a:buFont typeface="Arial" panose="020B0604020202020204" pitchFamily="34" charset="0"/>
              <a:buNone/>
            </a:pPr>
            <a:endParaRPr lang="en-US" altLang="ja-JP" dirty="0" smtClean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180975" indent="2514600">
              <a:buFont typeface="Arial" panose="020B0604020202020204" pitchFamily="34" charset="0"/>
              <a:buNone/>
            </a:pPr>
            <a:r>
              <a:rPr lang="ja-JP" altLang="en-US" sz="24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「髪切ってください」</a:t>
            </a:r>
            <a:endParaRPr lang="en-US" altLang="ja-JP" sz="2400" dirty="0" smtClean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180975" indent="2514600">
              <a:buFont typeface="Arial" panose="020B0604020202020204" pitchFamily="34" charset="0"/>
              <a:buNone/>
            </a:pPr>
            <a:r>
              <a:rPr lang="ja-JP" altLang="en-US" sz="24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「はい」</a:t>
            </a:r>
            <a:endParaRPr lang="en-US" altLang="ja-JP" sz="2400" dirty="0" smtClean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180975" indent="2514600">
              <a:buFont typeface="Arial" panose="020B0604020202020204" pitchFamily="34" charset="0"/>
              <a:buNone/>
            </a:pPr>
            <a:r>
              <a:rPr lang="ja-JP" altLang="en-US" sz="24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　チョキチョキチョキ</a:t>
            </a:r>
            <a:r>
              <a:rPr lang="en-US" altLang="ja-JP" sz="24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…</a:t>
            </a:r>
          </a:p>
          <a:p>
            <a:pPr marL="180975" indent="2514600">
              <a:spcBef>
                <a:spcPts val="2400"/>
              </a:spcBef>
              <a:buFont typeface="Arial" panose="020B0604020202020204" pitchFamily="34" charset="0"/>
              <a:buNone/>
            </a:pPr>
            <a:r>
              <a:rPr lang="ja-JP" altLang="en-US" sz="24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「できました！」</a:t>
            </a:r>
            <a:endParaRPr lang="en-US" altLang="ja-JP" sz="2400" dirty="0" smtClean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180975" indent="0">
              <a:buFont typeface="Arial" panose="020B0604020202020204" pitchFamily="34" charset="0"/>
              <a:buNone/>
            </a:pPr>
            <a:endParaRPr lang="en-US" altLang="ja-JP" sz="24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180975" indent="0">
              <a:buFont typeface="Arial" panose="020B0604020202020204" pitchFamily="34" charset="0"/>
              <a:buNone/>
            </a:pPr>
            <a:endParaRPr lang="en-US" altLang="ja-JP" sz="2400" dirty="0" smtClean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180975" indent="0">
              <a:buFont typeface="Arial" panose="020B0604020202020204" pitchFamily="34" charset="0"/>
              <a:buNone/>
            </a:pPr>
            <a:r>
              <a:rPr lang="ja-JP" altLang="en-US" sz="32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そんなことはないですよね？</a:t>
            </a:r>
            <a:endParaRPr lang="ja-JP" altLang="en-US" sz="32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25" y="2720785"/>
            <a:ext cx="2198687" cy="2198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777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 bwMode="gray"/>
        <p:txBody>
          <a:bodyPr>
            <a:normAutofit/>
          </a:bodyPr>
          <a:lstStyle/>
          <a:p>
            <a:pPr algn="l"/>
            <a:r>
              <a:rPr kumimoji="1" lang="en-US" altLang="ja-JP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HCD</a:t>
            </a:r>
            <a:r>
              <a:rPr kumimoji="1" lang="ja-JP" altLang="en-US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サイクルの例</a:t>
            </a:r>
            <a:endParaRPr kumimoji="1" lang="ja-JP" altLang="en-US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0"/>
          </p:nvPr>
        </p:nvSpPr>
        <p:spPr bwMode="gray"/>
        <p:txBody>
          <a:bodyPr/>
          <a:lstStyle/>
          <a:p>
            <a:fld id="{194B20C9-26D2-4B3D-B0E5-BA1A1EAC872E}" type="slidenum">
              <a:rPr lang="ja-JP" altLang="en-US" smtClean="0"/>
              <a:pPr/>
              <a:t>24</a:t>
            </a:fld>
            <a:endParaRPr lang="ja-JP" altLang="en-US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gray">
          <a:xfrm>
            <a:off x="2445208" y="2709050"/>
            <a:ext cx="5094096" cy="2979344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 bwMode="gray">
          <a:xfrm>
            <a:off x="3621836" y="5113544"/>
            <a:ext cx="2480020" cy="767803"/>
          </a:xfrm>
          <a:prstGeom prst="roundRect">
            <a:avLst/>
          </a:prstGeom>
          <a:solidFill>
            <a:srgbClr val="FF4938"/>
          </a:solidFill>
        </p:spPr>
        <p:txBody>
          <a:bodyPr wrap="none" lIns="36000" tIns="36000" rIns="72000" bIns="0" rtlCol="0" anchor="ctr">
            <a:noAutofit/>
          </a:bodyPr>
          <a:lstStyle/>
          <a:p>
            <a:pPr marL="266700" indent="-266700">
              <a:lnSpc>
                <a:spcPts val="1600"/>
              </a:lnSpc>
              <a:buFont typeface="+mj-ea"/>
              <a:buAutoNum type="circleNumDbPlain" startAt="3"/>
            </a:pPr>
            <a:r>
              <a:rPr kumimoji="1" lang="ja-JP" altLang="en-US" sz="1600" dirty="0" smtClean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ユーザーの要求事項を</a:t>
            </a:r>
            <a:r>
              <a:rPr kumimoji="1" lang="en-US" altLang="ja-JP" sz="1600" dirty="0" smtClean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/>
            </a:r>
            <a:br>
              <a:rPr kumimoji="1" lang="en-US" altLang="ja-JP" sz="1600" dirty="0" smtClean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</a:br>
            <a:r>
              <a:rPr kumimoji="1" lang="ja-JP" altLang="en-US" sz="1600" dirty="0" smtClean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満足させる設計による</a:t>
            </a:r>
            <a:r>
              <a:rPr kumimoji="1" lang="en-US" altLang="ja-JP" sz="1600" dirty="0" smtClean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/>
            </a:r>
            <a:br>
              <a:rPr kumimoji="1" lang="en-US" altLang="ja-JP" sz="1600" dirty="0" smtClean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</a:br>
            <a:r>
              <a:rPr kumimoji="1" lang="ja-JP" altLang="en-US" sz="1600" dirty="0" smtClean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解決策の作成</a:t>
            </a:r>
            <a:endParaRPr kumimoji="1" lang="ja-JP" altLang="en-US" sz="1600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 bwMode="gray">
          <a:xfrm>
            <a:off x="3929326" y="2493892"/>
            <a:ext cx="2147623" cy="767803"/>
          </a:xfrm>
          <a:prstGeom prst="roundRect">
            <a:avLst/>
          </a:prstGeom>
          <a:solidFill>
            <a:srgbClr val="FF4938"/>
          </a:solidFill>
        </p:spPr>
        <p:txBody>
          <a:bodyPr wrap="none" lIns="36000" tIns="36000" rIns="72000" bIns="0" rtlCol="0" anchor="ctr">
            <a:noAutofit/>
          </a:bodyPr>
          <a:lstStyle/>
          <a:p>
            <a:pPr marL="266700" indent="-266700">
              <a:lnSpc>
                <a:spcPts val="1600"/>
              </a:lnSpc>
              <a:buFont typeface="+mj-ea"/>
              <a:buAutoNum type="circleNumDbPlain"/>
            </a:pPr>
            <a:r>
              <a:rPr kumimoji="1" lang="ja-JP" altLang="en-US" sz="1600" dirty="0" smtClean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利用状況の</a:t>
            </a:r>
            <a:r>
              <a:rPr kumimoji="1" lang="en-US" altLang="ja-JP" sz="1600" dirty="0" smtClean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/>
            </a:r>
            <a:br>
              <a:rPr kumimoji="1" lang="en-US" altLang="ja-JP" sz="1600" dirty="0" smtClean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</a:br>
            <a:r>
              <a:rPr kumimoji="1" lang="ja-JP" altLang="en-US" sz="1600" dirty="0" smtClean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把握と明示</a:t>
            </a:r>
            <a:endParaRPr kumimoji="1" lang="ja-JP" altLang="en-US" sz="1600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 bwMode="gray">
          <a:xfrm>
            <a:off x="6233040" y="3901176"/>
            <a:ext cx="2371029" cy="767803"/>
          </a:xfrm>
          <a:prstGeom prst="roundRect">
            <a:avLst/>
          </a:prstGeom>
          <a:solidFill>
            <a:srgbClr val="FF4938"/>
          </a:solidFill>
        </p:spPr>
        <p:txBody>
          <a:bodyPr wrap="none" lIns="36000" tIns="36000" rIns="72000" bIns="0" rtlCol="0" anchor="ctr">
            <a:noAutofit/>
          </a:bodyPr>
          <a:lstStyle/>
          <a:p>
            <a:pPr marL="266700" indent="-266700">
              <a:lnSpc>
                <a:spcPts val="1600"/>
              </a:lnSpc>
              <a:buFont typeface="+mj-ea"/>
              <a:buAutoNum type="circleNumDbPlain" startAt="2"/>
            </a:pPr>
            <a:r>
              <a:rPr kumimoji="1" lang="ja-JP" altLang="en-US" sz="1600" dirty="0" smtClean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ユーザーの要求事項</a:t>
            </a:r>
            <a:r>
              <a:rPr kumimoji="1" lang="en-US" altLang="ja-JP" sz="1600" dirty="0" smtClean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/>
            </a:r>
            <a:br>
              <a:rPr kumimoji="1" lang="en-US" altLang="ja-JP" sz="1600" dirty="0" smtClean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</a:br>
            <a:r>
              <a:rPr kumimoji="1" lang="ja-JP" altLang="en-US" sz="1600" dirty="0" smtClean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の明確化</a:t>
            </a:r>
            <a:endParaRPr kumimoji="1" lang="ja-JP" altLang="en-US" sz="1600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 bwMode="gray">
          <a:xfrm>
            <a:off x="1072560" y="3005722"/>
            <a:ext cx="1077218" cy="615553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kumimoji="1" lang="ja-JP" altLang="en-US" sz="1400" dirty="0" smtClean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要求事項へ</a:t>
            </a:r>
            <a:r>
              <a:rPr kumimoji="1" lang="en-US" altLang="ja-JP" sz="1400" dirty="0" smtClean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/>
            </a:r>
            <a:br>
              <a:rPr kumimoji="1" lang="en-US" altLang="ja-JP" sz="1400" dirty="0" smtClean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</a:br>
            <a:r>
              <a:rPr kumimoji="1" lang="ja-JP" altLang="en-US" sz="1400" dirty="0" smtClean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適合している</a:t>
            </a:r>
            <a:r>
              <a:rPr kumimoji="1" lang="en-US" altLang="ja-JP" sz="1400" dirty="0" smtClean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/>
            </a:r>
            <a:br>
              <a:rPr kumimoji="1" lang="en-US" altLang="ja-JP" sz="1400" dirty="0" smtClean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</a:br>
            <a:r>
              <a:rPr kumimoji="1" lang="ja-JP" altLang="en-US" sz="1400" dirty="0" smtClean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（実装）</a:t>
            </a:r>
            <a:endParaRPr kumimoji="1" lang="ja-JP" altLang="en-US" sz="1400" dirty="0">
              <a:latin typeface="游ゴシック" panose="020B0400000000000000" pitchFamily="50" charset="-128"/>
              <a:ea typeface="游ゴシック" panose="020B04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 bwMode="gray">
          <a:xfrm>
            <a:off x="3374593" y="3531404"/>
            <a:ext cx="1264081" cy="169722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noAutofit/>
          </a:bodyPr>
          <a:lstStyle/>
          <a:p>
            <a:pPr algn="ctr"/>
            <a:endParaRPr kumimoji="1" lang="ja-JP" altLang="en-US" sz="1100" dirty="0">
              <a:latin typeface="游ゴシック" panose="020B0400000000000000" pitchFamily="50" charset="-128"/>
              <a:ea typeface="游ゴシック" panose="020B0400000000000000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gray">
          <a:xfrm>
            <a:off x="1267683" y="3613285"/>
            <a:ext cx="428571" cy="800000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 bwMode="gray">
          <a:xfrm>
            <a:off x="1670776" y="3921787"/>
            <a:ext cx="2032758" cy="767803"/>
          </a:xfrm>
          <a:prstGeom prst="roundRect">
            <a:avLst/>
          </a:prstGeom>
          <a:solidFill>
            <a:srgbClr val="FF4938"/>
          </a:solidFill>
        </p:spPr>
        <p:txBody>
          <a:bodyPr wrap="none" lIns="36000" tIns="36000" rIns="72000" bIns="0" rtlCol="0" anchor="ctr">
            <a:noAutofit/>
          </a:bodyPr>
          <a:lstStyle/>
          <a:p>
            <a:pPr marL="266700" indent="-266700">
              <a:lnSpc>
                <a:spcPts val="1600"/>
              </a:lnSpc>
              <a:buFont typeface="+mj-ea"/>
              <a:buAutoNum type="circleNumDbPlain" startAt="4"/>
            </a:pPr>
            <a:r>
              <a:rPr kumimoji="1" lang="ja-JP" altLang="en-US" sz="1600" dirty="0" smtClean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要求事項に対する</a:t>
            </a:r>
            <a:r>
              <a:rPr kumimoji="1" lang="en-US" altLang="ja-JP" sz="1600" dirty="0" smtClean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/>
            </a:r>
            <a:br>
              <a:rPr kumimoji="1" lang="en-US" altLang="ja-JP" sz="1600" dirty="0" smtClean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</a:br>
            <a:r>
              <a:rPr kumimoji="1" lang="ja-JP" altLang="en-US" sz="1600" dirty="0" smtClean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設計の評価</a:t>
            </a:r>
            <a:endParaRPr kumimoji="1" lang="ja-JP" altLang="en-US" sz="1600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22" name="図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2345" y="1900277"/>
            <a:ext cx="1476190" cy="580952"/>
          </a:xfrm>
          <a:prstGeom prst="rect">
            <a:avLst/>
          </a:prstGeom>
        </p:spPr>
      </p:pic>
      <p:sp>
        <p:nvSpPr>
          <p:cNvPr id="20" name="テキスト ボックス 19"/>
          <p:cNvSpPr txBox="1"/>
          <p:nvPr/>
        </p:nvSpPr>
        <p:spPr bwMode="gray">
          <a:xfrm>
            <a:off x="2563495" y="1635024"/>
            <a:ext cx="1140039" cy="114003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none" lIns="0" tIns="0" rIns="0" bIns="0" rtlCol="0" anchor="b" anchorCtr="0">
            <a:noAutofit/>
          </a:bodyPr>
          <a:lstStyle/>
          <a:p>
            <a:pPr algn="ctr">
              <a:lnSpc>
                <a:spcPts val="1600"/>
              </a:lnSpc>
            </a:pPr>
            <a:r>
              <a:rPr kumimoji="1" lang="en-US" altLang="ja-JP" sz="1400" dirty="0" smtClean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/>
            </a:r>
            <a:br>
              <a:rPr kumimoji="1" lang="en-US" altLang="ja-JP" sz="1400" dirty="0" smtClean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</a:br>
            <a:r>
              <a:rPr kumimoji="1" lang="ja-JP" altLang="en-US" sz="1400" dirty="0" smtClean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人間中心</a:t>
            </a:r>
            <a:r>
              <a:rPr kumimoji="1" lang="en-US" altLang="ja-JP" sz="1400" dirty="0" smtClean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/>
            </a:r>
            <a:br>
              <a:rPr kumimoji="1" lang="en-US" altLang="ja-JP" sz="1400" dirty="0" smtClean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</a:br>
            <a:r>
              <a:rPr kumimoji="1" lang="ja-JP" altLang="en-US" sz="1400" dirty="0" smtClean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設計プロセス</a:t>
            </a:r>
            <a:r>
              <a:rPr kumimoji="1" lang="en-US" altLang="ja-JP" sz="1400" dirty="0" smtClean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/>
            </a:r>
            <a:br>
              <a:rPr kumimoji="1" lang="en-US" altLang="ja-JP" sz="1400" dirty="0" smtClean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</a:br>
            <a:r>
              <a:rPr kumimoji="1" lang="ja-JP" altLang="en-US" sz="1400" dirty="0" smtClean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の計画</a:t>
            </a:r>
            <a:endParaRPr kumimoji="1" lang="ja-JP" altLang="en-US" sz="1400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21" name="円/楕円 20"/>
          <p:cNvSpPr/>
          <p:nvPr/>
        </p:nvSpPr>
        <p:spPr bwMode="gray">
          <a:xfrm>
            <a:off x="3058306" y="1709162"/>
            <a:ext cx="188795" cy="188795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100" dirty="0" smtClean="0">
                <a:latin typeface="游ゴシック" panose="020B0400000000000000" pitchFamily="50" charset="-128"/>
                <a:ea typeface="游ゴシック" panose="020B0400000000000000" pitchFamily="50" charset="-128"/>
                <a:cs typeface="Meiryo UI" panose="020B0604030504040204" pitchFamily="50" charset="-128"/>
              </a:rPr>
              <a:t>0</a:t>
            </a:r>
            <a:endParaRPr kumimoji="1" lang="ja-JP" altLang="en-US" sz="1100" dirty="0">
              <a:latin typeface="游ゴシック" panose="020B0400000000000000" pitchFamily="50" charset="-128"/>
              <a:ea typeface="游ゴシック" panose="020B0400000000000000" pitchFamily="50" charset="-128"/>
              <a:cs typeface="Meiryo UI" panose="020B0604030504040204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 bwMode="gray">
          <a:xfrm>
            <a:off x="4186723" y="3340921"/>
            <a:ext cx="1867124" cy="841913"/>
          </a:xfrm>
          <a:prstGeom prst="roundRect">
            <a:avLst>
              <a:gd name="adj" fmla="val 13273"/>
            </a:avLst>
          </a:prstGeom>
          <a:solidFill>
            <a:srgbClr val="DDDDDD"/>
          </a:solidFill>
          <a:ln w="12700">
            <a:solidFill>
              <a:srgbClr val="808080"/>
            </a:solidFill>
            <a:prstDash val="dash"/>
          </a:ln>
        </p:spPr>
        <p:txBody>
          <a:bodyPr wrap="none" lIns="108000" tIns="72000" rIns="72000" bIns="72000" rtlCol="0">
            <a:spAutoFit/>
          </a:bodyPr>
          <a:lstStyle/>
          <a:p>
            <a:pPr>
              <a:lnSpc>
                <a:spcPts val="1600"/>
              </a:lnSpc>
            </a:pPr>
            <a:r>
              <a:rPr kumimoji="1" lang="ja-JP" altLang="en-US" sz="1400" dirty="0" smtClean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気に入らない場合は</a:t>
            </a:r>
            <a:r>
              <a:rPr kumimoji="1" lang="en-US" altLang="ja-JP" sz="1400" dirty="0" smtClean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/>
            </a:r>
            <a:br>
              <a:rPr kumimoji="1" lang="en-US" altLang="ja-JP" sz="1400" dirty="0" smtClean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</a:br>
            <a:r>
              <a:rPr kumimoji="1" lang="ja-JP" altLang="en-US" sz="1400" dirty="0" smtClean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適切なところへ</a:t>
            </a:r>
            <a:r>
              <a:rPr kumimoji="1" lang="en-US" altLang="ja-JP" sz="1400" dirty="0" smtClean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/>
            </a:r>
            <a:br>
              <a:rPr kumimoji="1" lang="en-US" altLang="ja-JP" sz="1400" dirty="0" smtClean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</a:br>
            <a:r>
              <a:rPr kumimoji="1" lang="ja-JP" altLang="en-US" sz="1400" dirty="0" smtClean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戻ってやり直し</a:t>
            </a:r>
            <a:endParaRPr kumimoji="1" lang="ja-JP" altLang="en-US" sz="1400" dirty="0">
              <a:latin typeface="游ゴシック" panose="020B0400000000000000" pitchFamily="50" charset="-128"/>
              <a:ea typeface="游ゴシック" panose="020B04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31" name="コンテンツ プレースホルダー 2"/>
          <p:cNvSpPr txBox="1">
            <a:spLocks/>
          </p:cNvSpPr>
          <p:nvPr/>
        </p:nvSpPr>
        <p:spPr bwMode="gray">
          <a:xfrm>
            <a:off x="138906" y="956883"/>
            <a:ext cx="8615363" cy="653402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4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18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18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indent="0">
              <a:buFont typeface="Arial" panose="020B0604020202020204" pitchFamily="34" charset="0"/>
              <a:buNone/>
            </a:pPr>
            <a:r>
              <a:rPr lang="ja-JP" altLang="en-US" sz="24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美容院や床屋に行った場合を</a:t>
            </a:r>
            <a:r>
              <a:rPr lang="en-US" altLang="ja-JP" sz="24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HCD</a:t>
            </a:r>
            <a:r>
              <a:rPr lang="ja-JP" altLang="en-US" sz="24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サイクルで考えてみると</a:t>
            </a:r>
            <a:r>
              <a:rPr lang="en-US" altLang="ja-JP" sz="24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…</a:t>
            </a:r>
            <a:endParaRPr lang="ja-JP" altLang="en-US" sz="24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2" name="二等辺三角形 31"/>
          <p:cNvSpPr/>
          <p:nvPr/>
        </p:nvSpPr>
        <p:spPr>
          <a:xfrm flipV="1">
            <a:off x="5656081" y="2052686"/>
            <a:ext cx="285750" cy="621098"/>
          </a:xfrm>
          <a:prstGeom prst="triangle">
            <a:avLst>
              <a:gd name="adj" fmla="val 42583"/>
            </a:avLst>
          </a:prstGeom>
          <a:solidFill>
            <a:srgbClr val="FFD4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二等辺三角形 32"/>
          <p:cNvSpPr/>
          <p:nvPr/>
        </p:nvSpPr>
        <p:spPr>
          <a:xfrm rot="10800000" flipV="1">
            <a:off x="1738166" y="4455614"/>
            <a:ext cx="285750" cy="754561"/>
          </a:xfrm>
          <a:prstGeom prst="triangle">
            <a:avLst>
              <a:gd name="adj" fmla="val 42583"/>
            </a:avLst>
          </a:prstGeom>
          <a:solidFill>
            <a:srgbClr val="FFD4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二等辺三角形 33"/>
          <p:cNvSpPr/>
          <p:nvPr/>
        </p:nvSpPr>
        <p:spPr>
          <a:xfrm rot="10800000" flipV="1">
            <a:off x="5291000" y="5641455"/>
            <a:ext cx="285750" cy="527010"/>
          </a:xfrm>
          <a:prstGeom prst="triangle">
            <a:avLst>
              <a:gd name="adj" fmla="val 42583"/>
            </a:avLst>
          </a:prstGeom>
          <a:solidFill>
            <a:srgbClr val="FFD4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テキスト ボックス 34"/>
          <p:cNvSpPr txBox="1"/>
          <p:nvPr/>
        </p:nvSpPr>
        <p:spPr bwMode="gray">
          <a:xfrm>
            <a:off x="5410994" y="1512680"/>
            <a:ext cx="3086100" cy="584775"/>
          </a:xfrm>
          <a:prstGeom prst="rect">
            <a:avLst/>
          </a:prstGeom>
          <a:solidFill>
            <a:srgbClr val="FFD4CD"/>
          </a:solidFill>
          <a:ln>
            <a:noFill/>
            <a:prstDash val="dash"/>
          </a:ln>
        </p:spPr>
        <p:txBody>
          <a:bodyPr wrap="square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ja-JP" altLang="en-US" sz="1600" dirty="0" smtClean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なりたいヘアスタイル確認</a:t>
            </a:r>
            <a:endParaRPr lang="en-US" altLang="ja-JP" sz="1600" dirty="0" smtClean="0">
              <a:latin typeface="游ゴシック" panose="020B0400000000000000" pitchFamily="50" charset="-128"/>
              <a:ea typeface="游ゴシック" panose="020B0400000000000000" pitchFamily="50" charset="-128"/>
              <a:cs typeface="メイリオ" panose="020B0604030504040204" pitchFamily="50" charset="-128"/>
            </a:endParaRPr>
          </a:p>
          <a:p>
            <a:pPr eaLnBrk="1" hangingPunct="1">
              <a:defRPr/>
            </a:pPr>
            <a:r>
              <a:rPr lang="ja-JP" altLang="en-US" sz="1600" dirty="0" smtClean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髪質をチェック</a:t>
            </a:r>
            <a:endParaRPr lang="en-US" altLang="ja-JP" sz="1600" dirty="0">
              <a:latin typeface="游ゴシック" panose="020B0400000000000000" pitchFamily="50" charset="-128"/>
              <a:ea typeface="游ゴシック" panose="020B04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36" name="テキスト ボックス 23"/>
          <p:cNvSpPr txBox="1"/>
          <p:nvPr/>
        </p:nvSpPr>
        <p:spPr bwMode="gray">
          <a:xfrm>
            <a:off x="3992880" y="6030702"/>
            <a:ext cx="2340000" cy="338554"/>
          </a:xfrm>
          <a:prstGeom prst="rect">
            <a:avLst/>
          </a:prstGeom>
          <a:solidFill>
            <a:srgbClr val="FFD4CD"/>
          </a:solidFill>
          <a:ln>
            <a:noFill/>
            <a:prstDash val="dash"/>
          </a:ln>
        </p:spPr>
        <p:txBody>
          <a:bodyPr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600" dirty="0" smtClean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カットする</a:t>
            </a:r>
            <a:endParaRPr lang="en-US" altLang="ja-JP" sz="1600" dirty="0">
              <a:latin typeface="游ゴシック" panose="020B0400000000000000" pitchFamily="50" charset="-128"/>
              <a:ea typeface="游ゴシック" panose="020B04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37" name="テキスト ボックス 23"/>
          <p:cNvSpPr txBox="1"/>
          <p:nvPr/>
        </p:nvSpPr>
        <p:spPr bwMode="gray">
          <a:xfrm>
            <a:off x="1072560" y="4962527"/>
            <a:ext cx="1344873" cy="338554"/>
          </a:xfrm>
          <a:prstGeom prst="rect">
            <a:avLst/>
          </a:prstGeom>
          <a:solidFill>
            <a:srgbClr val="FFD4CD"/>
          </a:solidFill>
          <a:ln>
            <a:noFill/>
            <a:prstDash val="dash"/>
          </a:ln>
        </p:spPr>
        <p:txBody>
          <a:bodyPr wrap="square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600" dirty="0" smtClean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確認する</a:t>
            </a:r>
            <a:endParaRPr lang="ja-JP" altLang="en-US" sz="1600" dirty="0">
              <a:latin typeface="游ゴシック" panose="020B0400000000000000" pitchFamily="50" charset="-128"/>
              <a:ea typeface="游ゴシック" panose="020B04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38" name="二等辺三角形 37"/>
          <p:cNvSpPr/>
          <p:nvPr/>
        </p:nvSpPr>
        <p:spPr>
          <a:xfrm rot="10800000" flipV="1">
            <a:off x="7785936" y="4415288"/>
            <a:ext cx="285750" cy="607824"/>
          </a:xfrm>
          <a:prstGeom prst="triangle">
            <a:avLst>
              <a:gd name="adj" fmla="val 42583"/>
            </a:avLst>
          </a:prstGeom>
          <a:solidFill>
            <a:srgbClr val="FFD4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テキスト ボックス 23"/>
          <p:cNvSpPr txBox="1"/>
          <p:nvPr/>
        </p:nvSpPr>
        <p:spPr bwMode="gray">
          <a:xfrm>
            <a:off x="6657600" y="4742348"/>
            <a:ext cx="2340000" cy="584775"/>
          </a:xfrm>
          <a:prstGeom prst="rect">
            <a:avLst/>
          </a:prstGeom>
          <a:solidFill>
            <a:srgbClr val="FFD4CD"/>
          </a:solidFill>
          <a:ln>
            <a:noFill/>
            <a:prstDash val="dash"/>
          </a:ln>
        </p:spPr>
        <p:txBody>
          <a:bodyPr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600" dirty="0" smtClean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カタログを見ながらイメージを固める</a:t>
            </a:r>
            <a:endParaRPr lang="en-US" altLang="ja-JP" sz="1600" dirty="0">
              <a:latin typeface="游ゴシック" panose="020B0400000000000000" pitchFamily="50" charset="-128"/>
              <a:ea typeface="游ゴシック" panose="020B04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25" name="二等辺三角形 24"/>
          <p:cNvSpPr/>
          <p:nvPr/>
        </p:nvSpPr>
        <p:spPr>
          <a:xfrm rot="16200000" flipV="1">
            <a:off x="2360353" y="1430720"/>
            <a:ext cx="285750" cy="586856"/>
          </a:xfrm>
          <a:prstGeom prst="triangle">
            <a:avLst>
              <a:gd name="adj" fmla="val 42583"/>
            </a:avLst>
          </a:prstGeom>
          <a:solidFill>
            <a:srgbClr val="FFD4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テキスト ボックス 23"/>
          <p:cNvSpPr txBox="1"/>
          <p:nvPr/>
        </p:nvSpPr>
        <p:spPr bwMode="gray">
          <a:xfrm>
            <a:off x="818637" y="1467911"/>
            <a:ext cx="1619510" cy="584775"/>
          </a:xfrm>
          <a:prstGeom prst="rect">
            <a:avLst/>
          </a:prstGeom>
          <a:solidFill>
            <a:srgbClr val="FFD4CD"/>
          </a:solidFill>
          <a:ln>
            <a:noFill/>
            <a:prstDash val="dash"/>
          </a:ln>
        </p:spPr>
        <p:txBody>
          <a:bodyPr wrap="square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600" dirty="0" smtClean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「髪を切って</a:t>
            </a:r>
            <a:r>
              <a:rPr lang="en-US" altLang="ja-JP" sz="1600" dirty="0" smtClean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/>
            </a:r>
            <a:br>
              <a:rPr lang="en-US" altLang="ja-JP" sz="1600" dirty="0" smtClean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</a:br>
            <a:r>
              <a:rPr lang="ja-JP" altLang="en-US" sz="1600" dirty="0" smtClean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　ください」</a:t>
            </a:r>
            <a:endParaRPr lang="ja-JP" altLang="en-US" sz="1600" dirty="0">
              <a:latin typeface="游ゴシック" panose="020B0400000000000000" pitchFamily="50" charset="-128"/>
              <a:ea typeface="游ゴシック" panose="020B04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27" name="二等辺三角形 26"/>
          <p:cNvSpPr/>
          <p:nvPr/>
        </p:nvSpPr>
        <p:spPr>
          <a:xfrm flipV="1">
            <a:off x="1244278" y="2481228"/>
            <a:ext cx="429932" cy="485983"/>
          </a:xfrm>
          <a:prstGeom prst="triangle">
            <a:avLst>
              <a:gd name="adj" fmla="val 42583"/>
            </a:avLst>
          </a:prstGeom>
          <a:solidFill>
            <a:srgbClr val="FFD4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テキスト ボックス 23"/>
          <p:cNvSpPr txBox="1"/>
          <p:nvPr/>
        </p:nvSpPr>
        <p:spPr bwMode="gray">
          <a:xfrm>
            <a:off x="932477" y="2468680"/>
            <a:ext cx="1546767" cy="318924"/>
          </a:xfrm>
          <a:prstGeom prst="rect">
            <a:avLst/>
          </a:prstGeom>
          <a:solidFill>
            <a:srgbClr val="FFD4CD"/>
          </a:solidFill>
          <a:ln>
            <a:noFill/>
            <a:prstDash val="dash"/>
          </a:ln>
        </p:spPr>
        <p:txBody>
          <a:bodyPr wrap="square" lIns="0" tIns="36000" rIns="0" bIns="36000" anchor="ctr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600" dirty="0" smtClean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「</a:t>
            </a:r>
            <a:r>
              <a:rPr lang="en-US" altLang="ja-JP" sz="1600" dirty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Thank </a:t>
            </a:r>
            <a:r>
              <a:rPr lang="en-US" altLang="ja-JP" sz="1600" dirty="0" smtClean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you</a:t>
            </a:r>
            <a:r>
              <a:rPr lang="ja-JP" altLang="en-US" sz="1600" dirty="0" smtClean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」</a:t>
            </a:r>
            <a:endParaRPr lang="ja-JP" altLang="en-US" sz="1600" dirty="0">
              <a:latin typeface="游ゴシック" panose="020B0400000000000000" pitchFamily="50" charset="-128"/>
              <a:ea typeface="游ゴシック" panose="020B04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40" name="テキスト ボックス 39"/>
          <p:cNvSpPr txBox="1"/>
          <p:nvPr/>
        </p:nvSpPr>
        <p:spPr bwMode="gray">
          <a:xfrm>
            <a:off x="6130928" y="2170821"/>
            <a:ext cx="2384649" cy="614900"/>
          </a:xfrm>
          <a:prstGeom prst="roundRect">
            <a:avLst/>
          </a:prstGeom>
          <a:solidFill>
            <a:srgbClr val="FFD4CD"/>
          </a:solidFill>
          <a:ln w="12700">
            <a:solidFill>
              <a:srgbClr val="FE6E54"/>
            </a:solidFill>
            <a:prstDash val="dash"/>
          </a:ln>
        </p:spPr>
        <p:txBody>
          <a:bodyPr wrap="none" lIns="108000" tIns="72000" rIns="72000" bIns="72000" rtlCol="0">
            <a:spAutoFit/>
          </a:bodyPr>
          <a:lstStyle/>
          <a:p>
            <a:pPr marL="180975" indent="-180975">
              <a:lnSpc>
                <a:spcPts val="1600"/>
              </a:lnSpc>
              <a:buFont typeface="Wingdings" panose="05000000000000000000" pitchFamily="2" charset="2"/>
              <a:buChar char="l"/>
            </a:pPr>
            <a:r>
              <a:rPr kumimoji="1" lang="ja-JP" altLang="en-US" sz="1400" dirty="0" smtClean="0">
                <a:solidFill>
                  <a:srgbClr val="FF4938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暑いからさっぱりしたい</a:t>
            </a:r>
            <a:endParaRPr kumimoji="1" lang="en-US" altLang="ja-JP" sz="1400" dirty="0" smtClean="0">
              <a:solidFill>
                <a:srgbClr val="FF4938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メイリオ" panose="020B0604030504040204" pitchFamily="50" charset="-128"/>
            </a:endParaRPr>
          </a:p>
          <a:p>
            <a:pPr marL="180975" indent="-180975">
              <a:lnSpc>
                <a:spcPts val="1600"/>
              </a:lnSpc>
              <a:buFont typeface="Wingdings" panose="05000000000000000000" pitchFamily="2" charset="2"/>
              <a:buChar char="l"/>
            </a:pPr>
            <a:r>
              <a:rPr lang="ja-JP" altLang="en-US" sz="1400" dirty="0" smtClean="0">
                <a:solidFill>
                  <a:srgbClr val="FF4938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イメージチェンジした</a:t>
            </a:r>
            <a:r>
              <a:rPr lang="ja-JP" altLang="en-US" sz="1400" dirty="0">
                <a:solidFill>
                  <a:srgbClr val="FF4938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い</a:t>
            </a:r>
            <a:endParaRPr kumimoji="1" lang="ja-JP" altLang="en-US" sz="1400" dirty="0">
              <a:solidFill>
                <a:srgbClr val="FF4938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41" name="テキスト ボックス 40"/>
          <p:cNvSpPr txBox="1"/>
          <p:nvPr/>
        </p:nvSpPr>
        <p:spPr bwMode="gray">
          <a:xfrm>
            <a:off x="814265" y="5398367"/>
            <a:ext cx="1870454" cy="841913"/>
          </a:xfrm>
          <a:prstGeom prst="roundRect">
            <a:avLst/>
          </a:prstGeom>
          <a:solidFill>
            <a:srgbClr val="FFD4CD"/>
          </a:solidFill>
          <a:ln w="12700">
            <a:solidFill>
              <a:srgbClr val="FE6E54"/>
            </a:solidFill>
            <a:prstDash val="dash"/>
          </a:ln>
        </p:spPr>
        <p:txBody>
          <a:bodyPr wrap="none" lIns="108000" tIns="72000" rIns="72000" bIns="72000" rtlCol="0">
            <a:spAutoFit/>
          </a:bodyPr>
          <a:lstStyle/>
          <a:p>
            <a:pPr marL="180975" indent="-180975">
              <a:lnSpc>
                <a:spcPts val="1600"/>
              </a:lnSpc>
              <a:buFont typeface="Wingdings" panose="05000000000000000000" pitchFamily="2" charset="2"/>
              <a:buChar char="l"/>
            </a:pPr>
            <a:r>
              <a:rPr kumimoji="1" lang="ja-JP" altLang="en-US" sz="1400" dirty="0" smtClean="0">
                <a:solidFill>
                  <a:srgbClr val="FF4938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思ってたのと違う</a:t>
            </a:r>
            <a:endParaRPr kumimoji="1" lang="en-US" altLang="ja-JP" sz="1400" dirty="0" smtClean="0">
              <a:solidFill>
                <a:srgbClr val="FF4938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メイリオ" panose="020B0604030504040204" pitchFamily="50" charset="-128"/>
            </a:endParaRPr>
          </a:p>
          <a:p>
            <a:pPr marL="180975" indent="-180975">
              <a:lnSpc>
                <a:spcPts val="1600"/>
              </a:lnSpc>
              <a:buFont typeface="Wingdings" panose="05000000000000000000" pitchFamily="2" charset="2"/>
              <a:buChar char="l"/>
            </a:pPr>
            <a:r>
              <a:rPr lang="ja-JP" altLang="en-US" sz="1400" dirty="0" smtClean="0">
                <a:solidFill>
                  <a:srgbClr val="FF4938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イメチェンしす</a:t>
            </a:r>
            <a:r>
              <a:rPr lang="ja-JP" altLang="en-US" sz="1400" dirty="0">
                <a:solidFill>
                  <a:srgbClr val="FF4938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ぎ</a:t>
            </a:r>
            <a:endParaRPr kumimoji="1" lang="en-US" altLang="ja-JP" sz="1400" dirty="0" smtClean="0">
              <a:solidFill>
                <a:srgbClr val="FF4938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メイリオ" panose="020B0604030504040204" pitchFamily="50" charset="-128"/>
            </a:endParaRPr>
          </a:p>
          <a:p>
            <a:pPr marL="180975" indent="-180975">
              <a:lnSpc>
                <a:spcPts val="1600"/>
              </a:lnSpc>
              <a:buFont typeface="Wingdings" panose="05000000000000000000" pitchFamily="2" charset="2"/>
              <a:buChar char="l"/>
            </a:pPr>
            <a:r>
              <a:rPr kumimoji="1" lang="ja-JP" altLang="en-US" sz="1400" dirty="0" smtClean="0">
                <a:solidFill>
                  <a:srgbClr val="FF4938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手入れが難しそう</a:t>
            </a:r>
            <a:endParaRPr kumimoji="1" lang="ja-JP" altLang="en-US" sz="1400" dirty="0">
              <a:solidFill>
                <a:srgbClr val="FF4938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30" name="図 2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6810" y="5433852"/>
            <a:ext cx="1176628" cy="1176628"/>
          </a:xfrm>
          <a:prstGeom prst="rect">
            <a:avLst/>
          </a:prstGeom>
        </p:spPr>
      </p:pic>
      <p:pic>
        <p:nvPicPr>
          <p:cNvPr id="42" name="図 4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873" y="2229978"/>
            <a:ext cx="1110943" cy="1110943"/>
          </a:xfrm>
          <a:prstGeom prst="rect">
            <a:avLst/>
          </a:prstGeom>
        </p:spPr>
      </p:pic>
      <p:pic>
        <p:nvPicPr>
          <p:cNvPr id="43" name="図 4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6512" y="3095567"/>
            <a:ext cx="947168" cy="947168"/>
          </a:xfrm>
          <a:prstGeom prst="rect">
            <a:avLst/>
          </a:prstGeom>
        </p:spPr>
      </p:pic>
      <p:sp>
        <p:nvSpPr>
          <p:cNvPr id="44" name="テキスト ボックス 23"/>
          <p:cNvSpPr txBox="1"/>
          <p:nvPr/>
        </p:nvSpPr>
        <p:spPr bwMode="gray">
          <a:xfrm>
            <a:off x="3797906" y="3167661"/>
            <a:ext cx="317395" cy="318924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none" lIns="0" tIns="36000" rIns="0" bIns="36000" anchor="ctr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600" b="1" dirty="0" smtClean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NO</a:t>
            </a:r>
            <a:endParaRPr lang="ja-JP" altLang="en-US" sz="1600" b="1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46" name="乗算記号 45"/>
          <p:cNvSpPr/>
          <p:nvPr/>
        </p:nvSpPr>
        <p:spPr bwMode="gray">
          <a:xfrm>
            <a:off x="3137223" y="3034127"/>
            <a:ext cx="703363" cy="703363"/>
          </a:xfrm>
          <a:prstGeom prst="mathMultiply">
            <a:avLst>
              <a:gd name="adj1" fmla="val 21820"/>
            </a:avLst>
          </a:prstGeom>
          <a:solidFill>
            <a:srgbClr val="FE6E5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雲 47"/>
          <p:cNvSpPr/>
          <p:nvPr/>
        </p:nvSpPr>
        <p:spPr bwMode="gray">
          <a:xfrm>
            <a:off x="7038973" y="5301081"/>
            <a:ext cx="1885913" cy="1309399"/>
          </a:xfrm>
          <a:prstGeom prst="cloud">
            <a:avLst/>
          </a:prstGeom>
          <a:solidFill>
            <a:schemeClr val="bg1"/>
          </a:solidFill>
          <a:ln w="12700">
            <a:solidFill>
              <a:srgbClr val="FCB6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0" name="図 49"/>
          <p:cNvPicPr>
            <a:picLocks noChangeAspect="1"/>
          </p:cNvPicPr>
          <p:nvPr/>
        </p:nvPicPr>
        <p:blipFill>
          <a:blip r:embed="rId8" cstate="email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6986" y="5659643"/>
            <a:ext cx="546687" cy="543090"/>
          </a:xfrm>
          <a:prstGeom prst="rect">
            <a:avLst/>
          </a:prstGeom>
        </p:spPr>
      </p:pic>
      <p:pic>
        <p:nvPicPr>
          <p:cNvPr id="49" name="図 48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55264" y="5305408"/>
            <a:ext cx="841784" cy="644779"/>
          </a:xfrm>
          <a:prstGeom prst="rect">
            <a:avLst/>
          </a:prstGeom>
        </p:spPr>
      </p:pic>
      <p:pic>
        <p:nvPicPr>
          <p:cNvPr id="45" name="図 44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6915" y="5619657"/>
            <a:ext cx="670365" cy="670365"/>
          </a:xfrm>
          <a:prstGeom prst="rect">
            <a:avLst/>
          </a:prstGeom>
        </p:spPr>
      </p:pic>
      <p:pic>
        <p:nvPicPr>
          <p:cNvPr id="53" name="図 52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0604" y="5922023"/>
            <a:ext cx="514393" cy="611816"/>
          </a:xfrm>
          <a:prstGeom prst="ellipse">
            <a:avLst/>
          </a:prstGeom>
        </p:spPr>
      </p:pic>
      <p:pic>
        <p:nvPicPr>
          <p:cNvPr id="55" name="図 54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16819" y="1375442"/>
            <a:ext cx="1106836" cy="1298341"/>
          </a:xfrm>
          <a:prstGeom prst="rect">
            <a:avLst/>
          </a:prstGeom>
        </p:spPr>
      </p:pic>
      <p:pic>
        <p:nvPicPr>
          <p:cNvPr id="56" name="図 55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3828" y="1306291"/>
            <a:ext cx="962711" cy="962711"/>
          </a:xfrm>
          <a:prstGeom prst="rect">
            <a:avLst/>
          </a:prstGeom>
        </p:spPr>
      </p:pic>
      <p:pic>
        <p:nvPicPr>
          <p:cNvPr id="57" name="図 5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854" y="4516453"/>
            <a:ext cx="947168" cy="947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854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47101"/>
            <a:ext cx="8640960" cy="761036"/>
          </a:xfrm>
        </p:spPr>
        <p:txBody>
          <a:bodyPr/>
          <a:lstStyle/>
          <a:p>
            <a:r>
              <a:rPr kumimoji="1" lang="en-US" altLang="ja-JP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HCD</a:t>
            </a:r>
            <a:r>
              <a:rPr kumimoji="1" lang="ja-JP" altLang="en-US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サイクルに対応する手法</a:t>
            </a:r>
            <a:endParaRPr kumimoji="1" lang="ja-JP" altLang="en-US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4B20C9-26D2-4B3D-B0E5-BA1A1EAC872E}" type="slidenum">
              <a:rPr lang="ja-JP" altLang="en-US" smtClean="0"/>
              <a:pPr/>
              <a:t>25</a:t>
            </a:fld>
            <a:endParaRPr lang="ja-JP" altLang="en-US" dirty="0"/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1164943"/>
              </p:ext>
            </p:extLst>
          </p:nvPr>
        </p:nvGraphicFramePr>
        <p:xfrm>
          <a:off x="333374" y="1459973"/>
          <a:ext cx="8486775" cy="4729680"/>
        </p:xfrm>
        <a:graphic>
          <a:graphicData uri="http://schemas.openxmlformats.org/drawingml/2006/table">
            <a:tbl>
              <a:tblPr firstRow="1" bandRow="1"/>
              <a:tblGrid>
                <a:gridCol w="3646889"/>
                <a:gridCol w="2706069"/>
                <a:gridCol w="2133817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1" dirty="0" smtClean="0">
                          <a:solidFill>
                            <a:schemeClr val="bg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HCD</a:t>
                      </a:r>
                      <a:r>
                        <a:rPr kumimoji="1" lang="ja-JP" altLang="en-US" sz="2000" b="1" dirty="0" smtClean="0">
                          <a:solidFill>
                            <a:schemeClr val="bg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サイクルの４つの活動</a:t>
                      </a:r>
                      <a:endParaRPr kumimoji="1" lang="ja-JP" altLang="en-US" sz="2000" b="1" dirty="0">
                        <a:solidFill>
                          <a:schemeClr val="bg1"/>
                        </a:solidFill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6E5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indent="0">
                        <a:buFontTx/>
                        <a:buNone/>
                      </a:pPr>
                      <a:r>
                        <a:rPr kumimoji="1" lang="ja-JP" altLang="en-US" sz="1800" b="1" dirty="0" smtClean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主な手法・サブプロセス</a:t>
                      </a:r>
                      <a:endParaRPr kumimoji="1" lang="en-US" altLang="ja-JP" sz="1800" b="1" dirty="0" smtClean="0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36000" marR="36000" marT="72000" marB="3600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285750" indent="-200025">
                        <a:buFont typeface="Wingdings" panose="05000000000000000000" pitchFamily="2" charset="2"/>
                        <a:buChar char="l"/>
                      </a:pPr>
                      <a:endParaRPr kumimoji="1" lang="ja-JP" altLang="en-US" sz="1600" dirty="0" smtClean="0">
                        <a:latin typeface="游ゴシック Medium" panose="020B0500000000000000" pitchFamily="50" charset="-128"/>
                        <a:ea typeface="游ゴシック Medium" panose="020B0500000000000000" pitchFamily="50" charset="-128"/>
                      </a:endParaRPr>
                    </a:p>
                  </a:txBody>
                  <a:tcPr marL="36000" marR="36000" marT="72000" marB="36000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E6E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E6E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E6E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83360">
                <a:tc>
                  <a:txBody>
                    <a:bodyPr/>
                    <a:lstStyle/>
                    <a:p>
                      <a:pPr marL="0" indent="0" algn="l"/>
                      <a:r>
                        <a:rPr kumimoji="1" lang="ja-JP" altLang="en-US" sz="1800" dirty="0" smtClean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①</a:t>
                      </a:r>
                      <a:endParaRPr kumimoji="1" lang="en-US" altLang="ja-JP" sz="1800" dirty="0" smtClean="0">
                        <a:solidFill>
                          <a:schemeClr val="tx1"/>
                        </a:solidFill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  <a:p>
                      <a:pPr algn="l"/>
                      <a:r>
                        <a:rPr kumimoji="1" lang="ja-JP" altLang="en-US" sz="1800" dirty="0" smtClean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利用状況の把握と明示</a:t>
                      </a:r>
                      <a:endParaRPr kumimoji="1" lang="ja-JP" altLang="en-US" sz="1800" dirty="0">
                        <a:solidFill>
                          <a:schemeClr val="tx1"/>
                        </a:solidFill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108000" marR="36000" marT="72000" marB="3600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4CD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00025">
                        <a:buFont typeface="Wingdings" panose="05000000000000000000" pitchFamily="2" charset="2"/>
                        <a:buChar char="l"/>
                      </a:pPr>
                      <a:r>
                        <a:rPr kumimoji="1" lang="ja-JP" altLang="en-US" sz="1600" dirty="0" smtClean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利用状況の把握</a:t>
                      </a:r>
                      <a:endParaRPr kumimoji="1" lang="en-US" altLang="ja-JP" sz="1600" dirty="0" smtClean="0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  <a:p>
                      <a:pPr marL="285750" indent="-200025">
                        <a:buFont typeface="Wingdings" panose="05000000000000000000" pitchFamily="2" charset="2"/>
                        <a:buChar char="l"/>
                      </a:pPr>
                      <a:r>
                        <a:rPr kumimoji="1" lang="ja-JP" altLang="en-US" sz="1600" dirty="0" smtClean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利用状況の調査</a:t>
                      </a:r>
                      <a:endParaRPr kumimoji="1" lang="en-US" altLang="ja-JP" sz="1600" dirty="0" smtClean="0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  <a:p>
                      <a:pPr marL="285750" indent="-200025">
                        <a:buFont typeface="Wingdings" panose="05000000000000000000" pitchFamily="2" charset="2"/>
                        <a:buChar char="l"/>
                      </a:pPr>
                      <a:r>
                        <a:rPr kumimoji="1" lang="ja-JP" altLang="en-US" sz="1600" dirty="0" smtClean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アンケート</a:t>
                      </a:r>
                      <a:endParaRPr kumimoji="1" lang="en-US" altLang="ja-JP" sz="1600" dirty="0" smtClean="0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  <a:p>
                      <a:pPr marL="285750" indent="-200025">
                        <a:buFont typeface="Wingdings" panose="05000000000000000000" pitchFamily="2" charset="2"/>
                        <a:buChar char="l"/>
                      </a:pPr>
                      <a:r>
                        <a:rPr kumimoji="1" lang="ja-JP" altLang="en-US" sz="1600" dirty="0" smtClean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フィールドワーク</a:t>
                      </a:r>
                      <a:endParaRPr kumimoji="1" lang="en-US" altLang="ja-JP" sz="1600" dirty="0" smtClean="0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36000" marR="36000" marT="72000" marB="3600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00025">
                        <a:buFont typeface="Wingdings" panose="05000000000000000000" pitchFamily="2" charset="2"/>
                        <a:buChar char="l"/>
                      </a:pPr>
                      <a:r>
                        <a:rPr kumimoji="1" lang="ja-JP" altLang="en-US" sz="1600" dirty="0" smtClean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エスノグラフィ</a:t>
                      </a:r>
                      <a:endParaRPr kumimoji="1" lang="en-US" altLang="ja-JP" sz="1600" dirty="0" smtClean="0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  <a:p>
                      <a:pPr marL="285750" indent="-200025">
                        <a:buFont typeface="Wingdings" panose="05000000000000000000" pitchFamily="2" charset="2"/>
                        <a:buChar char="l"/>
                      </a:pPr>
                      <a:r>
                        <a:rPr kumimoji="1" lang="ja-JP" altLang="en-US" sz="1600" dirty="0" smtClean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ダイアリー法</a:t>
                      </a:r>
                      <a:endParaRPr kumimoji="1" lang="en-US" altLang="ja-JP" sz="1600" dirty="0" smtClean="0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  <a:p>
                      <a:pPr marL="285750" indent="-200025">
                        <a:buFont typeface="Wingdings" panose="05000000000000000000" pitchFamily="2" charset="2"/>
                        <a:buChar char="l"/>
                      </a:pPr>
                      <a:r>
                        <a:rPr kumimoji="1" lang="ja-JP" altLang="en-US" sz="1600" dirty="0" smtClean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インタビュー</a:t>
                      </a:r>
                    </a:p>
                  </a:txBody>
                  <a:tcPr marL="36000" marR="36000" marT="72000" marB="36000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833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800" dirty="0" smtClean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②</a:t>
                      </a:r>
                      <a:endParaRPr kumimoji="1" lang="en-US" altLang="ja-JP" sz="1800" dirty="0" smtClean="0">
                        <a:solidFill>
                          <a:schemeClr val="tx1"/>
                        </a:solidFill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800" dirty="0" smtClean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ユーザーの要求事項</a:t>
                      </a:r>
                      <a:r>
                        <a:rPr kumimoji="1" lang="en-US" altLang="ja-JP" sz="1800" dirty="0" smtClean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/>
                      </a:r>
                      <a:br>
                        <a:rPr kumimoji="1" lang="en-US" altLang="ja-JP" sz="1800" dirty="0" smtClean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</a:br>
                      <a:r>
                        <a:rPr kumimoji="1" lang="ja-JP" altLang="en-US" sz="1800" dirty="0" smtClean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の明確化</a:t>
                      </a:r>
                    </a:p>
                  </a:txBody>
                  <a:tcPr marL="108000" marR="36000" marT="72000" marB="3600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4CD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00025">
                        <a:buFont typeface="Wingdings" panose="05000000000000000000" pitchFamily="2" charset="2"/>
                        <a:buChar char="l"/>
                      </a:pPr>
                      <a:r>
                        <a:rPr kumimoji="1" lang="ja-JP" altLang="en-US" sz="1600" dirty="0" smtClean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グランデッドセオリー法</a:t>
                      </a:r>
                      <a:endParaRPr kumimoji="1" lang="en-US" altLang="ja-JP" sz="1600" dirty="0" smtClean="0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  <a:p>
                      <a:pPr marL="285750" indent="-200025">
                        <a:buFont typeface="Wingdings" panose="05000000000000000000" pitchFamily="2" charset="2"/>
                        <a:buChar char="l"/>
                      </a:pPr>
                      <a:r>
                        <a:rPr kumimoji="1" lang="ja-JP" altLang="en-US" sz="1600" dirty="0" smtClean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ペルソナ</a:t>
                      </a:r>
                      <a:endParaRPr kumimoji="1" lang="en-US" altLang="ja-JP" sz="1600" dirty="0" smtClean="0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  <a:p>
                      <a:pPr marL="285750" indent="-200025">
                        <a:buFont typeface="Wingdings" panose="05000000000000000000" pitchFamily="2" charset="2"/>
                        <a:buChar char="l"/>
                      </a:pPr>
                      <a:r>
                        <a:rPr kumimoji="1" lang="ja-JP" altLang="en-US" sz="1600" dirty="0" smtClean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シナリオ法</a:t>
                      </a:r>
                      <a:endParaRPr kumimoji="1" lang="en-US" altLang="ja-JP" sz="1600" dirty="0" smtClean="0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  <a:p>
                      <a:pPr marL="285750" indent="-200025">
                        <a:buFont typeface="Wingdings" panose="05000000000000000000" pitchFamily="2" charset="2"/>
                        <a:buChar char="l"/>
                      </a:pPr>
                      <a:r>
                        <a:rPr kumimoji="1" lang="ja-JP" altLang="en-US" sz="1600" dirty="0" smtClean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品質機能展開</a:t>
                      </a:r>
                      <a:endParaRPr kumimoji="1" lang="ja-JP" altLang="en-US" sz="1600" dirty="0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36000" marR="36000" marT="72000" marB="3600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00025">
                        <a:buFont typeface="Wingdings" panose="05000000000000000000" pitchFamily="2" charset="2"/>
                        <a:buChar char="l"/>
                      </a:pPr>
                      <a:endParaRPr kumimoji="1" lang="ja-JP" altLang="en-US" sz="1600" dirty="0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36000" marR="36000" marT="72000" marB="36000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33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③</a:t>
                      </a:r>
                      <a:endParaRPr kumimoji="1" lang="en-US" altLang="ja-JP" dirty="0" smtClean="0">
                        <a:solidFill>
                          <a:schemeClr val="tx1"/>
                        </a:solidFill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ユーザーの要求事項を満足させる設計による解決策の作成</a:t>
                      </a:r>
                    </a:p>
                  </a:txBody>
                  <a:tcPr marL="108000" marR="36000" marT="72000" marB="3600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4CD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00025">
                        <a:buFont typeface="Wingdings" panose="05000000000000000000" pitchFamily="2" charset="2"/>
                        <a:buChar char="l"/>
                      </a:pPr>
                      <a:r>
                        <a:rPr kumimoji="1" lang="ja-JP" altLang="en-US" sz="1600" dirty="0" smtClean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発想法</a:t>
                      </a:r>
                      <a:endParaRPr kumimoji="1" lang="en-US" altLang="ja-JP" sz="1600" dirty="0" smtClean="0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  <a:p>
                      <a:pPr marL="285750" indent="-200025">
                        <a:buFont typeface="Wingdings" panose="05000000000000000000" pitchFamily="2" charset="2"/>
                        <a:buChar char="l"/>
                      </a:pPr>
                      <a:r>
                        <a:rPr kumimoji="1" lang="ja-JP" altLang="en-US" sz="1600" dirty="0" smtClean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パターンランゲージ</a:t>
                      </a:r>
                      <a:endParaRPr kumimoji="1" lang="en-US" altLang="ja-JP" sz="1600" dirty="0" smtClean="0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  <a:p>
                      <a:pPr marL="285750" indent="-200025">
                        <a:buFont typeface="Wingdings" panose="05000000000000000000" pitchFamily="2" charset="2"/>
                        <a:buChar char="l"/>
                      </a:pPr>
                      <a:r>
                        <a:rPr kumimoji="1" lang="ja-JP" altLang="en-US" sz="1600" dirty="0" smtClean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共感的デザイン</a:t>
                      </a:r>
                      <a:endParaRPr kumimoji="1" lang="en-US" altLang="ja-JP" sz="1600" dirty="0" smtClean="0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36000" marR="36000" marT="72000" marB="3600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00025">
                        <a:buFont typeface="Wingdings" panose="05000000000000000000" pitchFamily="2" charset="2"/>
                        <a:buChar char="l"/>
                      </a:pPr>
                      <a:r>
                        <a:rPr kumimoji="1" lang="ja-JP" altLang="en-US" sz="1600" dirty="0" smtClean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参加型デザイン</a:t>
                      </a:r>
                      <a:endParaRPr kumimoji="1" lang="en-US" altLang="ja-JP" sz="1600" dirty="0" smtClean="0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  <a:p>
                      <a:pPr marL="285750" indent="-200025">
                        <a:buFont typeface="Wingdings" panose="05000000000000000000" pitchFamily="2" charset="2"/>
                        <a:buChar char="l"/>
                      </a:pPr>
                      <a:r>
                        <a:rPr kumimoji="1" lang="ja-JP" altLang="en-US" sz="1600" dirty="0" smtClean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プロトタイピング</a:t>
                      </a:r>
                    </a:p>
                    <a:p>
                      <a:pPr marL="285750" indent="-200025">
                        <a:buFont typeface="Wingdings" panose="05000000000000000000" pitchFamily="2" charset="2"/>
                        <a:buChar char="l"/>
                      </a:pPr>
                      <a:endParaRPr kumimoji="1" lang="ja-JP" altLang="en-US" sz="1600" dirty="0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36000" marR="36000" marT="72000" marB="36000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33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④</a:t>
                      </a:r>
                      <a:endParaRPr kumimoji="1" lang="en-US" altLang="ja-JP" dirty="0" smtClean="0">
                        <a:solidFill>
                          <a:schemeClr val="tx1"/>
                        </a:solidFill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要求事項に対する</a:t>
                      </a:r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/>
                      </a:r>
                      <a:br>
                        <a:rPr kumimoji="1" lang="en-US" altLang="ja-JP" dirty="0" smtClean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</a:br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設計の評価</a:t>
                      </a:r>
                    </a:p>
                  </a:txBody>
                  <a:tcPr marL="108000" marR="36000" marT="72000" marB="3600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4CD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00025">
                        <a:buFont typeface="Wingdings" panose="05000000000000000000" pitchFamily="2" charset="2"/>
                        <a:buChar char="l"/>
                      </a:pPr>
                      <a:r>
                        <a:rPr kumimoji="1" lang="ja-JP" altLang="en-US" sz="1600" dirty="0" smtClean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ユーザビリティテスト</a:t>
                      </a:r>
                      <a:endParaRPr kumimoji="1" lang="en-US" altLang="ja-JP" sz="1600" dirty="0" smtClean="0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  <a:p>
                      <a:pPr marL="285750" indent="-200025">
                        <a:buFont typeface="Wingdings" panose="05000000000000000000" pitchFamily="2" charset="2"/>
                        <a:buChar char="l"/>
                      </a:pPr>
                      <a:r>
                        <a:rPr kumimoji="1" lang="ja-JP" altLang="en-US" sz="1600" dirty="0" smtClean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インスペクション法</a:t>
                      </a:r>
                      <a:endParaRPr kumimoji="1" lang="en-US" altLang="ja-JP" sz="1600" dirty="0" smtClean="0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  <a:p>
                      <a:pPr marL="285750" indent="-200025">
                        <a:buFont typeface="Wingdings" panose="05000000000000000000" pitchFamily="2" charset="2"/>
                        <a:buChar char="l"/>
                      </a:pPr>
                      <a:r>
                        <a:rPr kumimoji="1" lang="ja-JP" altLang="en-US" sz="1600" dirty="0" smtClean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心理的尺度</a:t>
                      </a:r>
                      <a:endParaRPr kumimoji="1" lang="en-US" altLang="ja-JP" sz="1600" dirty="0" smtClean="0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36000" marR="36000" marT="72000" marB="3600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00025">
                        <a:buFont typeface="Wingdings" panose="05000000000000000000" pitchFamily="2" charset="2"/>
                        <a:buChar char="l"/>
                      </a:pPr>
                      <a:r>
                        <a:rPr kumimoji="1" lang="ja-JP" altLang="en-US" sz="1600" dirty="0" smtClean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生理学的手法</a:t>
                      </a:r>
                      <a:endParaRPr kumimoji="1" lang="en-US" altLang="ja-JP" sz="1600" dirty="0" smtClean="0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  <a:p>
                      <a:pPr marL="285750" indent="-200025">
                        <a:buFont typeface="Wingdings" panose="05000000000000000000" pitchFamily="2" charset="2"/>
                        <a:buChar char="l"/>
                      </a:pPr>
                      <a:r>
                        <a:rPr kumimoji="1" lang="ja-JP" altLang="en-US" sz="1600" dirty="0" smtClean="0"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長期的な評価</a:t>
                      </a:r>
                    </a:p>
                    <a:p>
                      <a:pPr marL="285750" indent="-200025">
                        <a:buFont typeface="Wingdings" panose="05000000000000000000" pitchFamily="2" charset="2"/>
                        <a:buChar char="l"/>
                      </a:pPr>
                      <a:endParaRPr kumimoji="1" lang="ja-JP" altLang="en-US" sz="1600" dirty="0"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36000" marR="36000" marT="72000" marB="36000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3" name="テキスト ボックス 22"/>
          <p:cNvSpPr txBox="1"/>
          <p:nvPr/>
        </p:nvSpPr>
        <p:spPr bwMode="gray">
          <a:xfrm>
            <a:off x="5577301" y="6556459"/>
            <a:ext cx="306365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050" dirty="0" smtClean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山崎、他“人間中心設計入門”近代科学社、</a:t>
            </a:r>
            <a:r>
              <a:rPr lang="en-US" altLang="ja-JP" sz="1050" dirty="0" smtClean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2016</a:t>
            </a:r>
            <a:endParaRPr kumimoji="1" lang="ja-JP" altLang="en-US" sz="1050" dirty="0">
              <a:latin typeface="游ゴシック" panose="020B0400000000000000" pitchFamily="50" charset="-128"/>
              <a:ea typeface="游ゴシック" panose="020B0400000000000000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64591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 bwMode="gray">
          <a:noFill/>
        </p:spPr>
        <p:txBody>
          <a:bodyPr>
            <a:normAutofit/>
          </a:bodyPr>
          <a:lstStyle/>
          <a:p>
            <a:pPr algn="l"/>
            <a:r>
              <a:rPr kumimoji="1" lang="en-US" altLang="ja-JP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HCD</a:t>
            </a:r>
            <a:r>
              <a:rPr kumimoji="1" lang="ja-JP" altLang="en-US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サイクルの効果</a:t>
            </a:r>
            <a:endParaRPr kumimoji="1" lang="ja-JP" altLang="en-US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70" name="テキスト ボックス 69"/>
          <p:cNvSpPr txBox="1"/>
          <p:nvPr/>
        </p:nvSpPr>
        <p:spPr bwMode="gray">
          <a:xfrm>
            <a:off x="146957" y="994033"/>
            <a:ext cx="3057247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ja-JP" altLang="en-US" sz="2800" b="1" dirty="0" smtClean="0">
                <a:solidFill>
                  <a:srgbClr val="FE6E54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設計者のメリット</a:t>
            </a:r>
            <a:endParaRPr kumimoji="1" lang="ja-JP" altLang="en-US" sz="2800" b="1" dirty="0">
              <a:solidFill>
                <a:srgbClr val="FE6E54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75" name="コンテンツ プレースホルダー 2"/>
          <p:cNvSpPr txBox="1">
            <a:spLocks/>
          </p:cNvSpPr>
          <p:nvPr/>
        </p:nvSpPr>
        <p:spPr bwMode="gray">
          <a:xfrm>
            <a:off x="533402" y="2997265"/>
            <a:ext cx="8007850" cy="851629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dirty="0" smtClean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HCD</a:t>
            </a:r>
            <a:r>
              <a:rPr lang="ja-JP" altLang="en-US" dirty="0" smtClean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の方法論が個人の主観でなく、人間の特性や理論で説明できる</a:t>
            </a:r>
            <a:endParaRPr lang="ja-JP" altLang="en-US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77" name="コンテンツ プレースホルダー 2"/>
          <p:cNvSpPr txBox="1">
            <a:spLocks/>
          </p:cNvSpPr>
          <p:nvPr/>
        </p:nvSpPr>
        <p:spPr bwMode="gray">
          <a:xfrm>
            <a:off x="533402" y="4425389"/>
            <a:ext cx="8007850" cy="1320313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l"/>
            </a:pPr>
            <a:r>
              <a:rPr lang="ja-JP" altLang="en-US" sz="2400" dirty="0" smtClean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自分の作るシステムの</a:t>
            </a:r>
            <a:r>
              <a:rPr lang="ja-JP" altLang="en-US" b="1" dirty="0" smtClean="0">
                <a:solidFill>
                  <a:srgbClr val="FE6E54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利用品質を向上</a:t>
            </a:r>
            <a:r>
              <a:rPr lang="ja-JP" altLang="en-US" sz="2400" dirty="0" smtClean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させる</a:t>
            </a:r>
            <a:endParaRPr lang="en-US" altLang="ja-JP" sz="2400" dirty="0" smtClean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メイリオ" panose="020B0604030504040204" pitchFamily="50" charset="-128"/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ja-JP" altLang="en-US" sz="24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新規案件や、次の</a:t>
            </a:r>
            <a:r>
              <a:rPr lang="ja-JP" altLang="en-US" b="1" dirty="0">
                <a:solidFill>
                  <a:srgbClr val="FE6E54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受注獲得に有効</a:t>
            </a:r>
            <a:r>
              <a:rPr lang="ja-JP" altLang="en-US" sz="24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な内容で</a:t>
            </a:r>
            <a:r>
              <a:rPr lang="ja-JP" altLang="en-US" sz="2400" dirty="0" smtClean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ある</a:t>
            </a:r>
            <a:endParaRPr lang="ja-JP" altLang="en-US" sz="2400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メイリオ" panose="020B0604030504040204" pitchFamily="50" charset="-128"/>
            </a:endParaRPr>
          </a:p>
        </p:txBody>
      </p:sp>
      <p:cxnSp>
        <p:nvCxnSpPr>
          <p:cNvPr id="84" name="直線矢印コネクタ 83"/>
          <p:cNvCxnSpPr/>
          <p:nvPr/>
        </p:nvCxnSpPr>
        <p:spPr bwMode="gray">
          <a:xfrm>
            <a:off x="1698825" y="3843070"/>
            <a:ext cx="0" cy="433740"/>
          </a:xfrm>
          <a:prstGeom prst="straightConnector1">
            <a:avLst/>
          </a:prstGeom>
          <a:ln w="44450">
            <a:solidFill>
              <a:srgbClr val="FE6E54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スライド番号プレースホルダー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4B20C9-26D2-4B3D-B0E5-BA1A1EAC872E}" type="slidenum">
              <a:rPr lang="ja-JP" altLang="en-US" smtClean="0"/>
              <a:pPr/>
              <a:t>26</a:t>
            </a:fld>
            <a:endParaRPr lang="ja-JP" altLang="en-US"/>
          </a:p>
        </p:txBody>
      </p:sp>
      <p:sp>
        <p:nvSpPr>
          <p:cNvPr id="13" name="コンテンツ プレースホルダー 2"/>
          <p:cNvSpPr txBox="1">
            <a:spLocks/>
          </p:cNvSpPr>
          <p:nvPr/>
        </p:nvSpPr>
        <p:spPr bwMode="gray">
          <a:xfrm>
            <a:off x="389731" y="1563378"/>
            <a:ext cx="8364538" cy="1217921"/>
          </a:xfrm>
          <a:prstGeom prst="roundRect">
            <a:avLst/>
          </a:prstGeom>
          <a:solidFill>
            <a:srgbClr val="FE6E54"/>
          </a:solidFill>
          <a:ln w="25400" cap="flat" cmpd="sng" algn="ctr">
            <a:noFill/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" indent="0">
              <a:buNone/>
            </a:pPr>
            <a:r>
              <a:rPr lang="en-US" altLang="ja-JP" dirty="0" smtClean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HCD</a:t>
            </a:r>
            <a:r>
              <a:rPr lang="ja-JP" altLang="en-US" dirty="0" smtClean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サイクル</a:t>
            </a:r>
            <a:r>
              <a:rPr lang="ja-JP" altLang="en-US" sz="2400" dirty="0" smtClean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（お客様と一緒に考える）</a:t>
            </a:r>
            <a:r>
              <a:rPr lang="ja-JP" altLang="en-US" dirty="0" smtClean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を回すと、</a:t>
            </a:r>
            <a:r>
              <a:rPr lang="en-US" altLang="ja-JP" dirty="0" smtClean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/>
            </a:r>
            <a:br>
              <a:rPr lang="en-US" altLang="ja-JP" dirty="0" smtClean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</a:br>
            <a:r>
              <a:rPr lang="ja-JP" altLang="en-US" dirty="0" smtClean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手戻りが少なくなる。</a:t>
            </a:r>
            <a:endParaRPr lang="ja-JP" altLang="en-US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9" name="コンテンツ プレースホルダー 2"/>
          <p:cNvSpPr txBox="1">
            <a:spLocks/>
          </p:cNvSpPr>
          <p:nvPr/>
        </p:nvSpPr>
        <p:spPr bwMode="gray">
          <a:xfrm>
            <a:off x="352425" y="5816600"/>
            <a:ext cx="8366125" cy="887413"/>
          </a:xfrm>
          <a:prstGeom prst="roundRect">
            <a:avLst/>
          </a:prstGeom>
          <a:solidFill>
            <a:srgbClr val="FE6E54"/>
          </a:solidFill>
          <a:ln w="25400" cap="flat" cmpd="sng" algn="ctr">
            <a:noFill/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ja-JP" sz="2400" dirty="0" smtClean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HCD</a:t>
            </a:r>
            <a:r>
              <a:rPr lang="ja-JP" altLang="en-US" sz="2400" dirty="0" smtClean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サイクルは、各担当が縦割りの中だけで行うのではなく、互いに協力してお客様を理解しながら進める</a:t>
            </a:r>
            <a:endParaRPr lang="ja-JP" altLang="en-US" sz="2400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46971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 bwMode="gray"/>
        <p:txBody>
          <a:bodyPr>
            <a:normAutofit/>
          </a:bodyPr>
          <a:lstStyle/>
          <a:p>
            <a:r>
              <a:rPr kumimoji="1" lang="ja-JP" altLang="en-US" sz="4800" b="1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５</a:t>
            </a:r>
            <a:r>
              <a:rPr kumimoji="1" lang="en-US" altLang="ja-JP" sz="4800" b="1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.HCD</a:t>
            </a:r>
            <a:r>
              <a:rPr kumimoji="1" lang="ja-JP" altLang="en-US" sz="4800" b="1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の実践例紹介</a:t>
            </a:r>
            <a:endParaRPr kumimoji="1" lang="ja-JP" altLang="en-US" sz="48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 bwMode="gray">
          <a:xfrm>
            <a:off x="336102" y="3212976"/>
            <a:ext cx="8712647" cy="3168352"/>
          </a:xfrm>
        </p:spPr>
        <p:txBody>
          <a:bodyPr lIns="36000" rIns="0">
            <a:noAutofit/>
          </a:bodyPr>
          <a:lstStyle/>
          <a:p>
            <a:pPr defTabSz="919163">
              <a:lnSpc>
                <a:spcPts val="3000"/>
              </a:lnSpc>
              <a:spcBef>
                <a:spcPts val="600"/>
              </a:spcBef>
              <a:buSzPct val="120000"/>
              <a:tabLst>
                <a:tab pos="3314700" algn="l"/>
              </a:tabLst>
            </a:pPr>
            <a:r>
              <a:rPr lang="en-US" altLang="ja-JP" sz="22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HCD</a:t>
            </a:r>
            <a:r>
              <a:rPr lang="ja-JP" altLang="en-US" sz="22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アウォード</a:t>
            </a:r>
            <a:r>
              <a:rPr lang="en-US" altLang="ja-JP" sz="22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2015</a:t>
            </a:r>
            <a:r>
              <a:rPr lang="ja-JP" altLang="en-US" sz="22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lang="en-US" altLang="ja-JP" sz="22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	</a:t>
            </a:r>
            <a:r>
              <a:rPr lang="ja-JP" altLang="en-US" sz="28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「</a:t>
            </a:r>
            <a:r>
              <a:rPr lang="ja-JP" altLang="en-US" sz="28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セブン</a:t>
            </a:r>
            <a:r>
              <a:rPr lang="ja-JP" altLang="en-US" sz="28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銀行」</a:t>
            </a:r>
            <a:r>
              <a:rPr lang="ja-JP" altLang="en-US" sz="24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（</a:t>
            </a:r>
            <a:r>
              <a:rPr lang="en-US" altLang="ja-JP" sz="2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NEC</a:t>
            </a:r>
            <a:r>
              <a:rPr lang="ja-JP" altLang="en-US" sz="2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）</a:t>
            </a:r>
            <a:endParaRPr lang="en-US" altLang="ja-JP" sz="24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defTabSz="919163">
              <a:lnSpc>
                <a:spcPts val="3000"/>
              </a:lnSpc>
              <a:spcBef>
                <a:spcPts val="600"/>
              </a:spcBef>
              <a:buSzPct val="120000"/>
              <a:tabLst>
                <a:tab pos="3314700" algn="l"/>
              </a:tabLst>
            </a:pPr>
            <a:r>
              <a:rPr lang="en-US" altLang="ja-JP" sz="22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HCD</a:t>
            </a:r>
            <a:r>
              <a:rPr lang="ja-JP" altLang="en-US" sz="22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アウォード</a:t>
            </a:r>
            <a:r>
              <a:rPr lang="en-US" altLang="ja-JP" sz="22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2016</a:t>
            </a:r>
            <a:r>
              <a:rPr lang="ja-JP" altLang="en-US" sz="22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lang="en-US" altLang="ja-JP" sz="22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	</a:t>
            </a:r>
            <a:r>
              <a:rPr lang="ja-JP" altLang="en-US" sz="28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「</a:t>
            </a:r>
            <a:r>
              <a:rPr lang="ja-JP" altLang="en-US" sz="28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検体検査機器」</a:t>
            </a:r>
            <a:r>
              <a:rPr lang="ja-JP" altLang="en-US" sz="2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（シスメックス）</a:t>
            </a:r>
            <a:endParaRPr lang="en-US" altLang="ja-JP" sz="24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defTabSz="919163">
              <a:lnSpc>
                <a:spcPts val="3000"/>
              </a:lnSpc>
              <a:spcBef>
                <a:spcPts val="600"/>
              </a:spcBef>
              <a:buSzPct val="120000"/>
              <a:tabLst>
                <a:tab pos="3314700" algn="l"/>
              </a:tabLst>
            </a:pPr>
            <a:r>
              <a:rPr lang="ja-JP" altLang="en-US" sz="22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グッドデザイン賞</a:t>
            </a:r>
            <a:r>
              <a:rPr lang="en-US" altLang="ja-JP" sz="22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2016</a:t>
            </a:r>
            <a:r>
              <a:rPr lang="ja-JP" altLang="en-US" sz="22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lang="en-US" altLang="ja-JP" sz="22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	</a:t>
            </a:r>
            <a:r>
              <a:rPr lang="ja-JP" altLang="en-US" sz="28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「</a:t>
            </a:r>
            <a:r>
              <a:rPr lang="en-US" altLang="ja-JP" sz="28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image </a:t>
            </a:r>
            <a:r>
              <a:rPr lang="en-US" altLang="ja-JP" sz="28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RUNNER</a:t>
            </a:r>
            <a:r>
              <a:rPr lang="ja-JP" altLang="en-US" sz="28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」</a:t>
            </a:r>
            <a:r>
              <a:rPr lang="ja-JP" altLang="en-US" sz="2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（キヤノン</a:t>
            </a:r>
            <a:r>
              <a:rPr lang="ja-JP" altLang="en-US" sz="24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）</a:t>
            </a:r>
            <a:endParaRPr lang="en-US" altLang="ja-JP" sz="2400" dirty="0" smtClean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defTabSz="919163">
              <a:lnSpc>
                <a:spcPts val="3000"/>
              </a:lnSpc>
              <a:spcBef>
                <a:spcPts val="600"/>
              </a:spcBef>
              <a:buSzPct val="120000"/>
              <a:tabLst>
                <a:tab pos="3314700" algn="l"/>
              </a:tabLst>
            </a:pPr>
            <a:r>
              <a:rPr lang="en-US" altLang="ja-JP" sz="22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HCD</a:t>
            </a:r>
            <a:r>
              <a:rPr lang="ja-JP" altLang="en-US" sz="22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アウォード</a:t>
            </a:r>
            <a:r>
              <a:rPr lang="en-US" altLang="ja-JP" sz="22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2016</a:t>
            </a:r>
            <a:r>
              <a:rPr lang="ja-JP" altLang="en-US" sz="22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lang="en-US" altLang="ja-JP" sz="22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	</a:t>
            </a:r>
            <a:r>
              <a:rPr lang="ja-JP" altLang="en-US" sz="28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「</a:t>
            </a:r>
            <a:r>
              <a:rPr lang="en-US" altLang="ja-JP" sz="2800" dirty="0" err="1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remy</a:t>
            </a:r>
            <a:r>
              <a:rPr lang="en-US" altLang="ja-JP" sz="28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lang="en-US" altLang="ja-JP" sz="28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pan</a:t>
            </a:r>
            <a:r>
              <a:rPr lang="ja-JP" altLang="en-US" sz="28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＋</a:t>
            </a:r>
            <a:r>
              <a:rPr lang="ja-JP" altLang="en-US" sz="28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」</a:t>
            </a:r>
            <a:r>
              <a:rPr lang="ja-JP" altLang="en-US" sz="2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（株式</a:t>
            </a:r>
            <a:r>
              <a:rPr lang="ja-JP" altLang="en-US" sz="24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会社</a:t>
            </a:r>
            <a:r>
              <a:rPr lang="en-US" altLang="ja-JP" sz="2400" dirty="0" err="1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remy</a:t>
            </a:r>
            <a:r>
              <a:rPr lang="ja-JP" altLang="en-US" sz="24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）</a:t>
            </a:r>
            <a:endParaRPr lang="en-US" altLang="ja-JP" sz="28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B20C9-26D2-4B3D-B0E5-BA1A1EAC872E}" type="slidenum">
              <a:rPr lang="ja-JP" altLang="en-US" smtClean="0"/>
              <a:pPr/>
              <a:t>27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869626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 bwMode="gray"/>
        <p:txBody>
          <a:bodyPr>
            <a:noAutofit/>
          </a:bodyPr>
          <a:lstStyle/>
          <a:p>
            <a:pPr>
              <a:lnSpc>
                <a:spcPts val="4000"/>
              </a:lnSpc>
            </a:pPr>
            <a:r>
              <a:rPr kumimoji="1" lang="ja-JP" altLang="en-US" sz="3600" b="1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セブン銀行</a:t>
            </a:r>
            <a:r>
              <a:rPr lang="en-US" altLang="ja-JP" sz="3600" b="1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ATM</a:t>
            </a:r>
            <a:br>
              <a:rPr lang="en-US" altLang="ja-JP" sz="3600" b="1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lang="ja-JP" altLang="en-US" sz="3600" b="1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（</a:t>
            </a:r>
            <a:r>
              <a:rPr lang="en-US" altLang="ja-JP" sz="3600" b="1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NEC</a:t>
            </a:r>
            <a:r>
              <a:rPr lang="ja-JP" altLang="en-US" sz="3600" b="1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）</a:t>
            </a:r>
            <a:endParaRPr kumimoji="1" lang="ja-JP" altLang="en-US" sz="36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5" name="コンテンツ プレースホルダー 2"/>
          <p:cNvSpPr txBox="1">
            <a:spLocks/>
          </p:cNvSpPr>
          <p:nvPr/>
        </p:nvSpPr>
        <p:spPr bwMode="gray">
          <a:xfrm>
            <a:off x="104943" y="2695575"/>
            <a:ext cx="5448132" cy="3996096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72000" tIns="72000" rIns="72000" bIns="3600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indent="-266700">
              <a:lnSpc>
                <a:spcPts val="2600"/>
              </a:lnSpc>
              <a:spcBef>
                <a:spcPts val="1200"/>
              </a:spcBef>
              <a:buFont typeface="Wingdings" panose="05000000000000000000" pitchFamily="2" charset="2"/>
              <a:buChar char="l"/>
            </a:pPr>
            <a:r>
              <a:rPr lang="ja-JP" altLang="en-US" sz="24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開発プロセスに</a:t>
            </a:r>
            <a:r>
              <a:rPr lang="en-US" altLang="ja-JP" sz="24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HCD</a:t>
            </a:r>
            <a:r>
              <a:rPr lang="ja-JP" altLang="en-US" sz="24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活動を計画的に組み込む</a:t>
            </a:r>
          </a:p>
          <a:p>
            <a:pPr marL="266700" indent="-266700">
              <a:lnSpc>
                <a:spcPts val="2600"/>
              </a:lnSpc>
              <a:spcBef>
                <a:spcPts val="1200"/>
              </a:spcBef>
              <a:buFont typeface="Wingdings" panose="05000000000000000000" pitchFamily="2" charset="2"/>
              <a:buChar char="l"/>
            </a:pPr>
            <a:r>
              <a:rPr lang="ja-JP" altLang="en-US" sz="24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第二世代の使いやすさ</a:t>
            </a:r>
            <a:r>
              <a:rPr lang="ja-JP" altLang="en-US" sz="2400" dirty="0" smtClean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をブラッシュアップして第三</a:t>
            </a:r>
            <a:r>
              <a:rPr lang="ja-JP" altLang="en-US" sz="24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世代へ</a:t>
            </a:r>
          </a:p>
          <a:p>
            <a:pPr marL="266700" indent="-266700">
              <a:lnSpc>
                <a:spcPts val="2600"/>
              </a:lnSpc>
              <a:spcBef>
                <a:spcPts val="1200"/>
              </a:spcBef>
              <a:buFont typeface="Wingdings" panose="05000000000000000000" pitchFamily="2" charset="2"/>
              <a:buChar char="l"/>
            </a:pPr>
            <a:r>
              <a:rPr lang="ja-JP" altLang="en-US" sz="24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納入先から高い</a:t>
            </a:r>
            <a:r>
              <a:rPr lang="ja-JP" altLang="en-US" sz="2400" dirty="0" smtClean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評価</a:t>
            </a:r>
            <a:endParaRPr lang="en-US" altLang="ja-JP" sz="2400" dirty="0" smtClean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メイリオ" panose="020B0604030504040204" pitchFamily="50" charset="-128"/>
            </a:endParaRPr>
          </a:p>
          <a:p>
            <a:pPr marL="266700" indent="-266700">
              <a:lnSpc>
                <a:spcPts val="2600"/>
              </a:lnSpc>
              <a:spcBef>
                <a:spcPts val="1200"/>
              </a:spcBef>
              <a:buFont typeface="Wingdings" panose="05000000000000000000" pitchFamily="2" charset="2"/>
              <a:buChar char="l"/>
            </a:pPr>
            <a:r>
              <a:rPr lang="ja-JP" altLang="en-US" sz="2400" dirty="0" smtClean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カラーユニヴァーサルデザイン</a:t>
            </a:r>
            <a:r>
              <a:rPr lang="en-US" altLang="ja-JP" sz="2400" dirty="0" smtClean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/>
            </a:r>
            <a:br>
              <a:rPr lang="en-US" altLang="ja-JP" sz="2400" dirty="0" smtClean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</a:br>
            <a:r>
              <a:rPr lang="ja-JP" altLang="en-US" sz="2400" dirty="0" smtClean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認証</a:t>
            </a:r>
            <a:r>
              <a:rPr lang="ja-JP" altLang="en-US" sz="24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取得</a:t>
            </a:r>
          </a:p>
        </p:txBody>
      </p:sp>
      <p:sp>
        <p:nvSpPr>
          <p:cNvPr id="6" name="テキスト ボックス 5"/>
          <p:cNvSpPr txBox="1"/>
          <p:nvPr/>
        </p:nvSpPr>
        <p:spPr bwMode="gray">
          <a:xfrm>
            <a:off x="95418" y="1385738"/>
            <a:ext cx="5276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HCD</a:t>
            </a:r>
            <a:r>
              <a:rPr lang="ja-JP" altLang="en-US" dirty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ベストプラクティスアウォード</a:t>
            </a:r>
            <a:r>
              <a:rPr lang="en-US" altLang="ja-JP" dirty="0" smtClean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2015</a:t>
            </a:r>
            <a:br>
              <a:rPr lang="en-US" altLang="ja-JP" dirty="0" smtClean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</a:br>
            <a:r>
              <a:rPr lang="ja-JP" altLang="en-US" dirty="0" smtClean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ベストプラクティス</a:t>
            </a:r>
            <a:r>
              <a:rPr lang="en-US" altLang="ja-JP" dirty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10(HCD-Net)</a:t>
            </a:r>
            <a:endParaRPr kumimoji="1" lang="ja-JP" altLang="en-US" dirty="0">
              <a:latin typeface="游ゴシック" panose="020B0400000000000000" pitchFamily="50" charset="-128"/>
              <a:ea typeface="游ゴシック" panose="020B0400000000000000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5780086" y="2324099"/>
            <a:ext cx="3249614" cy="3620323"/>
          </a:xfrm>
          <a:prstGeom prst="rect">
            <a:avLst/>
          </a:prstGeom>
        </p:spPr>
      </p:pic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B20C9-26D2-4B3D-B0E5-BA1A1EAC872E}" type="slidenum">
              <a:rPr lang="ja-JP" altLang="en-US" smtClean="0"/>
              <a:pPr/>
              <a:t>28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870495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102" y="3811471"/>
            <a:ext cx="3858060" cy="2355879"/>
          </a:xfrm>
          <a:prstGeom prst="rect">
            <a:avLst/>
          </a:prstGeom>
        </p:spPr>
      </p:pic>
      <p:sp>
        <p:nvSpPr>
          <p:cNvPr id="31" name="コンテンツ プレースホルダー 2"/>
          <p:cNvSpPr txBox="1">
            <a:spLocks/>
          </p:cNvSpPr>
          <p:nvPr/>
        </p:nvSpPr>
        <p:spPr bwMode="gray">
          <a:xfrm>
            <a:off x="4924178" y="1250343"/>
            <a:ext cx="3892649" cy="686674"/>
          </a:xfrm>
          <a:prstGeom prst="roundRect">
            <a:avLst/>
          </a:prstGeom>
          <a:solidFill>
            <a:srgbClr val="FEEEEE"/>
          </a:solidFill>
          <a:ln w="19050" cap="flat" cmpd="sng" algn="ctr">
            <a:noFill/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72000" tIns="72000" rIns="36000" bIns="3600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indent="-266700">
              <a:lnSpc>
                <a:spcPts val="2200"/>
              </a:lnSpc>
              <a:spcBef>
                <a:spcPts val="500"/>
              </a:spcBef>
              <a:buFont typeface="Wingdings" panose="05000000000000000000" pitchFamily="2" charset="2"/>
              <a:buChar char="l"/>
            </a:pPr>
            <a:r>
              <a:rPr lang="ja-JP" altLang="en-US" sz="1800" dirty="0" smtClean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先行機種のユーザビリティテスト</a:t>
            </a:r>
            <a:endParaRPr lang="en-US" altLang="ja-JP" sz="1800" dirty="0" smtClean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メイリオ" panose="020B0604030504040204" pitchFamily="50" charset="-128"/>
            </a:endParaRPr>
          </a:p>
          <a:p>
            <a:pPr marL="266700" indent="-266700">
              <a:lnSpc>
                <a:spcPts val="2200"/>
              </a:lnSpc>
              <a:spcBef>
                <a:spcPts val="500"/>
              </a:spcBef>
              <a:buFont typeface="Wingdings" panose="05000000000000000000" pitchFamily="2" charset="2"/>
              <a:buChar char="l"/>
            </a:pPr>
            <a:r>
              <a:rPr lang="ja-JP" altLang="en-US" sz="1800" dirty="0" smtClean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利用者ヒアリング</a:t>
            </a:r>
            <a:endParaRPr lang="ja-JP" altLang="en-US" sz="1800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23" name="コンテンツ プレースホルダー 2"/>
          <p:cNvSpPr txBox="1">
            <a:spLocks/>
          </p:cNvSpPr>
          <p:nvPr/>
        </p:nvSpPr>
        <p:spPr bwMode="gray">
          <a:xfrm>
            <a:off x="152154" y="1250343"/>
            <a:ext cx="4657477" cy="2350107"/>
          </a:xfrm>
          <a:prstGeom prst="roundRect">
            <a:avLst>
              <a:gd name="adj" fmla="val 4833"/>
            </a:avLst>
          </a:prstGeom>
          <a:solidFill>
            <a:srgbClr val="FEEEEE"/>
          </a:solidFill>
          <a:ln w="19050" cap="flat" cmpd="sng" algn="ctr">
            <a:noFill/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72000" tIns="108000" rIns="36000" bIns="3600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200"/>
              </a:lnSpc>
              <a:spcBef>
                <a:spcPts val="500"/>
              </a:spcBef>
              <a:buNone/>
            </a:pPr>
            <a:r>
              <a:rPr lang="ja-JP" altLang="en-US" sz="2000" b="1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「誰もが使いやすい</a:t>
            </a:r>
            <a:r>
              <a:rPr lang="ja-JP" altLang="en-US" sz="2000" b="1" dirty="0" smtClean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」</a:t>
            </a:r>
            <a:endParaRPr lang="en-US" altLang="ja-JP" sz="2000" dirty="0" smtClean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メイリオ" panose="020B0604030504040204" pitchFamily="50" charset="-128"/>
            </a:endParaRPr>
          </a:p>
          <a:p>
            <a:pPr marL="266700" indent="-266700">
              <a:lnSpc>
                <a:spcPts val="2200"/>
              </a:lnSpc>
              <a:spcBef>
                <a:spcPts val="500"/>
              </a:spcBef>
              <a:buFont typeface="Wingdings" panose="05000000000000000000" pitchFamily="2" charset="2"/>
              <a:buChar char="l"/>
            </a:pPr>
            <a:r>
              <a:rPr lang="ja-JP" altLang="en-US" sz="1800" dirty="0" smtClean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先行</a:t>
            </a:r>
            <a:r>
              <a:rPr lang="ja-JP" altLang="en-US" sz="18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機種は、全盲、外国からの</a:t>
            </a:r>
            <a:r>
              <a:rPr lang="ja-JP" altLang="en-US" sz="1800" dirty="0" smtClean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ユーザー</a:t>
            </a:r>
            <a:r>
              <a:rPr lang="en-US" altLang="ja-JP" sz="1800" dirty="0" smtClean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/>
            </a:r>
            <a:br>
              <a:rPr lang="en-US" altLang="ja-JP" sz="1800" dirty="0" smtClean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</a:br>
            <a:r>
              <a:rPr lang="ja-JP" altLang="en-US" sz="1800" dirty="0" smtClean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から</a:t>
            </a:r>
            <a:r>
              <a:rPr lang="ja-JP" altLang="en-US" sz="18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高い評価</a:t>
            </a:r>
            <a:r>
              <a:rPr lang="ja-JP" altLang="en-US" sz="1800" dirty="0" smtClean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。今回</a:t>
            </a:r>
            <a:r>
              <a:rPr lang="ja-JP" altLang="en-US" sz="18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はさらに車椅子</a:t>
            </a:r>
            <a:r>
              <a:rPr lang="ja-JP" altLang="en-US" sz="1800" dirty="0" smtClean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、</a:t>
            </a:r>
            <a:r>
              <a:rPr lang="en-US" altLang="ja-JP" sz="1800" dirty="0" smtClean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/>
            </a:r>
            <a:br>
              <a:rPr lang="en-US" altLang="ja-JP" sz="1800" dirty="0" smtClean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</a:br>
            <a:r>
              <a:rPr lang="ja-JP" altLang="en-US" sz="1800" dirty="0" smtClean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色弱</a:t>
            </a:r>
            <a:r>
              <a:rPr lang="ja-JP" altLang="en-US" sz="18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、高齢者ユーザーへの配慮を強化</a:t>
            </a:r>
          </a:p>
          <a:p>
            <a:pPr marL="266700" indent="-266700">
              <a:lnSpc>
                <a:spcPts val="2200"/>
              </a:lnSpc>
              <a:spcBef>
                <a:spcPts val="500"/>
              </a:spcBef>
              <a:buFont typeface="Wingdings" panose="05000000000000000000" pitchFamily="2" charset="2"/>
              <a:buChar char="l"/>
            </a:pPr>
            <a:r>
              <a:rPr lang="en-US" altLang="ja-JP" sz="18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ATM</a:t>
            </a:r>
            <a:r>
              <a:rPr lang="ja-JP" altLang="en-US" sz="1800" dirty="0" err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の筐</a:t>
            </a:r>
            <a:r>
              <a:rPr lang="ja-JP" altLang="en-US" sz="18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体から画面</a:t>
            </a:r>
            <a:r>
              <a:rPr lang="en-US" altLang="ja-JP" sz="18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UI</a:t>
            </a:r>
            <a:r>
              <a:rPr lang="ja-JP" altLang="en-US" sz="18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ま</a:t>
            </a:r>
            <a:r>
              <a:rPr lang="ja-JP" altLang="en-US" sz="1800" dirty="0" smtClean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で、</a:t>
            </a:r>
            <a:r>
              <a:rPr lang="en-US" altLang="ja-JP" sz="1800" dirty="0" smtClean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/>
            </a:r>
            <a:br>
              <a:rPr lang="en-US" altLang="ja-JP" sz="1800" dirty="0" smtClean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</a:br>
            <a:r>
              <a:rPr lang="ja-JP" altLang="en-US" sz="1800" dirty="0" smtClean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全体</a:t>
            </a:r>
            <a:r>
              <a:rPr lang="ja-JP" altLang="en-US" sz="18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の操作性と快適性に配慮</a:t>
            </a:r>
          </a:p>
          <a:p>
            <a:pPr marL="266700" indent="-266700">
              <a:lnSpc>
                <a:spcPts val="2200"/>
              </a:lnSpc>
              <a:spcBef>
                <a:spcPts val="500"/>
              </a:spcBef>
              <a:buFont typeface="Wingdings" panose="05000000000000000000" pitchFamily="2" charset="2"/>
              <a:buChar char="l"/>
            </a:pPr>
            <a:r>
              <a:rPr lang="ja-JP" altLang="en-US" sz="18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保守のしやすさ</a:t>
            </a:r>
          </a:p>
        </p:txBody>
      </p:sp>
      <p:sp>
        <p:nvSpPr>
          <p:cNvPr id="4" name="タイトル 3"/>
          <p:cNvSpPr>
            <a:spLocks noGrp="1"/>
          </p:cNvSpPr>
          <p:nvPr>
            <p:ph type="title"/>
          </p:nvPr>
        </p:nvSpPr>
        <p:spPr bwMode="gray"/>
        <p:txBody>
          <a:bodyPr tIns="180000">
            <a:noAutofit/>
          </a:bodyPr>
          <a:lstStyle/>
          <a:p>
            <a:pPr>
              <a:lnSpc>
                <a:spcPts val="2200"/>
              </a:lnSpc>
              <a:spcBef>
                <a:spcPts val="0"/>
              </a:spcBef>
            </a:pPr>
            <a:r>
              <a:rPr kumimoji="1" lang="ja-JP" altLang="en-US" sz="32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セブン銀行</a:t>
            </a:r>
            <a:r>
              <a:rPr kumimoji="1" lang="en-US" altLang="ja-JP" sz="32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ATM</a:t>
            </a:r>
            <a:r>
              <a:rPr kumimoji="1" lang="ja-JP" altLang="en-US" sz="32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（</a:t>
            </a:r>
            <a:r>
              <a:rPr kumimoji="1" lang="en-US" altLang="ja-JP" sz="32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NEC</a:t>
            </a:r>
            <a:r>
              <a:rPr kumimoji="1" lang="ja-JP" altLang="en-US" sz="32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）</a:t>
            </a:r>
            <a:r>
              <a:rPr kumimoji="1" lang="en-US" altLang="ja-JP" sz="32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/>
            </a:r>
            <a:br>
              <a:rPr kumimoji="1" lang="en-US" altLang="ja-JP" sz="32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lang="en-US" altLang="ja-JP" sz="16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HCD</a:t>
            </a:r>
            <a:r>
              <a:rPr lang="ja-JP" altLang="en-US" sz="16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ベストプラクティスアウォード</a:t>
            </a:r>
            <a:r>
              <a:rPr lang="en-US" altLang="ja-JP" sz="16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2015</a:t>
            </a:r>
            <a:r>
              <a:rPr lang="ja-JP" altLang="en-US" sz="16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　ベストプラクティス</a:t>
            </a:r>
            <a:r>
              <a:rPr lang="en-US" altLang="ja-JP" sz="16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10(HCD-Net)</a:t>
            </a:r>
            <a:endParaRPr kumimoji="1" lang="ja-JP" altLang="en-US" sz="16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grpSp>
        <p:nvGrpSpPr>
          <p:cNvPr id="7" name="グループ化 6"/>
          <p:cNvGrpSpPr/>
          <p:nvPr/>
        </p:nvGrpSpPr>
        <p:grpSpPr bwMode="gray">
          <a:xfrm>
            <a:off x="3501069" y="6147457"/>
            <a:ext cx="5139891" cy="600165"/>
            <a:chOff x="4918254" y="6122440"/>
            <a:chExt cx="5568215" cy="600165"/>
          </a:xfrm>
        </p:grpSpPr>
        <p:sp>
          <p:nvSpPr>
            <p:cNvPr id="5" name="テキスト ボックス 4"/>
            <p:cNvSpPr txBox="1"/>
            <p:nvPr/>
          </p:nvSpPr>
          <p:spPr bwMode="gray">
            <a:xfrm>
              <a:off x="5385047" y="6122440"/>
              <a:ext cx="5101422" cy="600164"/>
            </a:xfrm>
            <a:prstGeom prst="rect">
              <a:avLst/>
            </a:prstGeom>
            <a:noFill/>
            <a:ln>
              <a:solidFill>
                <a:srgbClr val="FE6E54"/>
              </a:solidFill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ja-JP" sz="1100" dirty="0" smtClean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http://www.hcdnet.org/pdf/award/Award2014-02.pdf</a:t>
              </a:r>
            </a:p>
            <a:p>
              <a:r>
                <a:rPr lang="en-US" altLang="ja-JP" sz="1100" dirty="0" smtClean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http</a:t>
              </a:r>
              <a:r>
                <a:rPr lang="en-US" altLang="ja-JP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://</a:t>
              </a:r>
              <a:r>
                <a:rPr lang="en-US" altLang="ja-JP" sz="1100" dirty="0" smtClean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jpn.nec.com/design/case/atm.html</a:t>
              </a:r>
            </a:p>
            <a:p>
              <a:r>
                <a:rPr lang="en-US" altLang="ja-JP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http://www.sevenbank.co.jp/corp/disclosure/pdf/2011013106.pdf</a:t>
              </a:r>
              <a:endParaRPr kumimoji="1" lang="ja-JP" altLang="en-US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6" name="テキスト ボックス 5"/>
            <p:cNvSpPr txBox="1"/>
            <p:nvPr/>
          </p:nvSpPr>
          <p:spPr bwMode="gray">
            <a:xfrm>
              <a:off x="4918254" y="6122441"/>
              <a:ext cx="466794" cy="600164"/>
            </a:xfrm>
            <a:prstGeom prst="rect">
              <a:avLst/>
            </a:prstGeom>
            <a:solidFill>
              <a:srgbClr val="FE6E54"/>
            </a:solidFill>
            <a:ln>
              <a:solidFill>
                <a:srgbClr val="FE6E54"/>
              </a:solidFill>
            </a:ln>
          </p:spPr>
          <p:txBody>
            <a:bodyPr vert="eaVert" wrap="square" rtlCol="0">
              <a:spAutoFit/>
            </a:bodyPr>
            <a:lstStyle/>
            <a:p>
              <a:pPr algn="ctr"/>
              <a:r>
                <a:rPr kumimoji="1" lang="ja-JP" altLang="en-US" sz="1600" dirty="0" smtClean="0">
                  <a:solidFill>
                    <a:schemeClr val="bg1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出典</a:t>
              </a:r>
              <a:endParaRPr kumimoji="1" lang="ja-JP" altLang="en-US" sz="1600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</p:grpSp>
      <p:sp>
        <p:nvSpPr>
          <p:cNvPr id="24" name="角丸四角形 23"/>
          <p:cNvSpPr/>
          <p:nvPr/>
        </p:nvSpPr>
        <p:spPr bwMode="gray">
          <a:xfrm>
            <a:off x="4943228" y="2682502"/>
            <a:ext cx="3873599" cy="2968236"/>
          </a:xfrm>
          <a:prstGeom prst="roundRect">
            <a:avLst>
              <a:gd name="adj" fmla="val 4473"/>
            </a:avLst>
          </a:prstGeom>
          <a:solidFill>
            <a:srgbClr val="FEEEEE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kumimoji="1" lang="en-US" altLang="ja-JP" sz="1400" dirty="0" smtClean="0">
              <a:solidFill>
                <a:schemeClr val="tx1"/>
              </a:solidFill>
            </a:endParaRP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 flipH="1">
            <a:off x="6316926" y="2575857"/>
            <a:ext cx="1885233" cy="1265984"/>
          </a:xfrm>
          <a:prstGeom prst="rect">
            <a:avLst/>
          </a:prstGeom>
        </p:spPr>
      </p:pic>
      <p:pic>
        <p:nvPicPr>
          <p:cNvPr id="26" name="図 25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 flipH="1">
            <a:off x="6380236" y="3260083"/>
            <a:ext cx="1885233" cy="1265984"/>
          </a:xfrm>
          <a:prstGeom prst="rect">
            <a:avLst/>
          </a:prstGeom>
        </p:spPr>
      </p:pic>
      <p:pic>
        <p:nvPicPr>
          <p:cNvPr id="27" name="図 26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 flipH="1">
            <a:off x="6380236" y="3963359"/>
            <a:ext cx="1885233" cy="1265984"/>
          </a:xfrm>
          <a:prstGeom prst="rect">
            <a:avLst/>
          </a:prstGeom>
        </p:spPr>
      </p:pic>
      <p:pic>
        <p:nvPicPr>
          <p:cNvPr id="29" name="図 28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 flipH="1">
            <a:off x="6380236" y="4647586"/>
            <a:ext cx="1885233" cy="1265984"/>
          </a:xfrm>
          <a:prstGeom prst="rect">
            <a:avLst/>
          </a:prstGeom>
        </p:spPr>
      </p:pic>
      <p:sp>
        <p:nvSpPr>
          <p:cNvPr id="17" name="角丸四角形 16"/>
          <p:cNvSpPr/>
          <p:nvPr/>
        </p:nvSpPr>
        <p:spPr bwMode="gray">
          <a:xfrm>
            <a:off x="5120480" y="4645342"/>
            <a:ext cx="1342837" cy="765444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FE6E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 smtClean="0">
                <a:solidFill>
                  <a:srgbClr val="FE6E54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サンプル画面</a:t>
            </a:r>
            <a:endParaRPr kumimoji="1" lang="ja-JP" altLang="en-US" sz="1400" dirty="0">
              <a:solidFill>
                <a:srgbClr val="FE6E54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25" name="角丸四角形 24"/>
          <p:cNvSpPr/>
          <p:nvPr/>
        </p:nvSpPr>
        <p:spPr bwMode="gray">
          <a:xfrm>
            <a:off x="5120480" y="2884877"/>
            <a:ext cx="1342837" cy="765444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FE6E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kumimoji="1" lang="ja-JP" altLang="en-US" sz="1400" dirty="0" smtClean="0">
                <a:solidFill>
                  <a:srgbClr val="FE6E54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実物</a:t>
            </a:r>
            <a:r>
              <a:rPr kumimoji="1" lang="ja-JP" altLang="en-US" sz="1400" spc="-150" dirty="0" smtClean="0">
                <a:solidFill>
                  <a:srgbClr val="FE6E54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大ペーパープロトタイプ</a:t>
            </a:r>
            <a:endParaRPr kumimoji="1" lang="ja-JP" altLang="en-US" sz="1400" spc="-150" dirty="0">
              <a:solidFill>
                <a:srgbClr val="FE6E54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33" name="角丸四角形 32"/>
          <p:cNvSpPr/>
          <p:nvPr/>
        </p:nvSpPr>
        <p:spPr bwMode="gray">
          <a:xfrm>
            <a:off x="5120480" y="3765109"/>
            <a:ext cx="1342837" cy="765444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FE6E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 smtClean="0">
                <a:solidFill>
                  <a:srgbClr val="FE6E54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ハードモック</a:t>
            </a:r>
            <a:endParaRPr kumimoji="1" lang="ja-JP" altLang="en-US" sz="1400" dirty="0">
              <a:solidFill>
                <a:srgbClr val="FE6E54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28" name="正方形/長方形 27"/>
          <p:cNvSpPr/>
          <p:nvPr/>
        </p:nvSpPr>
        <p:spPr bwMode="gray">
          <a:xfrm>
            <a:off x="6769839" y="3099161"/>
            <a:ext cx="1795364" cy="2154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ctr"/>
            <a:r>
              <a:rPr kumimoji="1" lang="ja-JP" altLang="en-US" sz="1400" dirty="0" smtClean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グループインタビュー</a:t>
            </a:r>
            <a:endParaRPr kumimoji="1" lang="ja-JP" altLang="en-US" sz="1400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34" name="正方形/長方形 33"/>
          <p:cNvSpPr/>
          <p:nvPr/>
        </p:nvSpPr>
        <p:spPr bwMode="gray">
          <a:xfrm>
            <a:off x="6795487" y="3659837"/>
            <a:ext cx="1436291" cy="430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ctr"/>
            <a:r>
              <a:rPr kumimoji="1" lang="ja-JP" altLang="en-US" sz="1400" dirty="0" smtClean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アクセシビリティ</a:t>
            </a:r>
            <a:r>
              <a:rPr lang="en-US" altLang="ja-JP" sz="14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/>
            </a:r>
            <a:br>
              <a:rPr lang="en-US" altLang="ja-JP" sz="14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</a:br>
            <a:r>
              <a:rPr kumimoji="1" lang="ja-JP" altLang="en-US" sz="1400" dirty="0" smtClean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チェックリスト</a:t>
            </a:r>
            <a:endParaRPr kumimoji="1" lang="ja-JP" altLang="en-US" sz="1400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36" name="正方形/長方形 35"/>
          <p:cNvSpPr/>
          <p:nvPr/>
        </p:nvSpPr>
        <p:spPr bwMode="gray">
          <a:xfrm>
            <a:off x="6795487" y="5090705"/>
            <a:ext cx="1436291" cy="430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ctr"/>
            <a:r>
              <a:rPr kumimoji="1" lang="ja-JP" altLang="en-US" sz="1400" dirty="0" smtClean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アクセシビリティ</a:t>
            </a:r>
            <a:r>
              <a:rPr kumimoji="1" lang="en-US" altLang="ja-JP" sz="1400" dirty="0" smtClean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/>
            </a:r>
            <a:br>
              <a:rPr kumimoji="1" lang="en-US" altLang="ja-JP" sz="1400" dirty="0" smtClean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</a:br>
            <a:r>
              <a:rPr kumimoji="1" lang="ja-JP" altLang="en-US" sz="1400" dirty="0" smtClean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シミュレーション</a:t>
            </a:r>
            <a:endParaRPr kumimoji="1" lang="ja-JP" altLang="en-US" sz="1400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35" name="正方形/長方形 34"/>
          <p:cNvSpPr/>
          <p:nvPr/>
        </p:nvSpPr>
        <p:spPr bwMode="gray">
          <a:xfrm>
            <a:off x="6757014" y="4498671"/>
            <a:ext cx="1974901" cy="2154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 algn="ctr"/>
            <a:r>
              <a:rPr kumimoji="1" lang="ja-JP" altLang="en-US" sz="1400" dirty="0" smtClean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ヒューリスティック評価</a:t>
            </a:r>
            <a:endParaRPr kumimoji="1" lang="ja-JP" altLang="en-US" sz="1400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32" name="正方形/長方形 31"/>
          <p:cNvSpPr/>
          <p:nvPr/>
        </p:nvSpPr>
        <p:spPr bwMode="gray">
          <a:xfrm>
            <a:off x="7450862" y="895"/>
            <a:ext cx="1693138" cy="792000"/>
          </a:xfrm>
          <a:prstGeom prst="rect">
            <a:avLst/>
          </a:prstGeom>
          <a:solidFill>
            <a:srgbClr val="FE6E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ts val="1600"/>
              </a:lnSpc>
            </a:pPr>
            <a:r>
              <a:rPr lang="ja-JP" altLang="en-US" sz="1600" dirty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先行機種で</a:t>
            </a:r>
            <a:r>
              <a:rPr lang="en-US" altLang="ja-JP" sz="1600" dirty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HCD</a:t>
            </a:r>
            <a:br>
              <a:rPr lang="en-US" altLang="ja-JP" sz="1600" dirty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</a:br>
            <a:r>
              <a:rPr lang="ja-JP" altLang="en-US" sz="1600" dirty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今度も！</a:t>
            </a:r>
          </a:p>
        </p:txBody>
      </p:sp>
      <p:sp>
        <p:nvSpPr>
          <p:cNvPr id="38" name="正方形/長方形 37"/>
          <p:cNvSpPr/>
          <p:nvPr/>
        </p:nvSpPr>
        <p:spPr bwMode="gray">
          <a:xfrm>
            <a:off x="152154" y="911493"/>
            <a:ext cx="2086222" cy="39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2400" b="1" dirty="0" smtClean="0">
                <a:solidFill>
                  <a:srgbClr val="FE6E54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HCD</a:t>
            </a:r>
            <a:r>
              <a:rPr kumimoji="1" lang="ja-JP" altLang="en-US" sz="2400" b="1" dirty="0" smtClean="0">
                <a:solidFill>
                  <a:srgbClr val="FE6E54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の目標</a:t>
            </a:r>
            <a:endParaRPr kumimoji="1" lang="ja-JP" altLang="en-US" sz="2400" b="1" dirty="0">
              <a:solidFill>
                <a:srgbClr val="FE6E54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39" name="正方形/長方形 38"/>
          <p:cNvSpPr/>
          <p:nvPr/>
        </p:nvSpPr>
        <p:spPr bwMode="gray">
          <a:xfrm>
            <a:off x="4924178" y="911493"/>
            <a:ext cx="2086222" cy="39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400" b="1" dirty="0" smtClean="0">
                <a:solidFill>
                  <a:srgbClr val="FE6E54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評価・分析</a:t>
            </a:r>
            <a:endParaRPr kumimoji="1" lang="ja-JP" altLang="en-US" sz="2400" b="1" dirty="0">
              <a:solidFill>
                <a:srgbClr val="FE6E54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40" name="正方形/長方形 39"/>
          <p:cNvSpPr/>
          <p:nvPr/>
        </p:nvSpPr>
        <p:spPr bwMode="gray">
          <a:xfrm>
            <a:off x="4924178" y="2304436"/>
            <a:ext cx="3716782" cy="39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400" b="1" dirty="0" smtClean="0">
                <a:solidFill>
                  <a:srgbClr val="FE6E54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プロトタイピング・評価</a:t>
            </a:r>
            <a:endParaRPr kumimoji="1" lang="ja-JP" altLang="en-US" sz="2400" b="1" dirty="0">
              <a:solidFill>
                <a:srgbClr val="FE6E54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4B20C9-26D2-4B3D-B0E5-BA1A1EAC872E}" type="slidenum">
              <a:rPr lang="ja-JP" altLang="en-US" smtClean="0"/>
              <a:pPr/>
              <a:t>29</a:t>
            </a:fld>
            <a:endParaRPr lang="ja-JP" altLang="en-US"/>
          </a:p>
        </p:txBody>
      </p:sp>
      <p:sp>
        <p:nvSpPr>
          <p:cNvPr id="2" name="角丸四角形 1"/>
          <p:cNvSpPr/>
          <p:nvPr/>
        </p:nvSpPr>
        <p:spPr bwMode="gray">
          <a:xfrm>
            <a:off x="1085850" y="1175562"/>
            <a:ext cx="3208450" cy="2111415"/>
          </a:xfrm>
          <a:prstGeom prst="roundRect">
            <a:avLst>
              <a:gd name="adj" fmla="val 10190"/>
            </a:avLst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400"/>
              </a:lnSpc>
              <a:spcBef>
                <a:spcPts val="600"/>
              </a:spcBef>
            </a:pPr>
            <a:r>
              <a:rPr kumimoji="1" lang="ja-JP" altLang="en-US" sz="2000" dirty="0" smtClean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予め作り込みの工数を</a:t>
            </a:r>
            <a:r>
              <a:rPr kumimoji="1" lang="en-US" altLang="ja-JP" sz="2000" dirty="0" smtClean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/>
            </a:r>
            <a:br>
              <a:rPr kumimoji="1" lang="en-US" altLang="ja-JP" sz="2000" dirty="0" smtClean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</a:br>
            <a:r>
              <a:rPr kumimoji="1" lang="ja-JP" altLang="en-US" sz="2000" dirty="0" smtClean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見込んである</a:t>
            </a:r>
            <a:endParaRPr kumimoji="1" lang="en-US" altLang="ja-JP" sz="2000" dirty="0" smtClean="0">
              <a:latin typeface="游ゴシック" panose="020B0400000000000000" pitchFamily="50" charset="-128"/>
              <a:ea typeface="游ゴシック" panose="020B0400000000000000" pitchFamily="50" charset="-128"/>
              <a:cs typeface="メイリオ" panose="020B0604030504040204" pitchFamily="50" charset="-128"/>
            </a:endParaRPr>
          </a:p>
          <a:p>
            <a:pPr>
              <a:lnSpc>
                <a:spcPts val="2400"/>
              </a:lnSpc>
              <a:spcBef>
                <a:spcPts val="600"/>
              </a:spcBef>
            </a:pPr>
            <a:r>
              <a:rPr lang="ja-JP" altLang="en-US" sz="2000" dirty="0" smtClean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＝</a:t>
            </a:r>
            <a:r>
              <a:rPr lang="en-US" altLang="ja-JP" sz="2000" dirty="0" smtClean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HCD</a:t>
            </a:r>
            <a:r>
              <a:rPr lang="ja-JP" altLang="en-US" sz="2000" dirty="0" smtClean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がプロセス化</a:t>
            </a:r>
            <a:endParaRPr lang="en-US" altLang="ja-JP" sz="2000" dirty="0" smtClean="0">
              <a:latin typeface="游ゴシック" panose="020B0400000000000000" pitchFamily="50" charset="-128"/>
              <a:ea typeface="游ゴシック" panose="020B0400000000000000" pitchFamily="50" charset="-128"/>
              <a:cs typeface="メイリオ" panose="020B0604030504040204" pitchFamily="50" charset="-128"/>
            </a:endParaRPr>
          </a:p>
          <a:p>
            <a:pPr>
              <a:lnSpc>
                <a:spcPts val="2400"/>
              </a:lnSpc>
              <a:spcBef>
                <a:spcPts val="600"/>
              </a:spcBef>
            </a:pPr>
            <a:r>
              <a:rPr lang="ja-JP" altLang="en-US" sz="2000" dirty="0" smtClean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　　　↓</a:t>
            </a:r>
            <a:endParaRPr kumimoji="1" lang="en-US" altLang="ja-JP" sz="2000" dirty="0" smtClean="0">
              <a:latin typeface="游ゴシック" panose="020B0400000000000000" pitchFamily="50" charset="-128"/>
              <a:ea typeface="游ゴシック" panose="020B0400000000000000" pitchFamily="50" charset="-128"/>
              <a:cs typeface="メイリオ" panose="020B0604030504040204" pitchFamily="50" charset="-128"/>
            </a:endParaRPr>
          </a:p>
          <a:p>
            <a:pPr algn="ctr">
              <a:lnSpc>
                <a:spcPts val="2400"/>
              </a:lnSpc>
              <a:spcBef>
                <a:spcPts val="600"/>
              </a:spcBef>
            </a:pPr>
            <a:r>
              <a:rPr lang="ja-JP" altLang="en-US" sz="2800" b="1" dirty="0" smtClean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発注者から信頼</a:t>
            </a:r>
            <a:endParaRPr kumimoji="1" lang="ja-JP" altLang="en-US" sz="2800" b="1" dirty="0">
              <a:latin typeface="游ゴシック" panose="020B0400000000000000" pitchFamily="50" charset="-128"/>
              <a:ea typeface="游ゴシック" panose="020B04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30" name="二等辺三角形 29"/>
          <p:cNvSpPr/>
          <p:nvPr/>
        </p:nvSpPr>
        <p:spPr>
          <a:xfrm rot="16200000" flipV="1">
            <a:off x="4351272" y="2119878"/>
            <a:ext cx="495301" cy="734143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66041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 bwMode="gray"/>
        <p:txBody>
          <a:bodyPr>
            <a:normAutofit/>
          </a:bodyPr>
          <a:lstStyle/>
          <a:p>
            <a:r>
              <a:rPr lang="ja-JP" altLang="en-US" sz="4800" b="1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１</a:t>
            </a:r>
            <a:r>
              <a:rPr lang="en-US" altLang="ja-JP" sz="4800" b="1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.</a:t>
            </a:r>
            <a:r>
              <a:rPr lang="ja-JP" altLang="en-US" sz="4800" b="1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lang="ja-JP" altLang="en-US" sz="4800" b="1" spc="-3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こんなことはありませんか？</a:t>
            </a:r>
            <a:endParaRPr kumimoji="1" lang="ja-JP" altLang="en-US" sz="4800" b="1" spc="-3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4" name="コンテンツ プレースホルダー 2"/>
          <p:cNvSpPr>
            <a:spLocks noGrp="1"/>
          </p:cNvSpPr>
          <p:nvPr>
            <p:ph idx="1"/>
          </p:nvPr>
        </p:nvSpPr>
        <p:spPr bwMode="gray"/>
        <p:txBody>
          <a:bodyPr rIns="0"/>
          <a:lstStyle/>
          <a:p>
            <a:pPr>
              <a:buClr>
                <a:srgbClr val="FE6E54"/>
              </a:buClr>
              <a:buFont typeface="メイリオ" panose="020B0604030504040204" pitchFamily="50" charset="-128"/>
              <a:buChar char="◆"/>
            </a:pPr>
            <a:r>
              <a:rPr kumimoji="1" lang="ja-JP" altLang="en-US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事例いろいろ</a:t>
            </a:r>
            <a:endParaRPr kumimoji="1" lang="en-US" altLang="ja-JP" dirty="0" smtClean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>
              <a:spcBef>
                <a:spcPts val="600"/>
              </a:spcBef>
              <a:buClr>
                <a:srgbClr val="FE6E54"/>
              </a:buClr>
              <a:buFont typeface="メイリオ" panose="020B0604030504040204" pitchFamily="50" charset="-128"/>
              <a:buChar char="◆"/>
            </a:pPr>
            <a:r>
              <a:rPr lang="ja-JP" altLang="en-US" dirty="0" smtClean="0"/>
              <a:t>人間中心設計と</a:t>
            </a:r>
            <a:r>
              <a:rPr lang="ja-JP" altLang="en-US" dirty="0"/>
              <a:t>は</a:t>
            </a:r>
            <a:endParaRPr kumimoji="1" lang="ja-JP" altLang="en-US" dirty="0" smtClean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B20C9-26D2-4B3D-B0E5-BA1A1EAC872E}" type="slidenum">
              <a:rPr lang="ja-JP" altLang="en-US" smtClean="0"/>
              <a:pPr/>
              <a:t>3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27559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 bwMode="gray"/>
        <p:txBody>
          <a:bodyPr rIns="0">
            <a:noAutofit/>
          </a:bodyPr>
          <a:lstStyle/>
          <a:p>
            <a:pPr>
              <a:lnSpc>
                <a:spcPts val="4000"/>
              </a:lnSpc>
            </a:pPr>
            <a:r>
              <a:rPr lang="zh-TW" altLang="en-US" sz="36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検体検査</a:t>
            </a:r>
            <a:r>
              <a:rPr lang="zh-TW" altLang="en-US" sz="3600" b="1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機器</a:t>
            </a:r>
            <a:r>
              <a:rPr kumimoji="1" lang="en-US" altLang="ja-JP" sz="3600" b="1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/>
            </a:r>
            <a:br>
              <a:rPr kumimoji="1" lang="en-US" altLang="ja-JP" sz="3600" b="1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kumimoji="1" lang="ja-JP" altLang="en-US" sz="3600" b="1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（</a:t>
            </a:r>
            <a:r>
              <a:rPr lang="ja-JP" altLang="en-US" sz="3600" b="1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シスメックス）</a:t>
            </a:r>
            <a:endParaRPr kumimoji="1" lang="ja-JP" altLang="en-US" sz="36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5" name="コンテンツ プレースホルダー 2"/>
          <p:cNvSpPr txBox="1">
            <a:spLocks/>
          </p:cNvSpPr>
          <p:nvPr/>
        </p:nvSpPr>
        <p:spPr bwMode="gray">
          <a:xfrm>
            <a:off x="104943" y="2695575"/>
            <a:ext cx="5448132" cy="3996096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72000" tIns="72000" rIns="72000" bIns="3600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indent="-266700">
              <a:lnSpc>
                <a:spcPts val="2600"/>
              </a:lnSpc>
              <a:spcBef>
                <a:spcPts val="1200"/>
              </a:spcBef>
              <a:buFont typeface="Wingdings" panose="05000000000000000000" pitchFamily="2" charset="2"/>
              <a:buChar char="l"/>
            </a:pPr>
            <a:r>
              <a:rPr lang="ja-JP" altLang="en-US" sz="24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開発プロジェクトに</a:t>
            </a:r>
            <a:r>
              <a:rPr lang="en-US" altLang="ja-JP" sz="24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HCD</a:t>
            </a:r>
            <a:r>
              <a:rPr lang="ja-JP" altLang="en-US" sz="24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活動を導入</a:t>
            </a:r>
          </a:p>
          <a:p>
            <a:pPr marL="266700" indent="-266700">
              <a:lnSpc>
                <a:spcPts val="2600"/>
              </a:lnSpc>
              <a:spcBef>
                <a:spcPts val="1200"/>
              </a:spcBef>
              <a:buFont typeface="Wingdings" panose="05000000000000000000" pitchFamily="2" charset="2"/>
              <a:buChar char="l"/>
            </a:pPr>
            <a:r>
              <a:rPr lang="ja-JP" altLang="en-US" sz="24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作業従事者を高い精度で理解</a:t>
            </a:r>
            <a:r>
              <a:rPr lang="ja-JP" altLang="en-US" sz="2400" dirty="0" smtClean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、</a:t>
            </a:r>
            <a:r>
              <a:rPr lang="en-US" altLang="ja-JP" sz="2400" dirty="0" smtClean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/>
            </a:r>
            <a:br>
              <a:rPr lang="en-US" altLang="ja-JP" sz="2400" dirty="0" smtClean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</a:br>
            <a:r>
              <a:rPr lang="ja-JP" altLang="en-US" sz="2400" dirty="0" smtClean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ユーザー</a:t>
            </a:r>
            <a:r>
              <a:rPr lang="ja-JP" altLang="en-US" sz="24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視点での様々な工夫あり</a:t>
            </a:r>
          </a:p>
          <a:p>
            <a:pPr marL="266700" indent="-266700">
              <a:lnSpc>
                <a:spcPts val="2600"/>
              </a:lnSpc>
              <a:spcBef>
                <a:spcPts val="1200"/>
              </a:spcBef>
              <a:buFont typeface="Wingdings" panose="05000000000000000000" pitchFamily="2" charset="2"/>
              <a:buChar char="l"/>
            </a:pPr>
            <a:r>
              <a:rPr lang="ja-JP" altLang="en-US" sz="24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納入先から高い評価</a:t>
            </a:r>
            <a:r>
              <a:rPr lang="ja-JP" altLang="en-US" sz="2400" dirty="0" smtClean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。</a:t>
            </a:r>
            <a:r>
              <a:rPr lang="en-US" altLang="ja-JP" sz="2400" dirty="0" smtClean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/>
            </a:r>
            <a:br>
              <a:rPr lang="en-US" altLang="ja-JP" sz="2400" dirty="0" smtClean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</a:br>
            <a:r>
              <a:rPr lang="ja-JP" altLang="en-US" sz="2400" dirty="0" smtClean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問い合わせ</a:t>
            </a:r>
            <a:r>
              <a:rPr lang="ja-JP" altLang="en-US" sz="24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減少。</a:t>
            </a:r>
          </a:p>
        </p:txBody>
      </p:sp>
      <p:sp>
        <p:nvSpPr>
          <p:cNvPr id="6" name="テキスト ボックス 5"/>
          <p:cNvSpPr txBox="1"/>
          <p:nvPr/>
        </p:nvSpPr>
        <p:spPr bwMode="gray">
          <a:xfrm>
            <a:off x="95418" y="1385738"/>
            <a:ext cx="5276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HCD</a:t>
            </a:r>
            <a:r>
              <a:rPr lang="ja-JP" altLang="en-US" dirty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ベストプラクティスアウォード</a:t>
            </a:r>
            <a:r>
              <a:rPr lang="en-US" altLang="ja-JP" dirty="0" smtClean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2016</a:t>
            </a:r>
            <a:br>
              <a:rPr lang="en-US" altLang="ja-JP" dirty="0" smtClean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</a:br>
            <a:r>
              <a:rPr lang="ja-JP" altLang="en-US" dirty="0" smtClean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最優秀賞</a:t>
            </a:r>
            <a:r>
              <a:rPr lang="en-US" altLang="ja-JP" dirty="0" smtClean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(HCD-Net</a:t>
            </a:r>
            <a:r>
              <a:rPr lang="en-US" altLang="ja-JP" dirty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)</a:t>
            </a:r>
            <a:endParaRPr kumimoji="1" lang="ja-JP" altLang="en-US" dirty="0">
              <a:latin typeface="游ゴシック" panose="020B0400000000000000" pitchFamily="50" charset="-128"/>
              <a:ea typeface="游ゴシック" panose="020B0400000000000000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5743575" y="3522666"/>
            <a:ext cx="3400426" cy="2699986"/>
          </a:xfrm>
          <a:prstGeom prst="rect">
            <a:avLst/>
          </a:prstGeom>
        </p:spPr>
      </p:pic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B20C9-26D2-4B3D-B0E5-BA1A1EAC872E}" type="slidenum">
              <a:rPr lang="ja-JP" altLang="en-US" smtClean="0"/>
              <a:pPr/>
              <a:t>30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38566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 bwMode="gray"/>
        <p:txBody>
          <a:bodyPr tIns="180000">
            <a:normAutofit fontScale="90000"/>
          </a:bodyPr>
          <a:lstStyle/>
          <a:p>
            <a:pPr algn="l">
              <a:lnSpc>
                <a:spcPts val="2200"/>
              </a:lnSpc>
              <a:spcBef>
                <a:spcPts val="0"/>
              </a:spcBef>
            </a:pPr>
            <a:r>
              <a:rPr kumimoji="1" lang="ja-JP" altLang="en-US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検体検査機器（シスメックス）</a:t>
            </a:r>
            <a:r>
              <a:rPr kumimoji="1" lang="en-US" altLang="ja-JP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/>
            </a:r>
            <a:br>
              <a:rPr kumimoji="1" lang="en-US" altLang="ja-JP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kumimoji="1" lang="en-US" altLang="ja-JP" sz="18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HCD</a:t>
            </a:r>
            <a:r>
              <a:rPr kumimoji="1" lang="ja-JP" altLang="en-US" sz="18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ベストプラクティスアウォード</a:t>
            </a:r>
            <a:r>
              <a:rPr kumimoji="1" lang="en-US" altLang="ja-JP" sz="18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2016</a:t>
            </a:r>
            <a:r>
              <a:rPr kumimoji="1" lang="ja-JP" altLang="en-US" sz="18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　最優秀賞</a:t>
            </a:r>
            <a:r>
              <a:rPr kumimoji="1" lang="en-US" altLang="ja-JP" sz="18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(HCD-Net</a:t>
            </a:r>
            <a:r>
              <a:rPr lang="en-US" altLang="ja-JP" sz="18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)</a:t>
            </a:r>
            <a:endParaRPr kumimoji="1" lang="ja-JP" altLang="en-US" sz="18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grpSp>
        <p:nvGrpSpPr>
          <p:cNvPr id="21" name="グループ化 20"/>
          <p:cNvGrpSpPr/>
          <p:nvPr/>
        </p:nvGrpSpPr>
        <p:grpSpPr bwMode="gray">
          <a:xfrm>
            <a:off x="3501069" y="6148369"/>
            <a:ext cx="5139891" cy="600166"/>
            <a:chOff x="4918254" y="6122439"/>
            <a:chExt cx="5568214" cy="600166"/>
          </a:xfrm>
        </p:grpSpPr>
        <p:sp>
          <p:nvSpPr>
            <p:cNvPr id="22" name="テキスト ボックス 21"/>
            <p:cNvSpPr txBox="1"/>
            <p:nvPr/>
          </p:nvSpPr>
          <p:spPr bwMode="gray">
            <a:xfrm>
              <a:off x="5385046" y="6122439"/>
              <a:ext cx="5101422" cy="600166"/>
            </a:xfrm>
            <a:prstGeom prst="rect">
              <a:avLst/>
            </a:prstGeom>
            <a:noFill/>
            <a:ln>
              <a:solidFill>
                <a:srgbClr val="FE6E54"/>
              </a:solidFill>
            </a:ln>
          </p:spPr>
          <p:txBody>
            <a:bodyPr wrap="none" rtlCol="0" anchor="ctr">
              <a:noAutofit/>
            </a:bodyPr>
            <a:lstStyle/>
            <a:p>
              <a:r>
                <a:rPr lang="en-US" altLang="ja-JP" sz="1100" dirty="0" smtClean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http://www.hcdnet.org/practice/award/second_award/hcd2016.html</a:t>
              </a:r>
              <a:endParaRPr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r>
                <a:rPr lang="en-US" altLang="ja-JP" sz="100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メイリオ" panose="020B0604030504040204" pitchFamily="50" charset="-128"/>
                </a:rPr>
                <a:t>HCD-Net</a:t>
              </a:r>
              <a:r>
                <a:rPr lang="ja-JP" altLang="en-US" sz="100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メイリオ" panose="020B0604030504040204" pitchFamily="50" charset="-128"/>
                </a:rPr>
                <a:t>カタログ「</a:t>
              </a:r>
              <a:r>
                <a:rPr lang="en-US" altLang="ja-JP" sz="100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メイリオ" panose="020B0604030504040204" pitchFamily="50" charset="-128"/>
                </a:rPr>
                <a:t>IT</a:t>
              </a:r>
              <a:r>
                <a:rPr lang="ja-JP" altLang="en-US" sz="100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メイリオ" panose="020B0604030504040204" pitchFamily="50" charset="-128"/>
                </a:rPr>
                <a:t>システム・製造業に携わる皆さんへ」</a:t>
              </a:r>
              <a:r>
                <a:rPr lang="en-US" altLang="ja-JP" sz="100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メイリオ" panose="020B0604030504040204" pitchFamily="50" charset="-128"/>
                </a:rPr>
                <a:t>2017</a:t>
              </a:r>
              <a:r>
                <a:rPr lang="ja-JP" altLang="en-US" sz="1000" dirty="0" smtClean="0">
                  <a:latin typeface="游ゴシック" panose="020B0400000000000000" pitchFamily="50" charset="-128"/>
                  <a:ea typeface="游ゴシック" panose="020B0400000000000000" pitchFamily="50" charset="-128"/>
                  <a:cs typeface="メイリオ" panose="020B0604030504040204" pitchFamily="50" charset="-128"/>
                </a:rPr>
                <a:t>年版</a:t>
              </a:r>
              <a:endParaRPr lang="ja-JP" altLang="en-US" sz="1000" dirty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23" name="テキスト ボックス 22"/>
            <p:cNvSpPr txBox="1"/>
            <p:nvPr/>
          </p:nvSpPr>
          <p:spPr bwMode="gray">
            <a:xfrm>
              <a:off x="4918254" y="6122441"/>
              <a:ext cx="466794" cy="600164"/>
            </a:xfrm>
            <a:prstGeom prst="rect">
              <a:avLst/>
            </a:prstGeom>
            <a:solidFill>
              <a:srgbClr val="FE6E54"/>
            </a:solidFill>
            <a:ln>
              <a:solidFill>
                <a:srgbClr val="FE6E54"/>
              </a:solidFill>
            </a:ln>
          </p:spPr>
          <p:txBody>
            <a:bodyPr vert="eaVert" wrap="square" rtlCol="0">
              <a:spAutoFit/>
            </a:bodyPr>
            <a:lstStyle/>
            <a:p>
              <a:pPr algn="ctr"/>
              <a:r>
                <a:rPr kumimoji="1" lang="ja-JP" altLang="en-US" sz="1600" dirty="0" smtClean="0">
                  <a:solidFill>
                    <a:schemeClr val="bg1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出典</a:t>
              </a:r>
              <a:endParaRPr kumimoji="1" lang="ja-JP" altLang="en-US" sz="1600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</p:grpSp>
      <p:sp>
        <p:nvSpPr>
          <p:cNvPr id="24" name="正方形/長方形 23"/>
          <p:cNvSpPr/>
          <p:nvPr/>
        </p:nvSpPr>
        <p:spPr bwMode="gray">
          <a:xfrm>
            <a:off x="7450862" y="895"/>
            <a:ext cx="1693138" cy="792000"/>
          </a:xfrm>
          <a:prstGeom prst="rect">
            <a:avLst/>
          </a:prstGeom>
          <a:solidFill>
            <a:srgbClr val="FE6E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ts val="1600"/>
              </a:lnSpc>
            </a:pPr>
            <a:r>
              <a:rPr lang="ja-JP" altLang="en-US" sz="1600" dirty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堅実な実施で</a:t>
            </a:r>
            <a:r>
              <a:rPr lang="en-US" altLang="ja-JP" sz="1600" dirty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/>
            </a:r>
            <a:br>
              <a:rPr lang="en-US" altLang="ja-JP" sz="1600" dirty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</a:br>
            <a:r>
              <a:rPr lang="ja-JP" altLang="en-US" sz="1600" spc="-150" dirty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トータルコスト</a:t>
            </a:r>
            <a:r>
              <a:rPr lang="ja-JP" altLang="en-US" sz="1600" dirty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削減</a:t>
            </a:r>
          </a:p>
        </p:txBody>
      </p:sp>
      <p:sp>
        <p:nvSpPr>
          <p:cNvPr id="41" name="コンテンツ プレースホルダー 2"/>
          <p:cNvSpPr txBox="1">
            <a:spLocks/>
          </p:cNvSpPr>
          <p:nvPr/>
        </p:nvSpPr>
        <p:spPr bwMode="gray">
          <a:xfrm>
            <a:off x="152154" y="1250344"/>
            <a:ext cx="4657477" cy="1997681"/>
          </a:xfrm>
          <a:prstGeom prst="roundRect">
            <a:avLst>
              <a:gd name="adj" fmla="val 4833"/>
            </a:avLst>
          </a:prstGeom>
          <a:solidFill>
            <a:srgbClr val="FEEEEE"/>
          </a:solidFill>
          <a:ln w="19050" cap="flat" cmpd="sng" algn="ctr">
            <a:noFill/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72000" tIns="108000" rIns="36000" bIns="3600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200"/>
              </a:lnSpc>
              <a:spcBef>
                <a:spcPts val="500"/>
              </a:spcBef>
              <a:buNone/>
            </a:pPr>
            <a:r>
              <a:rPr lang="ja-JP" altLang="en-US" sz="2000" b="1" dirty="0" smtClean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「顧客満足向上」</a:t>
            </a:r>
            <a:endParaRPr lang="en-US" altLang="ja-JP" sz="2000" dirty="0" smtClean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メイリオ" panose="020B0604030504040204" pitchFamily="50" charset="-128"/>
            </a:endParaRPr>
          </a:p>
          <a:p>
            <a:pPr marL="266700" indent="-266700">
              <a:lnSpc>
                <a:spcPts val="2200"/>
              </a:lnSpc>
              <a:spcBef>
                <a:spcPts val="500"/>
              </a:spcBef>
              <a:buFont typeface="Wingdings" panose="05000000000000000000" pitchFamily="2" charset="2"/>
              <a:buChar char="l"/>
            </a:pPr>
            <a:r>
              <a:rPr lang="ja-JP" altLang="en-US" sz="18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何を改良したら満足度は向上するのか、多機能・高性能以外のポイントを明確にする</a:t>
            </a:r>
          </a:p>
          <a:p>
            <a:pPr marL="266700" indent="-266700">
              <a:lnSpc>
                <a:spcPts val="2200"/>
              </a:lnSpc>
              <a:spcBef>
                <a:spcPts val="500"/>
              </a:spcBef>
              <a:buFont typeface="Wingdings" panose="05000000000000000000" pitchFamily="2" charset="2"/>
              <a:buChar char="l"/>
            </a:pPr>
            <a:r>
              <a:rPr lang="ja-JP" altLang="en-US" sz="18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本当に必要とされる機能を明らかにし、集中して開発する</a:t>
            </a:r>
          </a:p>
        </p:txBody>
      </p:sp>
      <p:sp>
        <p:nvSpPr>
          <p:cNvPr id="42" name="正方形/長方形 41"/>
          <p:cNvSpPr/>
          <p:nvPr/>
        </p:nvSpPr>
        <p:spPr bwMode="gray">
          <a:xfrm>
            <a:off x="152154" y="911493"/>
            <a:ext cx="2086222" cy="39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2400" b="1" dirty="0" smtClean="0">
                <a:solidFill>
                  <a:srgbClr val="FE6E54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HCD</a:t>
            </a:r>
            <a:r>
              <a:rPr kumimoji="1" lang="ja-JP" altLang="en-US" sz="2400" b="1" dirty="0" smtClean="0">
                <a:solidFill>
                  <a:srgbClr val="FE6E54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の目標</a:t>
            </a:r>
            <a:endParaRPr kumimoji="1" lang="ja-JP" altLang="en-US" sz="2400" b="1" dirty="0">
              <a:solidFill>
                <a:srgbClr val="FE6E54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44" name="コンテンツ プレースホルダー 2"/>
          <p:cNvSpPr txBox="1">
            <a:spLocks/>
          </p:cNvSpPr>
          <p:nvPr/>
        </p:nvSpPr>
        <p:spPr bwMode="gray">
          <a:xfrm>
            <a:off x="152154" y="3737056"/>
            <a:ext cx="4657477" cy="2137899"/>
          </a:xfrm>
          <a:prstGeom prst="roundRect">
            <a:avLst>
              <a:gd name="adj" fmla="val 4833"/>
            </a:avLst>
          </a:prstGeom>
          <a:solidFill>
            <a:srgbClr val="FEEEEE"/>
          </a:solidFill>
          <a:ln w="19050" cap="flat" cmpd="sng" algn="ctr">
            <a:noFill/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72000" tIns="108000" rIns="0" bIns="3600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indent="-266700">
              <a:lnSpc>
                <a:spcPts val="2200"/>
              </a:lnSpc>
              <a:spcBef>
                <a:spcPts val="500"/>
              </a:spcBef>
              <a:buFont typeface="Wingdings" panose="05000000000000000000" pitchFamily="2" charset="2"/>
              <a:buChar char="l"/>
            </a:pPr>
            <a:r>
              <a:rPr lang="ja-JP" altLang="en-US" sz="1800" dirty="0" smtClean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ユーザー</a:t>
            </a:r>
            <a:r>
              <a:rPr lang="ja-JP" altLang="en-US" sz="18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の現場での行動観察</a:t>
            </a:r>
            <a:r>
              <a:rPr lang="ja-JP" altLang="en-US" sz="1800" dirty="0" smtClean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、</a:t>
            </a:r>
            <a:r>
              <a:rPr lang="en-US" altLang="ja-JP" sz="1800" dirty="0" smtClean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/>
            </a:r>
            <a:br>
              <a:rPr lang="en-US" altLang="ja-JP" sz="1800" dirty="0" smtClean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</a:br>
            <a:r>
              <a:rPr lang="ja-JP" altLang="en-US" sz="1800" dirty="0" smtClean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インタビュー</a:t>
            </a:r>
            <a:endParaRPr lang="ja-JP" altLang="en-US" sz="1800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メイリオ" panose="020B0604030504040204" pitchFamily="50" charset="-128"/>
            </a:endParaRPr>
          </a:p>
          <a:p>
            <a:pPr marL="266700" indent="-266700">
              <a:lnSpc>
                <a:spcPts val="2200"/>
              </a:lnSpc>
              <a:spcBef>
                <a:spcPts val="500"/>
              </a:spcBef>
              <a:buFont typeface="Wingdings" panose="05000000000000000000" pitchFamily="2" charset="2"/>
              <a:buChar char="l"/>
            </a:pPr>
            <a:r>
              <a:rPr lang="ja-JP" altLang="en-US" sz="18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個人ペルソナ・施設ペルソナで</a:t>
            </a:r>
            <a:r>
              <a:rPr lang="ja-JP" altLang="en-US" sz="1800" dirty="0" smtClean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、</a:t>
            </a:r>
            <a:r>
              <a:rPr lang="en-US" altLang="ja-JP" sz="1800" dirty="0" smtClean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/>
            </a:r>
            <a:br>
              <a:rPr lang="en-US" altLang="ja-JP" sz="1800" dirty="0" smtClean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</a:br>
            <a:r>
              <a:rPr lang="ja-JP" altLang="en-US" sz="1800" dirty="0" smtClean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ユーザ</a:t>
            </a:r>
            <a:r>
              <a:rPr lang="ja-JP" altLang="en-US" sz="18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ー</a:t>
            </a:r>
            <a:r>
              <a:rPr lang="ja-JP" altLang="en-US" sz="1800" dirty="0" smtClean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の</a:t>
            </a:r>
            <a:r>
              <a:rPr lang="ja-JP" altLang="en-US" sz="18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要求事項を明示</a:t>
            </a:r>
          </a:p>
          <a:p>
            <a:pPr marL="266700" indent="-266700">
              <a:lnSpc>
                <a:spcPts val="2200"/>
              </a:lnSpc>
              <a:spcBef>
                <a:spcPts val="500"/>
              </a:spcBef>
              <a:buFont typeface="Wingdings" panose="05000000000000000000" pitchFamily="2" charset="2"/>
              <a:buChar char="l"/>
            </a:pPr>
            <a:r>
              <a:rPr lang="ja-JP" altLang="en-US" sz="18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業務フローと既存装置の操作性に</a:t>
            </a:r>
            <a:r>
              <a:rPr lang="ja-JP" altLang="en-US" sz="1800" dirty="0" smtClean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関する</a:t>
            </a:r>
            <a:r>
              <a:rPr lang="en-US" altLang="ja-JP" sz="1800" dirty="0" smtClean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/>
            </a:r>
            <a:br>
              <a:rPr lang="en-US" altLang="ja-JP" sz="1800" dirty="0" smtClean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</a:br>
            <a:r>
              <a:rPr lang="ja-JP" altLang="en-US" sz="1800" dirty="0" smtClean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分析</a:t>
            </a:r>
            <a:endParaRPr lang="ja-JP" altLang="en-US" sz="1800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45" name="正方形/長方形 44"/>
          <p:cNvSpPr/>
          <p:nvPr/>
        </p:nvSpPr>
        <p:spPr bwMode="gray">
          <a:xfrm>
            <a:off x="152154" y="3398205"/>
            <a:ext cx="2086222" cy="39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400" b="1" dirty="0" smtClean="0">
                <a:solidFill>
                  <a:srgbClr val="FE6E54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調査・分析</a:t>
            </a:r>
            <a:endParaRPr kumimoji="1" lang="ja-JP" altLang="en-US" sz="2400" b="1" dirty="0">
              <a:solidFill>
                <a:srgbClr val="FE6E54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47" name="コンテンツ プレースホルダー 2"/>
          <p:cNvSpPr txBox="1">
            <a:spLocks/>
          </p:cNvSpPr>
          <p:nvPr/>
        </p:nvSpPr>
        <p:spPr bwMode="gray">
          <a:xfrm>
            <a:off x="4909106" y="1250342"/>
            <a:ext cx="4111070" cy="2627421"/>
          </a:xfrm>
          <a:prstGeom prst="roundRect">
            <a:avLst>
              <a:gd name="adj" fmla="val 3418"/>
            </a:avLst>
          </a:prstGeom>
          <a:solidFill>
            <a:srgbClr val="FEEEEE"/>
          </a:solidFill>
          <a:ln w="19050" cap="flat" cmpd="sng" algn="ctr">
            <a:noFill/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72000" tIns="72000" rIns="36000" bIns="3600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200"/>
              </a:lnSpc>
              <a:spcBef>
                <a:spcPts val="500"/>
              </a:spcBef>
              <a:buNone/>
            </a:pPr>
            <a:endParaRPr lang="ja-JP" altLang="en-US" sz="1800" dirty="0">
              <a:solidFill>
                <a:schemeClr val="tx1"/>
              </a:solidFill>
              <a:latin typeface="HGPｺﾞｼｯｸM" panose="020B0600000000000000" pitchFamily="50" charset="-128"/>
              <a:ea typeface="HGPｺﾞｼｯｸM" panose="020B06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48" name="正方形/長方形 47"/>
          <p:cNvSpPr/>
          <p:nvPr/>
        </p:nvSpPr>
        <p:spPr bwMode="gray">
          <a:xfrm>
            <a:off x="4909104" y="911493"/>
            <a:ext cx="3939621" cy="39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400" b="1" dirty="0" smtClean="0">
                <a:solidFill>
                  <a:srgbClr val="FE6E54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プロトタイピング・評価</a:t>
            </a:r>
            <a:endParaRPr kumimoji="1" lang="ja-JP" altLang="en-US" sz="2400" b="1" dirty="0">
              <a:solidFill>
                <a:srgbClr val="FE6E54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49" name="角丸四角形 48"/>
          <p:cNvSpPr/>
          <p:nvPr/>
        </p:nvSpPr>
        <p:spPr bwMode="gray">
          <a:xfrm>
            <a:off x="6237151" y="1940156"/>
            <a:ext cx="1342837" cy="426079"/>
          </a:xfrm>
          <a:prstGeom prst="roundRect">
            <a:avLst/>
          </a:prstGeom>
          <a:solidFill>
            <a:srgbClr val="FE6E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 smtClean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サンプル画面</a:t>
            </a:r>
            <a:endParaRPr kumimoji="1" lang="ja-JP" altLang="en-US" sz="1400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50" name="角丸四角形 49"/>
          <p:cNvSpPr/>
          <p:nvPr/>
        </p:nvSpPr>
        <p:spPr bwMode="gray">
          <a:xfrm>
            <a:off x="6237150" y="1352381"/>
            <a:ext cx="1342837" cy="515767"/>
          </a:xfrm>
          <a:prstGeom prst="roundRect">
            <a:avLst/>
          </a:prstGeom>
          <a:solidFill>
            <a:srgbClr val="FE6E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 smtClean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簡易</a:t>
            </a:r>
            <a:endParaRPr kumimoji="1" lang="en-US" altLang="ja-JP" sz="1400" dirty="0" smtClean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メイリオ" panose="020B0604030504040204" pitchFamily="50" charset="-128"/>
            </a:endParaRPr>
          </a:p>
          <a:p>
            <a:pPr algn="ctr"/>
            <a:r>
              <a:rPr lang="ja-JP" altLang="en-US" sz="1400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プ</a:t>
            </a:r>
            <a:r>
              <a:rPr kumimoji="1" lang="ja-JP" altLang="en-US" sz="1400" dirty="0" smtClean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ロトタイプ</a:t>
            </a:r>
            <a:endParaRPr kumimoji="1" lang="ja-JP" altLang="en-US" sz="1400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メイリオ" panose="020B0604030504040204" pitchFamily="50" charset="-128"/>
            </a:endParaRPr>
          </a:p>
        </p:txBody>
      </p:sp>
      <p:cxnSp>
        <p:nvCxnSpPr>
          <p:cNvPr id="52" name="曲線コネクタ 51"/>
          <p:cNvCxnSpPr>
            <a:stCxn id="50" idx="3"/>
            <a:endCxn id="50" idx="1"/>
          </p:cNvCxnSpPr>
          <p:nvPr/>
        </p:nvCxnSpPr>
        <p:spPr bwMode="gray">
          <a:xfrm flipH="1">
            <a:off x="6237150" y="1610265"/>
            <a:ext cx="1342837" cy="12700"/>
          </a:xfrm>
          <a:prstGeom prst="curvedConnector5">
            <a:avLst>
              <a:gd name="adj1" fmla="val -17024"/>
              <a:gd name="adj2" fmla="val 8030583"/>
              <a:gd name="adj3" fmla="val 117024"/>
            </a:avLst>
          </a:prstGeom>
          <a:ln w="76200">
            <a:solidFill>
              <a:srgbClr val="FE6E54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上矢印吹き出し 50"/>
          <p:cNvSpPr/>
          <p:nvPr/>
        </p:nvSpPr>
        <p:spPr bwMode="gray">
          <a:xfrm>
            <a:off x="5143550" y="2493795"/>
            <a:ext cx="3638060" cy="1119455"/>
          </a:xfrm>
          <a:prstGeom prst="upArrowCallout">
            <a:avLst>
              <a:gd name="adj1" fmla="val 20215"/>
              <a:gd name="adj2" fmla="val 25000"/>
              <a:gd name="adj3" fmla="val 25000"/>
              <a:gd name="adj4" fmla="val 64977"/>
            </a:avLst>
          </a:prstGeom>
          <a:solidFill>
            <a:srgbClr val="FED2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5725"/>
            <a:r>
              <a:rPr lang="ja-JP" altLang="en-US" sz="14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エキスパートによるウォークスルー評価、</a:t>
            </a:r>
          </a:p>
          <a:p>
            <a:pPr marL="85725"/>
            <a:r>
              <a:rPr lang="ja-JP" altLang="en-US" sz="1400" dirty="0" smtClean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ユーザビリティ</a:t>
            </a:r>
            <a:r>
              <a:rPr lang="ja-JP" altLang="en-US" sz="14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評価</a:t>
            </a:r>
            <a:r>
              <a:rPr lang="ja-JP" altLang="en-US" sz="1400" dirty="0" smtClean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でブラッシュアップ</a:t>
            </a:r>
            <a:endParaRPr lang="ja-JP" altLang="en-US" sz="1400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53" name="コンテンツ プレースホルダー 2"/>
          <p:cNvSpPr txBox="1">
            <a:spLocks/>
          </p:cNvSpPr>
          <p:nvPr/>
        </p:nvSpPr>
        <p:spPr bwMode="gray">
          <a:xfrm>
            <a:off x="4909106" y="4523309"/>
            <a:ext cx="4111070" cy="1351646"/>
          </a:xfrm>
          <a:prstGeom prst="roundRect">
            <a:avLst>
              <a:gd name="adj" fmla="val 6242"/>
            </a:avLst>
          </a:prstGeom>
          <a:solidFill>
            <a:srgbClr val="FEEEEE"/>
          </a:solidFill>
          <a:ln w="19050" cap="flat" cmpd="sng" algn="ctr">
            <a:noFill/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72000" tIns="108000" rIns="36000" bIns="3600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indent="-266700">
              <a:lnSpc>
                <a:spcPts val="2000"/>
              </a:lnSpc>
              <a:spcBef>
                <a:spcPts val="500"/>
              </a:spcBef>
              <a:buFont typeface="Wingdings" panose="05000000000000000000" pitchFamily="2" charset="2"/>
              <a:buChar char="l"/>
            </a:pPr>
            <a:r>
              <a:rPr lang="ja-JP" altLang="en-US" sz="18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設計審査での操作性に関する指摘の量・質が変化。出荷直前の問題減</a:t>
            </a:r>
          </a:p>
          <a:p>
            <a:pPr marL="266700" indent="-266700">
              <a:lnSpc>
                <a:spcPts val="2000"/>
              </a:lnSpc>
              <a:spcBef>
                <a:spcPts val="500"/>
              </a:spcBef>
              <a:buFont typeface="Wingdings" panose="05000000000000000000" pitchFamily="2" charset="2"/>
              <a:buChar char="l"/>
            </a:pPr>
            <a:r>
              <a:rPr lang="ja-JP" altLang="en-US" sz="1800" dirty="0" smtClean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コールセンターの問い合わせ</a:t>
            </a:r>
            <a:r>
              <a:rPr lang="ja-JP" altLang="en-US" sz="18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件数減</a:t>
            </a:r>
          </a:p>
          <a:p>
            <a:pPr marL="266700" indent="-266700">
              <a:lnSpc>
                <a:spcPts val="2000"/>
              </a:lnSpc>
              <a:spcBef>
                <a:spcPts val="500"/>
              </a:spcBef>
              <a:buFont typeface="Wingdings" panose="05000000000000000000" pitchFamily="2" charset="2"/>
              <a:buChar char="l"/>
            </a:pPr>
            <a:r>
              <a:rPr lang="ja-JP" altLang="en-US" sz="18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リリース後の仕様変更減</a:t>
            </a:r>
          </a:p>
        </p:txBody>
      </p:sp>
      <p:sp>
        <p:nvSpPr>
          <p:cNvPr id="54" name="正方形/長方形 53"/>
          <p:cNvSpPr/>
          <p:nvPr/>
        </p:nvSpPr>
        <p:spPr bwMode="gray">
          <a:xfrm>
            <a:off x="4909104" y="4151178"/>
            <a:ext cx="3939621" cy="39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400" b="1" dirty="0" smtClean="0">
                <a:solidFill>
                  <a:srgbClr val="FE6E54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効果計測</a:t>
            </a:r>
            <a:endParaRPr kumimoji="1" lang="ja-JP" altLang="en-US" sz="2400" b="1" dirty="0">
              <a:solidFill>
                <a:srgbClr val="FE6E54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4B20C9-26D2-4B3D-B0E5-BA1A1EAC872E}" type="slidenum">
              <a:rPr lang="ja-JP" altLang="en-US" smtClean="0"/>
              <a:pPr/>
              <a:t>31</a:t>
            </a:fld>
            <a:endParaRPr lang="ja-JP" altLang="en-US"/>
          </a:p>
        </p:txBody>
      </p:sp>
      <p:sp>
        <p:nvSpPr>
          <p:cNvPr id="20" name="角丸四角形 19"/>
          <p:cNvSpPr/>
          <p:nvPr/>
        </p:nvSpPr>
        <p:spPr bwMode="gray">
          <a:xfrm>
            <a:off x="1285874" y="836712"/>
            <a:ext cx="3705226" cy="2561493"/>
          </a:xfrm>
          <a:prstGeom prst="roundRect">
            <a:avLst>
              <a:gd name="adj" fmla="val 8008"/>
            </a:avLst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400"/>
              </a:lnSpc>
              <a:spcBef>
                <a:spcPts val="600"/>
              </a:spcBef>
            </a:pPr>
            <a:r>
              <a:rPr lang="ja-JP" altLang="en-US" sz="2000" dirty="0" smtClean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お客様の「意見」ではなく</a:t>
            </a:r>
            <a:r>
              <a:rPr lang="en-US" altLang="ja-JP" sz="2000" dirty="0" smtClean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/>
            </a:r>
            <a:br>
              <a:rPr lang="en-US" altLang="ja-JP" sz="2000" dirty="0" smtClean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</a:br>
            <a:r>
              <a:rPr lang="ja-JP" altLang="en-US" sz="2000" dirty="0" smtClean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お客様の「仕事」を深く理解</a:t>
            </a:r>
            <a:endParaRPr lang="en-US" altLang="ja-JP" sz="2000" dirty="0" smtClean="0">
              <a:latin typeface="游ゴシック" panose="020B0400000000000000" pitchFamily="50" charset="-128"/>
              <a:ea typeface="游ゴシック" panose="020B0400000000000000" pitchFamily="50" charset="-128"/>
              <a:cs typeface="メイリオ" panose="020B0604030504040204" pitchFamily="50" charset="-128"/>
            </a:endParaRPr>
          </a:p>
          <a:p>
            <a:pPr>
              <a:lnSpc>
                <a:spcPts val="2400"/>
              </a:lnSpc>
              <a:spcBef>
                <a:spcPts val="600"/>
              </a:spcBef>
            </a:pPr>
            <a:r>
              <a:rPr lang="ja-JP" altLang="en-US" sz="2000" dirty="0" smtClean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　　　↓</a:t>
            </a:r>
            <a:endParaRPr lang="en-US" altLang="ja-JP" sz="2000" dirty="0" smtClean="0">
              <a:latin typeface="游ゴシック" panose="020B0400000000000000" pitchFamily="50" charset="-128"/>
              <a:ea typeface="游ゴシック" panose="020B0400000000000000" pitchFamily="50" charset="-128"/>
              <a:cs typeface="メイリオ" panose="020B0604030504040204" pitchFamily="50" charset="-128"/>
            </a:endParaRPr>
          </a:p>
          <a:p>
            <a:pPr>
              <a:lnSpc>
                <a:spcPts val="2400"/>
              </a:lnSpc>
              <a:spcBef>
                <a:spcPts val="600"/>
              </a:spcBef>
            </a:pPr>
            <a:r>
              <a:rPr lang="ja-JP" altLang="en-US" sz="2800" b="1" dirty="0" smtClean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 設計品質の向上</a:t>
            </a:r>
            <a:endParaRPr lang="en-US" altLang="ja-JP" sz="2800" b="1" dirty="0" smtClean="0">
              <a:latin typeface="游ゴシック" panose="020B0400000000000000" pitchFamily="50" charset="-128"/>
              <a:ea typeface="游ゴシック" panose="020B0400000000000000" pitchFamily="50" charset="-128"/>
              <a:cs typeface="メイリオ" panose="020B0604030504040204" pitchFamily="50" charset="-128"/>
            </a:endParaRPr>
          </a:p>
          <a:p>
            <a:pPr>
              <a:lnSpc>
                <a:spcPts val="2400"/>
              </a:lnSpc>
              <a:spcBef>
                <a:spcPts val="600"/>
              </a:spcBef>
            </a:pPr>
            <a:r>
              <a:rPr lang="ja-JP" altLang="en-US" sz="2000" dirty="0" smtClean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 ＝問い合わせ減</a:t>
            </a:r>
            <a:r>
              <a:rPr lang="en-US" altLang="ja-JP" sz="2000" dirty="0" smtClean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/>
            </a:r>
            <a:br>
              <a:rPr lang="en-US" altLang="ja-JP" sz="2000" dirty="0" smtClean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</a:br>
            <a:r>
              <a:rPr lang="ja-JP" altLang="en-US" sz="2000" dirty="0" smtClean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　 仕様変更減</a:t>
            </a:r>
            <a:endParaRPr lang="en-US" altLang="ja-JP" sz="2000" dirty="0" smtClean="0">
              <a:latin typeface="游ゴシック" panose="020B0400000000000000" pitchFamily="50" charset="-128"/>
              <a:ea typeface="游ゴシック" panose="020B04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25" name="二等辺三角形 24"/>
          <p:cNvSpPr/>
          <p:nvPr/>
        </p:nvSpPr>
        <p:spPr>
          <a:xfrm flipV="1">
            <a:off x="3750866" y="3248024"/>
            <a:ext cx="495301" cy="598943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1622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 bwMode="gray">
          <a:xfrm>
            <a:off x="0" y="75675"/>
            <a:ext cx="5659120" cy="1057799"/>
          </a:xfrm>
        </p:spPr>
        <p:txBody>
          <a:bodyPr rIns="0">
            <a:noAutofit/>
          </a:bodyPr>
          <a:lstStyle/>
          <a:p>
            <a:pPr>
              <a:lnSpc>
                <a:spcPts val="4000"/>
              </a:lnSpc>
            </a:pPr>
            <a:r>
              <a:rPr lang="en-US" altLang="ja-JP" sz="3600" b="1" dirty="0" err="1">
                <a:latin typeface="游ゴシック" panose="020B0400000000000000" pitchFamily="50" charset="-128"/>
                <a:ea typeface="游ゴシック" panose="020B0400000000000000" pitchFamily="50" charset="-128"/>
              </a:rPr>
              <a:t>imageRunner</a:t>
            </a:r>
            <a:r>
              <a:rPr lang="ja-JP" altLang="en-US" sz="3600" b="1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ガイダンス</a:t>
            </a:r>
            <a:r>
              <a:rPr kumimoji="1" lang="en-US" altLang="ja-JP" sz="3600" b="1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/>
            </a:r>
            <a:br>
              <a:rPr kumimoji="1" lang="en-US" altLang="ja-JP" sz="3600" b="1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kumimoji="1" lang="ja-JP" altLang="en-US" sz="3600" b="1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（</a:t>
            </a:r>
            <a:r>
              <a:rPr lang="ja-JP" altLang="en-US" sz="3600" b="1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キヤノン）</a:t>
            </a:r>
            <a:endParaRPr kumimoji="1" lang="ja-JP" altLang="en-US" sz="36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5" name="コンテンツ プレースホルダー 2"/>
          <p:cNvSpPr txBox="1">
            <a:spLocks/>
          </p:cNvSpPr>
          <p:nvPr/>
        </p:nvSpPr>
        <p:spPr bwMode="gray">
          <a:xfrm>
            <a:off x="104943" y="2695575"/>
            <a:ext cx="5448132" cy="3996096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72000" tIns="72000" rIns="72000" bIns="3600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indent="-266700">
              <a:lnSpc>
                <a:spcPts val="2600"/>
              </a:lnSpc>
              <a:spcBef>
                <a:spcPts val="1200"/>
              </a:spcBef>
              <a:buFont typeface="Wingdings" panose="05000000000000000000" pitchFamily="2" charset="2"/>
              <a:buChar char="l"/>
            </a:pPr>
            <a:r>
              <a:rPr lang="ja-JP" altLang="en-US" sz="24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開発プロジェクトに</a:t>
            </a:r>
            <a:r>
              <a:rPr lang="en-US" altLang="ja-JP" sz="24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HCD</a:t>
            </a:r>
            <a:r>
              <a:rPr lang="ja-JP" altLang="en-US" sz="24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活動を導入</a:t>
            </a:r>
          </a:p>
          <a:p>
            <a:pPr marL="266700" indent="-266700">
              <a:lnSpc>
                <a:spcPts val="2600"/>
              </a:lnSpc>
              <a:spcBef>
                <a:spcPts val="1200"/>
              </a:spcBef>
              <a:buFont typeface="Wingdings" panose="05000000000000000000" pitchFamily="2" charset="2"/>
              <a:buChar char="l"/>
            </a:pPr>
            <a:r>
              <a:rPr lang="ja-JP" altLang="en-US" sz="24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仕様決めの前のプロトタイプによる評価で方向性を検討</a:t>
            </a:r>
          </a:p>
          <a:p>
            <a:pPr marL="266700" indent="-266700">
              <a:lnSpc>
                <a:spcPts val="2600"/>
              </a:lnSpc>
              <a:spcBef>
                <a:spcPts val="1200"/>
              </a:spcBef>
              <a:buFont typeface="Wingdings" panose="05000000000000000000" pitchFamily="2" charset="2"/>
              <a:buChar char="l"/>
            </a:pPr>
            <a:r>
              <a:rPr lang="ja-JP" altLang="en-US" sz="24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メンテナンス性向上</a:t>
            </a:r>
            <a:r>
              <a:rPr lang="ja-JP" altLang="en-US" sz="2400" dirty="0" smtClean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、</a:t>
            </a:r>
            <a:r>
              <a:rPr lang="en-US" altLang="ja-JP" sz="2400" dirty="0" smtClean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/>
            </a:r>
            <a:br>
              <a:rPr lang="en-US" altLang="ja-JP" sz="2400" dirty="0" smtClean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</a:br>
            <a:r>
              <a:rPr lang="ja-JP" altLang="en-US" sz="2400" dirty="0" smtClean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受賞</a:t>
            </a:r>
            <a:r>
              <a:rPr lang="ja-JP" altLang="en-US" sz="24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のポイントの</a:t>
            </a:r>
            <a:r>
              <a:rPr lang="ja-JP" altLang="en-US" sz="2400" dirty="0" smtClean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ひとつ</a:t>
            </a:r>
            <a:endParaRPr lang="ja-JP" altLang="en-US" sz="2400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 bwMode="gray">
          <a:xfrm>
            <a:off x="95418" y="1385738"/>
            <a:ext cx="5276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グッドデザイン賞</a:t>
            </a:r>
            <a:r>
              <a:rPr lang="en-US" altLang="ja-JP" dirty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2016(</a:t>
            </a:r>
            <a:r>
              <a:rPr lang="ja-JP" altLang="en-US" dirty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受賞は商品全体</a:t>
            </a:r>
            <a:r>
              <a:rPr lang="en-US" altLang="ja-JP" dirty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)</a:t>
            </a:r>
            <a:endParaRPr kumimoji="1" lang="ja-JP" altLang="en-US" dirty="0">
              <a:latin typeface="游ゴシック" panose="020B0400000000000000" pitchFamily="50" charset="-128"/>
              <a:ea typeface="游ゴシック" panose="020B0400000000000000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gray">
          <a:xfrm>
            <a:off x="5743575" y="713105"/>
            <a:ext cx="3362325" cy="2930026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6154306" y="3817783"/>
            <a:ext cx="2789669" cy="2608930"/>
          </a:xfrm>
          <a:prstGeom prst="rect">
            <a:avLst/>
          </a:prstGeom>
        </p:spPr>
      </p:pic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B20C9-26D2-4B3D-B0E5-BA1A1EAC872E}" type="slidenum">
              <a:rPr lang="ja-JP" altLang="en-US" smtClean="0"/>
              <a:pPr/>
              <a:t>32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73731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 bwMode="gray">
          <a:xfrm>
            <a:off x="0" y="74781"/>
            <a:ext cx="8640960" cy="761036"/>
          </a:xfrm>
        </p:spPr>
        <p:txBody>
          <a:bodyPr tIns="180000">
            <a:normAutofit fontScale="90000"/>
          </a:bodyPr>
          <a:lstStyle/>
          <a:p>
            <a:pPr algn="l">
              <a:lnSpc>
                <a:spcPts val="2200"/>
              </a:lnSpc>
            </a:pPr>
            <a:r>
              <a:rPr kumimoji="1" lang="en-US" altLang="ja-JP" dirty="0" err="1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imageRunner</a:t>
            </a:r>
            <a:r>
              <a:rPr lang="ja-JP" altLang="en-US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ガイダンス</a:t>
            </a:r>
            <a:r>
              <a:rPr kumimoji="1" lang="ja-JP" altLang="en-US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（キヤノン）</a:t>
            </a:r>
            <a:r>
              <a:rPr kumimoji="1" lang="en-US" altLang="ja-JP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/>
            </a:r>
            <a:br>
              <a:rPr kumimoji="1" lang="en-US" altLang="ja-JP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kumimoji="1" lang="ja-JP" altLang="en-US" sz="18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グッドデザイン賞</a:t>
            </a:r>
            <a:r>
              <a:rPr kumimoji="1" lang="en-US" altLang="ja-JP" sz="18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2016(</a:t>
            </a:r>
            <a:r>
              <a:rPr kumimoji="1" lang="ja-JP" altLang="en-US" sz="18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受賞は商品全体</a:t>
            </a:r>
            <a:r>
              <a:rPr kumimoji="1" lang="en-US" altLang="ja-JP" sz="18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)</a:t>
            </a:r>
            <a:endParaRPr kumimoji="1" lang="ja-JP" altLang="en-US" sz="18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grpSp>
        <p:nvGrpSpPr>
          <p:cNvPr id="21" name="グループ化 20"/>
          <p:cNvGrpSpPr/>
          <p:nvPr/>
        </p:nvGrpSpPr>
        <p:grpSpPr bwMode="gray">
          <a:xfrm>
            <a:off x="3501069" y="6142360"/>
            <a:ext cx="5139891" cy="601200"/>
            <a:chOff x="4918254" y="6122440"/>
            <a:chExt cx="5568215" cy="601200"/>
          </a:xfrm>
        </p:grpSpPr>
        <p:sp>
          <p:nvSpPr>
            <p:cNvPr id="22" name="テキスト ボックス 21"/>
            <p:cNvSpPr txBox="1"/>
            <p:nvPr/>
          </p:nvSpPr>
          <p:spPr bwMode="gray">
            <a:xfrm>
              <a:off x="5385046" y="6122440"/>
              <a:ext cx="5101423" cy="601200"/>
            </a:xfrm>
            <a:prstGeom prst="rect">
              <a:avLst/>
            </a:prstGeom>
            <a:noFill/>
            <a:ln>
              <a:solidFill>
                <a:srgbClr val="FE6E54"/>
              </a:solidFill>
            </a:ln>
          </p:spPr>
          <p:txBody>
            <a:bodyPr wrap="none" rtlCol="0" anchor="ctr">
              <a:noAutofit/>
            </a:bodyPr>
            <a:lstStyle/>
            <a:p>
              <a:r>
                <a:rPr lang="en-US" altLang="ja-JP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https://</a:t>
              </a:r>
              <a:r>
                <a:rPr lang="en-US" altLang="ja-JP" sz="1100" dirty="0" smtClean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www.g-mark.org/award/describe/43798?token=ELuZindJ5W</a:t>
              </a:r>
            </a:p>
          </p:txBody>
        </p:sp>
        <p:sp>
          <p:nvSpPr>
            <p:cNvPr id="23" name="テキスト ボックス 22"/>
            <p:cNvSpPr txBox="1"/>
            <p:nvPr/>
          </p:nvSpPr>
          <p:spPr bwMode="gray">
            <a:xfrm>
              <a:off x="4918254" y="6122441"/>
              <a:ext cx="466794" cy="600164"/>
            </a:xfrm>
            <a:prstGeom prst="rect">
              <a:avLst/>
            </a:prstGeom>
            <a:solidFill>
              <a:srgbClr val="FE6E54"/>
            </a:solidFill>
            <a:ln>
              <a:solidFill>
                <a:srgbClr val="FE6E54"/>
              </a:solidFill>
            </a:ln>
          </p:spPr>
          <p:txBody>
            <a:bodyPr vert="eaVert" wrap="square" rtlCol="0">
              <a:spAutoFit/>
            </a:bodyPr>
            <a:lstStyle/>
            <a:p>
              <a:pPr algn="ctr"/>
              <a:r>
                <a:rPr kumimoji="1" lang="ja-JP" altLang="en-US" sz="1600" dirty="0" smtClean="0">
                  <a:solidFill>
                    <a:schemeClr val="bg1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出典</a:t>
              </a:r>
              <a:endParaRPr kumimoji="1" lang="ja-JP" altLang="en-US" sz="1600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</p:grpSp>
      <p:sp>
        <p:nvSpPr>
          <p:cNvPr id="27" name="正方形/長方形 26"/>
          <p:cNvSpPr/>
          <p:nvPr/>
        </p:nvSpPr>
        <p:spPr bwMode="gray">
          <a:xfrm>
            <a:off x="7450862" y="-1164"/>
            <a:ext cx="1693138" cy="792000"/>
          </a:xfrm>
          <a:prstGeom prst="rect">
            <a:avLst/>
          </a:prstGeom>
          <a:solidFill>
            <a:srgbClr val="FE6E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ts val="1600"/>
              </a:lnSpc>
            </a:pPr>
            <a:r>
              <a:rPr lang="ja-JP" altLang="en-US" sz="1600" dirty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上流</a:t>
            </a:r>
            <a:r>
              <a:rPr lang="ja-JP" altLang="en-US" sz="1600" spc="-150" dirty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での</a:t>
            </a:r>
            <a:r>
              <a:rPr lang="en-US" altLang="ja-JP" sz="1600" spc="-150" dirty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/>
            </a:r>
            <a:br>
              <a:rPr lang="en-US" altLang="ja-JP" sz="1600" spc="-150" dirty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</a:br>
            <a:r>
              <a:rPr lang="ja-JP" altLang="en-US" sz="1600" spc="-150" dirty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ユーザー</a:t>
            </a:r>
            <a:r>
              <a:rPr lang="ja-JP" altLang="en-US" sz="1600" dirty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検証で</a:t>
            </a:r>
            <a:r>
              <a:rPr lang="en-US" altLang="ja-JP" sz="1600" dirty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/>
            </a:r>
            <a:br>
              <a:rPr lang="en-US" altLang="ja-JP" sz="1600" dirty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</a:br>
            <a:r>
              <a:rPr lang="ja-JP" altLang="en-US" sz="1600" dirty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効果的な新機能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4B20C9-26D2-4B3D-B0E5-BA1A1EAC872E}" type="slidenum">
              <a:rPr lang="ja-JP" altLang="en-US" smtClean="0"/>
              <a:pPr/>
              <a:t>33</a:t>
            </a:fld>
            <a:endParaRPr lang="ja-JP" altLang="en-US"/>
          </a:p>
        </p:txBody>
      </p:sp>
      <p:sp>
        <p:nvSpPr>
          <p:cNvPr id="20" name="コンテンツ プレースホルダー 2"/>
          <p:cNvSpPr txBox="1">
            <a:spLocks/>
          </p:cNvSpPr>
          <p:nvPr/>
        </p:nvSpPr>
        <p:spPr bwMode="gray">
          <a:xfrm>
            <a:off x="152154" y="1249450"/>
            <a:ext cx="4657477" cy="919699"/>
          </a:xfrm>
          <a:prstGeom prst="roundRect">
            <a:avLst>
              <a:gd name="adj" fmla="val 4833"/>
            </a:avLst>
          </a:prstGeom>
          <a:solidFill>
            <a:srgbClr val="FEEEEE"/>
          </a:solidFill>
          <a:ln w="19050" cap="flat" cmpd="sng" algn="ctr">
            <a:noFill/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72000" tIns="108000" rIns="36000" bIns="3600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indent="-266700">
              <a:lnSpc>
                <a:spcPts val="2200"/>
              </a:lnSpc>
              <a:spcBef>
                <a:spcPts val="500"/>
              </a:spcBef>
              <a:buFont typeface="Wingdings" panose="05000000000000000000" pitchFamily="2" charset="2"/>
              <a:buChar char="l"/>
            </a:pPr>
            <a:r>
              <a:rPr lang="ja-JP" altLang="en-US" sz="1800" dirty="0" smtClean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製品仕様を刷新して、アフターマーケットコスト削減</a:t>
            </a:r>
            <a:endParaRPr lang="ja-JP" altLang="en-US" sz="1800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24" name="正方形/長方形 23"/>
          <p:cNvSpPr/>
          <p:nvPr/>
        </p:nvSpPr>
        <p:spPr bwMode="gray">
          <a:xfrm>
            <a:off x="152154" y="910598"/>
            <a:ext cx="2086222" cy="39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2400" b="1" dirty="0" smtClean="0">
                <a:solidFill>
                  <a:srgbClr val="FE6E54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HCD</a:t>
            </a:r>
            <a:r>
              <a:rPr kumimoji="1" lang="ja-JP" altLang="en-US" sz="2400" b="1" dirty="0" smtClean="0">
                <a:solidFill>
                  <a:srgbClr val="FE6E54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の目標</a:t>
            </a:r>
            <a:endParaRPr kumimoji="1" lang="ja-JP" altLang="en-US" sz="2400" b="1" dirty="0">
              <a:solidFill>
                <a:srgbClr val="FE6E54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25" name="コンテンツ プレースホルダー 2"/>
          <p:cNvSpPr txBox="1">
            <a:spLocks/>
          </p:cNvSpPr>
          <p:nvPr/>
        </p:nvSpPr>
        <p:spPr bwMode="gray">
          <a:xfrm>
            <a:off x="152154" y="2756403"/>
            <a:ext cx="4657477" cy="1192610"/>
          </a:xfrm>
          <a:prstGeom prst="roundRect">
            <a:avLst>
              <a:gd name="adj" fmla="val 4833"/>
            </a:avLst>
          </a:prstGeom>
          <a:solidFill>
            <a:srgbClr val="FEEEEE"/>
          </a:solidFill>
          <a:ln w="19050" cap="flat" cmpd="sng" algn="ctr">
            <a:noFill/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72000" tIns="108000" rIns="0" bIns="3600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200"/>
              </a:lnSpc>
              <a:spcBef>
                <a:spcPts val="500"/>
              </a:spcBef>
              <a:buNone/>
            </a:pPr>
            <a:r>
              <a:rPr lang="ja-JP" altLang="en-US" sz="2000" b="1" dirty="0" smtClean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「上流工程でのプロトタイピング」</a:t>
            </a:r>
            <a:endParaRPr lang="en-US" altLang="ja-JP" sz="2000" dirty="0" smtClean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メイリオ" panose="020B0604030504040204" pitchFamily="50" charset="-128"/>
            </a:endParaRPr>
          </a:p>
          <a:p>
            <a:pPr marL="266700" indent="-266700">
              <a:lnSpc>
                <a:spcPts val="2200"/>
              </a:lnSpc>
              <a:spcBef>
                <a:spcPts val="500"/>
              </a:spcBef>
              <a:buFont typeface="Wingdings" panose="05000000000000000000" pitchFamily="2" charset="2"/>
              <a:buChar char="l"/>
            </a:pPr>
            <a:r>
              <a:rPr lang="ja-JP" altLang="en-US" sz="1800" dirty="0" smtClean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ウォークスルー評価</a:t>
            </a:r>
            <a:endParaRPr lang="en-US" altLang="ja-JP" sz="1800" dirty="0" smtClean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メイリオ" panose="020B0604030504040204" pitchFamily="50" charset="-128"/>
            </a:endParaRPr>
          </a:p>
          <a:p>
            <a:pPr marL="266700" indent="-266700">
              <a:lnSpc>
                <a:spcPts val="2200"/>
              </a:lnSpc>
              <a:spcBef>
                <a:spcPts val="500"/>
              </a:spcBef>
              <a:buFont typeface="Wingdings" panose="05000000000000000000" pitchFamily="2" charset="2"/>
              <a:buChar char="l"/>
            </a:pPr>
            <a:r>
              <a:rPr lang="ja-JP" altLang="en-US" sz="1800" dirty="0" smtClean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ユーザー操作行動観察</a:t>
            </a:r>
            <a:endParaRPr lang="ja-JP" altLang="en-US" sz="1800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28" name="正方形/長方形 27"/>
          <p:cNvSpPr/>
          <p:nvPr/>
        </p:nvSpPr>
        <p:spPr bwMode="gray">
          <a:xfrm>
            <a:off x="152154" y="2384272"/>
            <a:ext cx="2086222" cy="39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400" b="1" dirty="0" smtClean="0">
                <a:solidFill>
                  <a:srgbClr val="FE6E54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調査・分析</a:t>
            </a:r>
            <a:endParaRPr kumimoji="1" lang="ja-JP" altLang="en-US" sz="2400" b="1" dirty="0">
              <a:solidFill>
                <a:srgbClr val="FE6E54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29" name="コンテンツ プレースホルダー 2"/>
          <p:cNvSpPr txBox="1">
            <a:spLocks/>
          </p:cNvSpPr>
          <p:nvPr/>
        </p:nvSpPr>
        <p:spPr bwMode="gray">
          <a:xfrm>
            <a:off x="4909106" y="1250343"/>
            <a:ext cx="4111070" cy="2147862"/>
          </a:xfrm>
          <a:prstGeom prst="roundRect">
            <a:avLst>
              <a:gd name="adj" fmla="val 3418"/>
            </a:avLst>
          </a:prstGeom>
          <a:solidFill>
            <a:srgbClr val="FEEEEE"/>
          </a:solidFill>
          <a:ln w="19050" cap="flat" cmpd="sng" algn="ctr">
            <a:noFill/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72000" tIns="72000" rIns="36000" bIns="3600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200"/>
              </a:lnSpc>
              <a:spcBef>
                <a:spcPts val="500"/>
              </a:spcBef>
              <a:buNone/>
            </a:pPr>
            <a:endParaRPr lang="ja-JP" altLang="en-US" sz="1800" dirty="0">
              <a:solidFill>
                <a:schemeClr val="tx1"/>
              </a:solidFill>
              <a:latin typeface="HGPｺﾞｼｯｸM" panose="020B0600000000000000" pitchFamily="50" charset="-128"/>
              <a:ea typeface="HGPｺﾞｼｯｸM" panose="020B06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31" name="正方形/長方形 30"/>
          <p:cNvSpPr/>
          <p:nvPr/>
        </p:nvSpPr>
        <p:spPr bwMode="gray">
          <a:xfrm>
            <a:off x="4909104" y="910598"/>
            <a:ext cx="3939621" cy="39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400" b="1" dirty="0" smtClean="0">
                <a:solidFill>
                  <a:srgbClr val="FE6E54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プロトタイピング・評価</a:t>
            </a:r>
            <a:endParaRPr kumimoji="1" lang="ja-JP" altLang="en-US" sz="2400" b="1" dirty="0">
              <a:solidFill>
                <a:srgbClr val="FE6E54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42" name="コンテンツ プレースホルダー 2"/>
          <p:cNvSpPr txBox="1">
            <a:spLocks/>
          </p:cNvSpPr>
          <p:nvPr/>
        </p:nvSpPr>
        <p:spPr bwMode="gray">
          <a:xfrm>
            <a:off x="152154" y="4539516"/>
            <a:ext cx="4111070" cy="1192610"/>
          </a:xfrm>
          <a:prstGeom prst="roundRect">
            <a:avLst>
              <a:gd name="adj" fmla="val 4833"/>
            </a:avLst>
          </a:prstGeom>
          <a:solidFill>
            <a:srgbClr val="FEEEEE"/>
          </a:solidFill>
          <a:ln w="19050" cap="flat" cmpd="sng" algn="ctr">
            <a:noFill/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72000" tIns="108000" rIns="36000" bIns="3600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indent="-266700">
              <a:lnSpc>
                <a:spcPts val="2000"/>
              </a:lnSpc>
              <a:spcBef>
                <a:spcPts val="500"/>
              </a:spcBef>
              <a:buFont typeface="Wingdings" panose="05000000000000000000" pitchFamily="2" charset="2"/>
              <a:buChar char="l"/>
            </a:pPr>
            <a:r>
              <a:rPr lang="ja-JP" altLang="en-US" sz="18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メンテナンス作業</a:t>
            </a:r>
          </a:p>
          <a:p>
            <a:pPr marL="266700" indent="-266700">
              <a:lnSpc>
                <a:spcPts val="2000"/>
              </a:lnSpc>
              <a:spcBef>
                <a:spcPts val="500"/>
              </a:spcBef>
              <a:buFont typeface="Wingdings" panose="05000000000000000000" pitchFamily="2" charset="2"/>
              <a:buChar char="l"/>
            </a:pPr>
            <a:r>
              <a:rPr lang="ja-JP" altLang="en-US" sz="18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ガイダンス</a:t>
            </a:r>
            <a:r>
              <a:rPr lang="en-US" altLang="ja-JP" sz="18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UI</a:t>
            </a:r>
          </a:p>
          <a:p>
            <a:pPr marL="266700" indent="-266700">
              <a:lnSpc>
                <a:spcPts val="2000"/>
              </a:lnSpc>
              <a:spcBef>
                <a:spcPts val="500"/>
              </a:spcBef>
              <a:buFont typeface="Wingdings" panose="05000000000000000000" pitchFamily="2" charset="2"/>
              <a:buChar char="l"/>
            </a:pPr>
            <a:r>
              <a:rPr lang="ja-JP" altLang="en-US" sz="18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ガイダンス映像</a:t>
            </a:r>
          </a:p>
        </p:txBody>
      </p:sp>
      <p:sp>
        <p:nvSpPr>
          <p:cNvPr id="43" name="正方形/長方形 42"/>
          <p:cNvSpPr/>
          <p:nvPr/>
        </p:nvSpPr>
        <p:spPr bwMode="gray">
          <a:xfrm>
            <a:off x="152152" y="4167385"/>
            <a:ext cx="3939621" cy="39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400" b="1" dirty="0" smtClean="0">
                <a:solidFill>
                  <a:srgbClr val="FE6E54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トータル刷新</a:t>
            </a:r>
            <a:endParaRPr kumimoji="1" lang="ja-JP" altLang="en-US" sz="2400" b="1" dirty="0">
              <a:solidFill>
                <a:srgbClr val="FE6E54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47" name="角丸四角形 46"/>
          <p:cNvSpPr/>
          <p:nvPr/>
        </p:nvSpPr>
        <p:spPr bwMode="gray">
          <a:xfrm>
            <a:off x="6108025" y="1342589"/>
            <a:ext cx="1342837" cy="426079"/>
          </a:xfrm>
          <a:prstGeom prst="roundRect">
            <a:avLst/>
          </a:prstGeom>
          <a:solidFill>
            <a:srgbClr val="FE6E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dirty="0" smtClean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プ</a:t>
            </a:r>
            <a:r>
              <a:rPr kumimoji="1" lang="ja-JP" altLang="en-US" sz="1400" dirty="0" smtClean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ロトタイプ</a:t>
            </a:r>
            <a:endParaRPr kumimoji="1" lang="ja-JP" altLang="en-US" sz="1400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メイリオ" panose="020B0604030504040204" pitchFamily="50" charset="-128"/>
            </a:endParaRPr>
          </a:p>
        </p:txBody>
      </p:sp>
      <p:cxnSp>
        <p:nvCxnSpPr>
          <p:cNvPr id="49" name="曲線コネクタ 48"/>
          <p:cNvCxnSpPr>
            <a:stCxn id="47" idx="3"/>
            <a:endCxn id="47" idx="1"/>
          </p:cNvCxnSpPr>
          <p:nvPr/>
        </p:nvCxnSpPr>
        <p:spPr bwMode="gray">
          <a:xfrm flipH="1">
            <a:off x="6108025" y="1555629"/>
            <a:ext cx="1342837" cy="12700"/>
          </a:xfrm>
          <a:prstGeom prst="curvedConnector5">
            <a:avLst>
              <a:gd name="adj1" fmla="val -17024"/>
              <a:gd name="adj2" fmla="val 3477480"/>
              <a:gd name="adj3" fmla="val 117024"/>
            </a:avLst>
          </a:prstGeom>
          <a:ln w="76200">
            <a:solidFill>
              <a:srgbClr val="FE6E54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上矢印吹き出し 47"/>
          <p:cNvSpPr/>
          <p:nvPr/>
        </p:nvSpPr>
        <p:spPr bwMode="gray">
          <a:xfrm>
            <a:off x="5601329" y="2259097"/>
            <a:ext cx="2306896" cy="950693"/>
          </a:xfrm>
          <a:prstGeom prst="upArrowCallout">
            <a:avLst>
              <a:gd name="adj1" fmla="val 20215"/>
              <a:gd name="adj2" fmla="val 25000"/>
              <a:gd name="adj3" fmla="val 25000"/>
              <a:gd name="adj4" fmla="val 64977"/>
            </a:avLst>
          </a:prstGeom>
          <a:solidFill>
            <a:srgbClr val="FED2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5725"/>
            <a:r>
              <a:rPr lang="ja-JP" altLang="en-US" sz="14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繰り返し評価に</a:t>
            </a:r>
            <a:r>
              <a:rPr lang="ja-JP" altLang="en-US" sz="1400" dirty="0" smtClean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よる</a:t>
            </a:r>
            <a:r>
              <a:rPr lang="en-US" altLang="ja-JP" sz="1400" dirty="0" smtClean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/>
            </a:r>
            <a:br>
              <a:rPr lang="en-US" altLang="ja-JP" sz="1400" dirty="0" smtClean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</a:br>
            <a:r>
              <a:rPr lang="ja-JP" altLang="en-US" sz="1400" dirty="0" smtClean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作り込み</a:t>
            </a:r>
            <a:endParaRPr lang="ja-JP" altLang="en-US" sz="1400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19" name="角丸四角形 18"/>
          <p:cNvSpPr/>
          <p:nvPr/>
        </p:nvSpPr>
        <p:spPr bwMode="gray">
          <a:xfrm>
            <a:off x="1198699" y="961861"/>
            <a:ext cx="3748135" cy="2648300"/>
          </a:xfrm>
          <a:prstGeom prst="roundRect">
            <a:avLst>
              <a:gd name="adj" fmla="val 6984"/>
            </a:avLst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400"/>
              </a:lnSpc>
              <a:spcBef>
                <a:spcPts val="600"/>
              </a:spcBef>
            </a:pPr>
            <a:r>
              <a:rPr lang="ja-JP" altLang="en-US" sz="2000" dirty="0" smtClean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「まだ無い」機能を</a:t>
            </a:r>
            <a:r>
              <a:rPr lang="en-US" altLang="ja-JP" sz="2000" dirty="0" smtClean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/>
            </a:r>
            <a:br>
              <a:rPr lang="en-US" altLang="ja-JP" sz="2000" dirty="0" smtClean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</a:br>
            <a:r>
              <a:rPr lang="ja-JP" altLang="en-US" sz="2000" dirty="0" smtClean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開発上流でプロトタイピング</a:t>
            </a:r>
            <a:r>
              <a:rPr lang="en-US" altLang="ja-JP" sz="2000" dirty="0" smtClean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/>
            </a:r>
            <a:br>
              <a:rPr lang="en-US" altLang="ja-JP" sz="2000" dirty="0" smtClean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</a:br>
            <a:r>
              <a:rPr lang="ja-JP" altLang="en-US" sz="2000" dirty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　　</a:t>
            </a:r>
            <a:r>
              <a:rPr lang="ja-JP" altLang="en-US" sz="2000" dirty="0" smtClean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　↓</a:t>
            </a:r>
            <a:endParaRPr lang="en-US" altLang="ja-JP" sz="2000" dirty="0" smtClean="0">
              <a:latin typeface="游ゴシック" panose="020B0400000000000000" pitchFamily="50" charset="-128"/>
              <a:ea typeface="游ゴシック" panose="020B0400000000000000" pitchFamily="50" charset="-128"/>
              <a:cs typeface="メイリオ" panose="020B0604030504040204" pitchFamily="50" charset="-128"/>
            </a:endParaRPr>
          </a:p>
          <a:p>
            <a:pPr>
              <a:lnSpc>
                <a:spcPts val="2400"/>
              </a:lnSpc>
              <a:spcBef>
                <a:spcPts val="600"/>
              </a:spcBef>
            </a:pPr>
            <a:r>
              <a:rPr lang="ja-JP" altLang="en-US" sz="2000" dirty="0" smtClean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ユーザビリティ評価で</a:t>
            </a:r>
            <a:r>
              <a:rPr lang="en-US" altLang="ja-JP" sz="2000" dirty="0" smtClean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/>
            </a:r>
            <a:br>
              <a:rPr lang="en-US" altLang="ja-JP" sz="2000" dirty="0" smtClean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</a:br>
            <a:r>
              <a:rPr lang="ja-JP" altLang="en-US" sz="2000" dirty="0" smtClean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「使える」機能に</a:t>
            </a:r>
            <a:r>
              <a:rPr lang="en-US" altLang="ja-JP" sz="2000" dirty="0" smtClean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/>
            </a:r>
            <a:br>
              <a:rPr lang="en-US" altLang="ja-JP" sz="2000" dirty="0" smtClean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</a:br>
            <a:r>
              <a:rPr lang="ja-JP" altLang="en-US" sz="2000" dirty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　　</a:t>
            </a:r>
            <a:r>
              <a:rPr lang="ja-JP" altLang="en-US" sz="2000" dirty="0" smtClean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　↓</a:t>
            </a:r>
            <a:endParaRPr lang="en-US" altLang="ja-JP" sz="2000" dirty="0" smtClean="0">
              <a:latin typeface="游ゴシック" panose="020B0400000000000000" pitchFamily="50" charset="-128"/>
              <a:ea typeface="游ゴシック" panose="020B0400000000000000" pitchFamily="50" charset="-128"/>
              <a:cs typeface="メイリオ" panose="020B0604030504040204" pitchFamily="50" charset="-128"/>
            </a:endParaRPr>
          </a:p>
          <a:p>
            <a:pPr>
              <a:lnSpc>
                <a:spcPts val="2400"/>
              </a:lnSpc>
              <a:spcBef>
                <a:spcPts val="1200"/>
              </a:spcBef>
            </a:pPr>
            <a:r>
              <a:rPr lang="ja-JP" altLang="en-US" sz="2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 </a:t>
            </a:r>
            <a:r>
              <a:rPr lang="ja-JP" altLang="en-US" sz="2800" b="1" dirty="0" smtClean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魅力アップ</a:t>
            </a:r>
            <a:endParaRPr lang="en-US" altLang="ja-JP" sz="2800" b="1" dirty="0" smtClean="0">
              <a:latin typeface="游ゴシック" panose="020B0400000000000000" pitchFamily="50" charset="-128"/>
              <a:ea typeface="游ゴシック" panose="020B04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2" name="二等辺三角形 1"/>
          <p:cNvSpPr/>
          <p:nvPr/>
        </p:nvSpPr>
        <p:spPr bwMode="gray">
          <a:xfrm flipV="1">
            <a:off x="3063689" y="3524249"/>
            <a:ext cx="495301" cy="518234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二等辺三角形 29"/>
          <p:cNvSpPr/>
          <p:nvPr/>
        </p:nvSpPr>
        <p:spPr>
          <a:xfrm rot="16200000" flipV="1">
            <a:off x="4957827" y="2606529"/>
            <a:ext cx="495301" cy="592750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6" name="図 2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4958543" y="3499945"/>
            <a:ext cx="4012196" cy="2256860"/>
          </a:xfrm>
          <a:prstGeom prst="rect">
            <a:avLst/>
          </a:prstGeom>
        </p:spPr>
      </p:pic>
      <p:sp>
        <p:nvSpPr>
          <p:cNvPr id="32" name="テキスト ボックス 2"/>
          <p:cNvSpPr txBox="1"/>
          <p:nvPr/>
        </p:nvSpPr>
        <p:spPr bwMode="gray">
          <a:xfrm>
            <a:off x="2675426" y="5794422"/>
            <a:ext cx="62953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2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キヤノンマーケティングジャパン　</a:t>
            </a:r>
            <a:r>
              <a:rPr lang="en-US" altLang="ja-JP" sz="12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https</a:t>
            </a:r>
            <a:r>
              <a:rPr lang="en-US" altLang="ja-JP" sz="12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://www.youtube.com/watch?v=zIW9SSuBVPk</a:t>
            </a:r>
            <a:endParaRPr kumimoji="1" lang="ja-JP" altLang="en-US" sz="12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67193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" grpId="0" animBg="1"/>
      <p:bldP spid="3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 bwMode="gray">
          <a:xfrm>
            <a:off x="0" y="75675"/>
            <a:ext cx="5842000" cy="1057799"/>
          </a:xfrm>
        </p:spPr>
        <p:txBody>
          <a:bodyPr rIns="0">
            <a:noAutofit/>
          </a:bodyPr>
          <a:lstStyle/>
          <a:p>
            <a:pPr>
              <a:lnSpc>
                <a:spcPts val="4000"/>
              </a:lnSpc>
            </a:pPr>
            <a:r>
              <a:rPr kumimoji="1" lang="en-US" altLang="ja-JP" sz="3600" b="1" dirty="0" err="1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remy</a:t>
            </a:r>
            <a:r>
              <a:rPr kumimoji="1" lang="ja-JP" altLang="en-US" sz="3600" b="1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kumimoji="1" lang="en-US" altLang="ja-JP" sz="3600" b="1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pan</a:t>
            </a:r>
            <a:r>
              <a:rPr kumimoji="1" lang="ja-JP" altLang="en-US" sz="3600" b="1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＋</a:t>
            </a:r>
            <a:r>
              <a:rPr kumimoji="1" lang="ja-JP" altLang="en-US" sz="2800" b="1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（レミパンプラス）</a:t>
            </a:r>
            <a:r>
              <a:rPr kumimoji="1" lang="en-US" altLang="ja-JP" sz="3600" b="1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/>
            </a:r>
            <a:br>
              <a:rPr kumimoji="1" lang="en-US" altLang="ja-JP" sz="3600" b="1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lang="ja-JP" altLang="en-US" sz="36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（</a:t>
            </a:r>
            <a:r>
              <a:rPr lang="ja-JP" altLang="en-US" sz="3600" b="1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株式会社</a:t>
            </a:r>
            <a:r>
              <a:rPr lang="en-US" altLang="ja-JP" sz="3600" b="1" dirty="0" err="1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remy</a:t>
            </a:r>
            <a:r>
              <a:rPr lang="ja-JP" altLang="en-US" sz="3600" b="1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）</a:t>
            </a:r>
            <a:endParaRPr kumimoji="1" lang="ja-JP" altLang="en-US" sz="36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5" name="コンテンツ プレースホルダー 2"/>
          <p:cNvSpPr txBox="1">
            <a:spLocks/>
          </p:cNvSpPr>
          <p:nvPr/>
        </p:nvSpPr>
        <p:spPr bwMode="gray">
          <a:xfrm>
            <a:off x="104943" y="2695575"/>
            <a:ext cx="5448132" cy="3996096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72000" tIns="72000" rIns="72000" bIns="3600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indent="-266700">
              <a:lnSpc>
                <a:spcPts val="2600"/>
              </a:lnSpc>
              <a:spcBef>
                <a:spcPts val="1200"/>
              </a:spcBef>
              <a:buFont typeface="Wingdings" panose="05000000000000000000" pitchFamily="2" charset="2"/>
              <a:buChar char="l"/>
            </a:pPr>
            <a:r>
              <a:rPr lang="ja-JP" altLang="en-US" sz="24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新商品の開発プロジェクト</a:t>
            </a:r>
            <a:r>
              <a:rPr lang="ja-JP" altLang="en-US" sz="2400" dirty="0" smtClean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に</a:t>
            </a:r>
            <a:r>
              <a:rPr lang="en-US" altLang="ja-JP" sz="2400" dirty="0" smtClean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/>
            </a:r>
            <a:br>
              <a:rPr lang="en-US" altLang="ja-JP" sz="2400" dirty="0" smtClean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</a:br>
            <a:r>
              <a:rPr lang="en-US" altLang="ja-JP" sz="2400" dirty="0" smtClean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HCD</a:t>
            </a:r>
            <a:r>
              <a:rPr lang="ja-JP" altLang="en-US" sz="24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活動を導入</a:t>
            </a:r>
          </a:p>
          <a:p>
            <a:pPr marL="266700" indent="-266700">
              <a:lnSpc>
                <a:spcPts val="2600"/>
              </a:lnSpc>
              <a:spcBef>
                <a:spcPts val="1200"/>
              </a:spcBef>
              <a:buFont typeface="Wingdings" panose="05000000000000000000" pitchFamily="2" charset="2"/>
              <a:buChar char="l"/>
            </a:pPr>
            <a:r>
              <a:rPr lang="ja-JP" altLang="en-US" sz="24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主婦やシェフなど現場</a:t>
            </a:r>
            <a:r>
              <a:rPr lang="ja-JP" altLang="en-US" sz="2400" dirty="0" smtClean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の</a:t>
            </a:r>
            <a:r>
              <a:rPr lang="en-US" altLang="ja-JP" sz="2400" dirty="0" smtClean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/>
            </a:r>
            <a:br>
              <a:rPr lang="en-US" altLang="ja-JP" sz="2400" dirty="0" smtClean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</a:br>
            <a:r>
              <a:rPr lang="ja-JP" altLang="en-US" sz="2400" dirty="0" smtClean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利用者</a:t>
            </a:r>
            <a:r>
              <a:rPr lang="ja-JP" altLang="en-US" sz="24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による評価を積極的に活用</a:t>
            </a:r>
          </a:p>
          <a:p>
            <a:pPr marL="266700" indent="-266700">
              <a:lnSpc>
                <a:spcPts val="2600"/>
              </a:lnSpc>
              <a:spcBef>
                <a:spcPts val="1200"/>
              </a:spcBef>
              <a:buFont typeface="Wingdings" panose="05000000000000000000" pitchFamily="2" charset="2"/>
              <a:buChar char="l"/>
            </a:pPr>
            <a:r>
              <a:rPr lang="ja-JP" altLang="en-US" sz="24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売れ行きへの影響も評価</a:t>
            </a:r>
            <a:r>
              <a:rPr lang="ja-JP" altLang="en-US" sz="2400" dirty="0" smtClean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され、</a:t>
            </a:r>
            <a:r>
              <a:rPr lang="en-US" altLang="ja-JP" sz="2400" dirty="0" smtClean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/>
            </a:r>
            <a:br>
              <a:rPr lang="en-US" altLang="ja-JP" sz="2400" dirty="0" smtClean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</a:br>
            <a:r>
              <a:rPr lang="ja-JP" altLang="en-US" sz="2400" dirty="0" smtClean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最優秀</a:t>
            </a:r>
            <a:r>
              <a:rPr lang="ja-JP" altLang="en-US" sz="24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賞を受賞</a:t>
            </a:r>
          </a:p>
        </p:txBody>
      </p:sp>
      <p:sp>
        <p:nvSpPr>
          <p:cNvPr id="6" name="テキスト ボックス 5"/>
          <p:cNvSpPr txBox="1"/>
          <p:nvPr/>
        </p:nvSpPr>
        <p:spPr bwMode="gray">
          <a:xfrm>
            <a:off x="95418" y="1385738"/>
            <a:ext cx="5276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HCD</a:t>
            </a:r>
            <a:r>
              <a:rPr lang="ja-JP" altLang="en-US" dirty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ベストプラクティスアウォード</a:t>
            </a:r>
            <a:r>
              <a:rPr lang="en-US" altLang="ja-JP" dirty="0" smtClean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2016</a:t>
            </a:r>
            <a:br>
              <a:rPr lang="en-US" altLang="ja-JP" dirty="0" smtClean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</a:br>
            <a:r>
              <a:rPr lang="ja-JP" altLang="en-US" dirty="0" smtClean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最優秀賞</a:t>
            </a:r>
            <a:r>
              <a:rPr lang="en-US" altLang="ja-JP" dirty="0" smtClean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(HCD-Net</a:t>
            </a:r>
            <a:r>
              <a:rPr lang="en-US" altLang="ja-JP" dirty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)</a:t>
            </a:r>
            <a:endParaRPr kumimoji="1" lang="ja-JP" altLang="en-US" dirty="0">
              <a:latin typeface="游ゴシック" panose="020B0400000000000000" pitchFamily="50" charset="-128"/>
              <a:ea typeface="游ゴシック" panose="020B0400000000000000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5695950" y="0"/>
            <a:ext cx="3448050" cy="2284333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5695950" y="2284333"/>
            <a:ext cx="3448050" cy="2301573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5695950" y="4585906"/>
            <a:ext cx="3448050" cy="1961940"/>
          </a:xfrm>
          <a:prstGeom prst="rect">
            <a:avLst/>
          </a:prstGeom>
        </p:spPr>
      </p:pic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B20C9-26D2-4B3D-B0E5-BA1A1EAC872E}" type="slidenum">
              <a:rPr lang="ja-JP" altLang="en-US" smtClean="0"/>
              <a:pPr/>
              <a:t>34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607475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正方形/長方形 37"/>
          <p:cNvSpPr/>
          <p:nvPr/>
        </p:nvSpPr>
        <p:spPr bwMode="gray">
          <a:xfrm>
            <a:off x="7450862" y="0"/>
            <a:ext cx="1693138" cy="792000"/>
          </a:xfrm>
          <a:prstGeom prst="rect">
            <a:avLst/>
          </a:prstGeom>
          <a:solidFill>
            <a:srgbClr val="FE6E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>
            <a:noAutofit/>
          </a:bodyPr>
          <a:lstStyle/>
          <a:p>
            <a:pPr algn="ctr">
              <a:lnSpc>
                <a:spcPts val="1600"/>
              </a:lnSpc>
            </a:pPr>
            <a:r>
              <a:rPr lang="ja-JP" altLang="en-US" sz="1600" dirty="0" smtClean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行動観察で</a:t>
            </a:r>
            <a:endParaRPr lang="en-US" altLang="ja-JP" sz="1600" dirty="0" smtClean="0">
              <a:latin typeface="游ゴシック" panose="020B0400000000000000" pitchFamily="50" charset="-128"/>
              <a:ea typeface="游ゴシック" panose="020B0400000000000000" pitchFamily="50" charset="-128"/>
              <a:cs typeface="メイリオ" panose="020B0604030504040204" pitchFamily="50" charset="-128"/>
            </a:endParaRPr>
          </a:p>
          <a:p>
            <a:pPr algn="ctr">
              <a:lnSpc>
                <a:spcPts val="1600"/>
              </a:lnSpc>
            </a:pPr>
            <a:r>
              <a:rPr lang="ja-JP" altLang="en-US" sz="1600" dirty="0" smtClean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最適解を追求</a:t>
            </a:r>
            <a:endParaRPr lang="ja-JP" altLang="en-US" sz="1600" dirty="0">
              <a:latin typeface="游ゴシック" panose="020B0400000000000000" pitchFamily="50" charset="-128"/>
              <a:ea typeface="游ゴシック" panose="020B04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4" name="タイトル 3"/>
          <p:cNvSpPr>
            <a:spLocks noGrp="1"/>
          </p:cNvSpPr>
          <p:nvPr>
            <p:ph type="title"/>
          </p:nvPr>
        </p:nvSpPr>
        <p:spPr bwMode="gray"/>
        <p:txBody>
          <a:bodyPr tIns="180000">
            <a:normAutofit fontScale="90000"/>
          </a:bodyPr>
          <a:lstStyle/>
          <a:p>
            <a:r>
              <a:rPr lang="en-US" altLang="ja-JP" dirty="0" err="1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remy</a:t>
            </a:r>
            <a:r>
              <a:rPr lang="ja-JP" altLang="en-US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lang="en-US" altLang="ja-JP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pan</a:t>
            </a:r>
            <a:r>
              <a:rPr lang="ja-JP" altLang="en-US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＋</a:t>
            </a:r>
            <a:r>
              <a:rPr kumimoji="1" lang="ja-JP" altLang="en-US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（</a:t>
            </a:r>
            <a:r>
              <a:rPr lang="ja-JP" altLang="en-US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株式</a:t>
            </a:r>
            <a:r>
              <a:rPr lang="ja-JP" altLang="en-US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会社</a:t>
            </a:r>
            <a:r>
              <a:rPr lang="en-US" altLang="ja-JP" dirty="0" err="1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remy</a:t>
            </a:r>
            <a:r>
              <a:rPr lang="en-US" altLang="ja-JP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kumimoji="1" lang="ja-JP" altLang="en-US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）</a:t>
            </a:r>
            <a:r>
              <a:rPr kumimoji="1" lang="en-US" altLang="ja-JP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/>
            </a:r>
            <a:br>
              <a:rPr kumimoji="1" lang="en-US" altLang="ja-JP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lang="en-US" altLang="ja-JP" sz="18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HCD</a:t>
            </a:r>
            <a:r>
              <a:rPr lang="ja-JP" altLang="en-US" sz="18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ベストプラクティスアウォード</a:t>
            </a:r>
            <a:r>
              <a:rPr lang="en-US" altLang="ja-JP" sz="18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2016</a:t>
            </a:r>
            <a:r>
              <a:rPr lang="ja-JP" altLang="en-US" sz="18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　最優秀</a:t>
            </a:r>
            <a:r>
              <a:rPr lang="ja-JP" altLang="en-US" sz="18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賞</a:t>
            </a:r>
            <a:r>
              <a:rPr lang="en-US" altLang="ja-JP" sz="18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(HCD-Net)</a:t>
            </a:r>
            <a:endParaRPr kumimoji="1" lang="ja-JP" altLang="en-US" sz="18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grpSp>
        <p:nvGrpSpPr>
          <p:cNvPr id="21" name="グループ化 20"/>
          <p:cNvGrpSpPr/>
          <p:nvPr/>
        </p:nvGrpSpPr>
        <p:grpSpPr bwMode="gray">
          <a:xfrm>
            <a:off x="3732582" y="6139780"/>
            <a:ext cx="4750885" cy="600165"/>
            <a:chOff x="4918251" y="6122440"/>
            <a:chExt cx="5146821" cy="600165"/>
          </a:xfrm>
        </p:grpSpPr>
        <p:sp>
          <p:nvSpPr>
            <p:cNvPr id="22" name="テキスト ボックス 21"/>
            <p:cNvSpPr txBox="1"/>
            <p:nvPr/>
          </p:nvSpPr>
          <p:spPr bwMode="gray">
            <a:xfrm>
              <a:off x="5385045" y="6122440"/>
              <a:ext cx="4680027" cy="600164"/>
            </a:xfrm>
            <a:prstGeom prst="rect">
              <a:avLst/>
            </a:prstGeom>
            <a:noFill/>
            <a:ln>
              <a:solidFill>
                <a:srgbClr val="FE6E54"/>
              </a:solidFill>
            </a:ln>
          </p:spPr>
          <p:txBody>
            <a:bodyPr wrap="none" rtlCol="0" anchor="ctr">
              <a:noAutofit/>
            </a:bodyPr>
            <a:lstStyle/>
            <a:p>
              <a:r>
                <a:rPr lang="en-US" altLang="ja-JP" sz="1100" dirty="0" smtClean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https</a:t>
              </a:r>
              <a:r>
                <a:rPr lang="en-US" altLang="ja-JP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://</a:t>
              </a:r>
              <a:r>
                <a:rPr lang="en-US" altLang="ja-JP" sz="1100" dirty="0" smtClean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remy.jp/products/remypan_history.html</a:t>
              </a:r>
              <a:r>
                <a:rPr lang="ja-JP" altLang="en-US" sz="1100" dirty="0" smtClean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                                                                                  </a:t>
              </a:r>
              <a:endParaRPr lang="en-US" altLang="ja-JP" sz="1100" dirty="0" smtClean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23" name="テキスト ボックス 22"/>
            <p:cNvSpPr txBox="1"/>
            <p:nvPr/>
          </p:nvSpPr>
          <p:spPr bwMode="gray">
            <a:xfrm>
              <a:off x="4918251" y="6122441"/>
              <a:ext cx="466797" cy="600164"/>
            </a:xfrm>
            <a:prstGeom prst="rect">
              <a:avLst/>
            </a:prstGeom>
            <a:solidFill>
              <a:srgbClr val="FE6E54"/>
            </a:solidFill>
            <a:ln>
              <a:solidFill>
                <a:srgbClr val="FE6E54"/>
              </a:solidFill>
            </a:ln>
          </p:spPr>
          <p:txBody>
            <a:bodyPr vert="eaVert" wrap="square" rtlCol="0">
              <a:spAutoFit/>
            </a:bodyPr>
            <a:lstStyle/>
            <a:p>
              <a:pPr algn="ctr"/>
              <a:r>
                <a:rPr kumimoji="1" lang="ja-JP" altLang="en-US" sz="1600" dirty="0" smtClean="0">
                  <a:solidFill>
                    <a:schemeClr val="bg1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出典</a:t>
              </a:r>
              <a:endParaRPr kumimoji="1" lang="ja-JP" altLang="en-US" sz="1600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</p:grpSp>
      <p:sp>
        <p:nvSpPr>
          <p:cNvPr id="24" name="コンテンツ プレースホルダー 2"/>
          <p:cNvSpPr txBox="1">
            <a:spLocks/>
          </p:cNvSpPr>
          <p:nvPr/>
        </p:nvSpPr>
        <p:spPr bwMode="gray">
          <a:xfrm>
            <a:off x="152154" y="1250343"/>
            <a:ext cx="4657477" cy="1440000"/>
          </a:xfrm>
          <a:prstGeom prst="roundRect">
            <a:avLst>
              <a:gd name="adj" fmla="val 4833"/>
            </a:avLst>
          </a:prstGeom>
          <a:solidFill>
            <a:srgbClr val="FEEEEE"/>
          </a:solidFill>
          <a:ln w="19050" cap="flat" cmpd="sng" algn="ctr">
            <a:noFill/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72000" tIns="108000" rIns="36000" bIns="3600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200"/>
              </a:lnSpc>
              <a:spcBef>
                <a:spcPts val="500"/>
              </a:spcBef>
              <a:buNone/>
            </a:pPr>
            <a:r>
              <a:rPr lang="ja-JP" altLang="en-US" sz="2000" b="1" dirty="0" smtClean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「製品のさらなる魅力向上」</a:t>
            </a:r>
            <a:endParaRPr lang="en-US" altLang="ja-JP" sz="2000" dirty="0" smtClean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メイリオ" panose="020B0604030504040204" pitchFamily="50" charset="-128"/>
            </a:endParaRPr>
          </a:p>
          <a:p>
            <a:pPr marL="266700" indent="-266700">
              <a:lnSpc>
                <a:spcPts val="2200"/>
              </a:lnSpc>
              <a:spcBef>
                <a:spcPts val="500"/>
              </a:spcBef>
              <a:buFont typeface="Wingdings" panose="05000000000000000000" pitchFamily="2" charset="2"/>
              <a:buChar char="l"/>
            </a:pPr>
            <a:r>
              <a:rPr lang="ja-JP" altLang="en-US" sz="18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そもそも高評価だったレミパン</a:t>
            </a:r>
          </a:p>
          <a:p>
            <a:pPr marL="266700" indent="-266700">
              <a:lnSpc>
                <a:spcPts val="2200"/>
              </a:lnSpc>
              <a:spcBef>
                <a:spcPts val="500"/>
              </a:spcBef>
              <a:buFont typeface="Wingdings" panose="05000000000000000000" pitchFamily="2" charset="2"/>
              <a:buChar char="l"/>
            </a:pPr>
            <a:r>
              <a:rPr lang="ja-JP" altLang="en-US" sz="18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バージョンアップによる新商品への期待</a:t>
            </a:r>
            <a:br>
              <a:rPr lang="ja-JP" altLang="en-US" sz="18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</a:br>
            <a:r>
              <a:rPr lang="ja-JP" altLang="en-US" sz="18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「レミパンを超えるレミパンを」</a:t>
            </a:r>
          </a:p>
        </p:txBody>
      </p:sp>
      <p:sp>
        <p:nvSpPr>
          <p:cNvPr id="25" name="正方形/長方形 24"/>
          <p:cNvSpPr/>
          <p:nvPr/>
        </p:nvSpPr>
        <p:spPr bwMode="gray">
          <a:xfrm>
            <a:off x="152154" y="911493"/>
            <a:ext cx="2086222" cy="39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2400" b="1" dirty="0" smtClean="0">
                <a:solidFill>
                  <a:srgbClr val="FE6E54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HCD</a:t>
            </a:r>
            <a:r>
              <a:rPr kumimoji="1" lang="ja-JP" altLang="en-US" sz="2400" b="1" dirty="0" smtClean="0">
                <a:solidFill>
                  <a:srgbClr val="FE6E54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の目標</a:t>
            </a:r>
            <a:endParaRPr kumimoji="1" lang="ja-JP" altLang="en-US" sz="2400" b="1" dirty="0">
              <a:solidFill>
                <a:srgbClr val="FE6E54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28" name="コンテンツ プレースホルダー 2"/>
          <p:cNvSpPr txBox="1">
            <a:spLocks/>
          </p:cNvSpPr>
          <p:nvPr/>
        </p:nvSpPr>
        <p:spPr bwMode="gray">
          <a:xfrm>
            <a:off x="152154" y="3241065"/>
            <a:ext cx="4657477" cy="1152000"/>
          </a:xfrm>
          <a:prstGeom prst="roundRect">
            <a:avLst>
              <a:gd name="adj" fmla="val 2980"/>
            </a:avLst>
          </a:prstGeom>
          <a:solidFill>
            <a:srgbClr val="FEEEEE"/>
          </a:solidFill>
          <a:ln w="19050" cap="flat" cmpd="sng" algn="ctr">
            <a:noFill/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72000" tIns="108000" rIns="36000" bIns="3600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200"/>
              </a:lnSpc>
              <a:spcBef>
                <a:spcPts val="500"/>
              </a:spcBef>
              <a:buNone/>
            </a:pPr>
            <a:r>
              <a:rPr lang="ja-JP" altLang="en-US" sz="2000" b="1" dirty="0" smtClean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「上流でのプロトタイピング」</a:t>
            </a:r>
            <a:endParaRPr lang="en-US" altLang="ja-JP" sz="2000" dirty="0" smtClean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メイリオ" panose="020B0604030504040204" pitchFamily="50" charset="-128"/>
            </a:endParaRPr>
          </a:p>
          <a:p>
            <a:pPr marL="266700" indent="-266700">
              <a:lnSpc>
                <a:spcPts val="2200"/>
              </a:lnSpc>
              <a:spcBef>
                <a:spcPts val="500"/>
              </a:spcBef>
              <a:buFont typeface="Wingdings" panose="05000000000000000000" pitchFamily="2" charset="2"/>
              <a:buChar char="l"/>
            </a:pPr>
            <a:r>
              <a:rPr lang="ja-JP" altLang="en-US" sz="1800" dirty="0" smtClean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最初</a:t>
            </a:r>
            <a:r>
              <a:rPr lang="ja-JP" altLang="en-US" sz="18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にユーザー調査を実施</a:t>
            </a:r>
          </a:p>
          <a:p>
            <a:pPr marL="266700" indent="-266700">
              <a:lnSpc>
                <a:spcPts val="2200"/>
              </a:lnSpc>
              <a:spcBef>
                <a:spcPts val="500"/>
              </a:spcBef>
              <a:buFont typeface="Wingdings" panose="05000000000000000000" pitchFamily="2" charset="2"/>
              <a:buChar char="l"/>
            </a:pPr>
            <a:r>
              <a:rPr lang="ja-JP" altLang="en-US" sz="18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人間工学の知見を適用</a:t>
            </a:r>
          </a:p>
        </p:txBody>
      </p:sp>
      <p:sp>
        <p:nvSpPr>
          <p:cNvPr id="29" name="正方形/長方形 28"/>
          <p:cNvSpPr/>
          <p:nvPr/>
        </p:nvSpPr>
        <p:spPr bwMode="gray">
          <a:xfrm>
            <a:off x="152154" y="2873641"/>
            <a:ext cx="2086222" cy="39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400" b="1" dirty="0" smtClean="0">
                <a:solidFill>
                  <a:srgbClr val="FE6E54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評価・分析</a:t>
            </a:r>
            <a:endParaRPr kumimoji="1" lang="ja-JP" altLang="en-US" sz="2400" b="1" dirty="0">
              <a:solidFill>
                <a:srgbClr val="FE6E54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30" name="図 2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152154" y="4468065"/>
            <a:ext cx="3411231" cy="2271879"/>
          </a:xfrm>
          <a:prstGeom prst="rect">
            <a:avLst/>
          </a:prstGeom>
        </p:spPr>
      </p:pic>
      <p:sp>
        <p:nvSpPr>
          <p:cNvPr id="31" name="コンテンツ プレースホルダー 2"/>
          <p:cNvSpPr txBox="1">
            <a:spLocks/>
          </p:cNvSpPr>
          <p:nvPr/>
        </p:nvSpPr>
        <p:spPr bwMode="gray">
          <a:xfrm>
            <a:off x="4909106" y="1250343"/>
            <a:ext cx="4111070" cy="2019298"/>
          </a:xfrm>
          <a:prstGeom prst="roundRect">
            <a:avLst>
              <a:gd name="adj" fmla="val 3418"/>
            </a:avLst>
          </a:prstGeom>
          <a:solidFill>
            <a:srgbClr val="FEEEEE"/>
          </a:solidFill>
          <a:ln w="19050" cap="flat" cmpd="sng" algn="ctr">
            <a:noFill/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72000" tIns="72000" rIns="36000" bIns="3600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200"/>
              </a:lnSpc>
              <a:spcBef>
                <a:spcPts val="500"/>
              </a:spcBef>
              <a:buNone/>
            </a:pPr>
            <a:endParaRPr lang="ja-JP" altLang="en-US" sz="1800" dirty="0">
              <a:solidFill>
                <a:schemeClr val="tx1"/>
              </a:solidFill>
              <a:latin typeface="HGPｺﾞｼｯｸM" panose="020B0600000000000000" pitchFamily="50" charset="-128"/>
              <a:ea typeface="HGPｺﾞｼｯｸM" panose="020B06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32" name="正方形/長方形 31"/>
          <p:cNvSpPr/>
          <p:nvPr/>
        </p:nvSpPr>
        <p:spPr bwMode="gray">
          <a:xfrm>
            <a:off x="4909104" y="911493"/>
            <a:ext cx="3939621" cy="39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400" b="1" dirty="0" smtClean="0">
                <a:solidFill>
                  <a:srgbClr val="FE6E54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プロトタイピング・評価</a:t>
            </a:r>
            <a:endParaRPr kumimoji="1" lang="ja-JP" altLang="en-US" sz="2400" b="1" dirty="0">
              <a:solidFill>
                <a:srgbClr val="FE6E54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33" name="角丸四角形 32"/>
          <p:cNvSpPr/>
          <p:nvPr/>
        </p:nvSpPr>
        <p:spPr bwMode="gray">
          <a:xfrm>
            <a:off x="6108025" y="1339742"/>
            <a:ext cx="1342837" cy="426079"/>
          </a:xfrm>
          <a:prstGeom prst="roundRect">
            <a:avLst/>
          </a:prstGeom>
          <a:solidFill>
            <a:srgbClr val="FE6E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1400" dirty="0" smtClean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プ</a:t>
            </a:r>
            <a:r>
              <a:rPr kumimoji="1" lang="ja-JP" altLang="en-US" sz="1400" dirty="0" smtClean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ロトタイプ</a:t>
            </a:r>
            <a:endParaRPr kumimoji="1" lang="ja-JP" altLang="en-US" sz="1400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メイリオ" panose="020B0604030504040204" pitchFamily="50" charset="-128"/>
            </a:endParaRPr>
          </a:p>
        </p:txBody>
      </p:sp>
      <p:cxnSp>
        <p:nvCxnSpPr>
          <p:cNvPr id="35" name="曲線コネクタ 34"/>
          <p:cNvCxnSpPr/>
          <p:nvPr/>
        </p:nvCxnSpPr>
        <p:spPr bwMode="gray">
          <a:xfrm flipH="1">
            <a:off x="6108025" y="1552782"/>
            <a:ext cx="1342837" cy="12700"/>
          </a:xfrm>
          <a:prstGeom prst="curvedConnector5">
            <a:avLst>
              <a:gd name="adj1" fmla="val -17024"/>
              <a:gd name="adj2" fmla="val 5530291"/>
              <a:gd name="adj3" fmla="val 117024"/>
            </a:avLst>
          </a:prstGeom>
          <a:ln w="76200">
            <a:solidFill>
              <a:srgbClr val="FE6E54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コンテンツ プレースホルダー 2"/>
          <p:cNvSpPr txBox="1">
            <a:spLocks/>
          </p:cNvSpPr>
          <p:nvPr/>
        </p:nvSpPr>
        <p:spPr bwMode="gray">
          <a:xfrm>
            <a:off x="4909106" y="3802753"/>
            <a:ext cx="4111070" cy="2133139"/>
          </a:xfrm>
          <a:prstGeom prst="roundRect">
            <a:avLst>
              <a:gd name="adj" fmla="val 4833"/>
            </a:avLst>
          </a:prstGeom>
          <a:solidFill>
            <a:srgbClr val="FEEEEE"/>
          </a:solidFill>
          <a:ln w="19050" cap="flat" cmpd="sng" algn="ctr">
            <a:noFill/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72000" tIns="108000" rIns="36000" bIns="3600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indent="-266700">
              <a:lnSpc>
                <a:spcPts val="2000"/>
              </a:lnSpc>
              <a:spcBef>
                <a:spcPts val="500"/>
              </a:spcBef>
              <a:buFont typeface="Wingdings" panose="05000000000000000000" pitchFamily="2" charset="2"/>
              <a:buChar char="l"/>
            </a:pPr>
            <a:r>
              <a:rPr lang="ja-JP" altLang="en-US" sz="18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ハンドルの角度</a:t>
            </a:r>
          </a:p>
          <a:p>
            <a:pPr marL="266700" indent="-266700">
              <a:lnSpc>
                <a:spcPts val="2000"/>
              </a:lnSpc>
              <a:spcBef>
                <a:spcPts val="500"/>
              </a:spcBef>
              <a:buFont typeface="Wingdings" panose="05000000000000000000" pitchFamily="2" charset="2"/>
              <a:buChar char="l"/>
            </a:pPr>
            <a:r>
              <a:rPr lang="ja-JP" altLang="en-US" sz="18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ツールの付加価値</a:t>
            </a:r>
          </a:p>
          <a:p>
            <a:pPr marL="266700" indent="-266700">
              <a:lnSpc>
                <a:spcPts val="2000"/>
              </a:lnSpc>
              <a:spcBef>
                <a:spcPts val="500"/>
              </a:spcBef>
              <a:buFont typeface="Wingdings" panose="05000000000000000000" pitchFamily="2" charset="2"/>
              <a:buChar char="l"/>
            </a:pPr>
            <a:r>
              <a:rPr lang="ja-JP" altLang="en-US" sz="18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調理中の中身が見やすい</a:t>
            </a:r>
          </a:p>
          <a:p>
            <a:pPr marL="266700" indent="-266700">
              <a:lnSpc>
                <a:spcPts val="2000"/>
              </a:lnSpc>
              <a:spcBef>
                <a:spcPts val="500"/>
              </a:spcBef>
              <a:buFont typeface="Wingdings" panose="05000000000000000000" pitchFamily="2" charset="2"/>
              <a:buChar char="l"/>
            </a:pPr>
            <a:r>
              <a:rPr lang="ja-JP" altLang="en-US" sz="18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水滴をこぼさない</a:t>
            </a:r>
          </a:p>
          <a:p>
            <a:pPr marL="266700" indent="-266700">
              <a:lnSpc>
                <a:spcPts val="2000"/>
              </a:lnSpc>
              <a:spcBef>
                <a:spcPts val="500"/>
              </a:spcBef>
              <a:buFont typeface="Wingdings" panose="05000000000000000000" pitchFamily="2" charset="2"/>
              <a:buChar char="l"/>
            </a:pPr>
            <a:r>
              <a:rPr lang="ja-JP" altLang="en-US" sz="18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調理場を汚さない</a:t>
            </a:r>
          </a:p>
          <a:p>
            <a:pPr marL="266700" indent="-266700">
              <a:lnSpc>
                <a:spcPts val="2000"/>
              </a:lnSpc>
              <a:spcBef>
                <a:spcPts val="500"/>
              </a:spcBef>
              <a:buFont typeface="Wingdings" panose="05000000000000000000" pitchFamily="2" charset="2"/>
              <a:buChar char="l"/>
            </a:pPr>
            <a:r>
              <a:rPr lang="ja-JP" altLang="en-US" sz="18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長持ちする</a:t>
            </a:r>
          </a:p>
        </p:txBody>
      </p:sp>
      <p:sp>
        <p:nvSpPr>
          <p:cNvPr id="37" name="正方形/長方形 36"/>
          <p:cNvSpPr/>
          <p:nvPr/>
        </p:nvSpPr>
        <p:spPr bwMode="gray">
          <a:xfrm>
            <a:off x="4909104" y="3430623"/>
            <a:ext cx="3939621" cy="39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400" b="1" dirty="0" smtClean="0">
                <a:solidFill>
                  <a:srgbClr val="FE6E54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トータル刷新</a:t>
            </a:r>
            <a:endParaRPr kumimoji="1" lang="ja-JP" altLang="en-US" sz="2400" b="1" dirty="0">
              <a:solidFill>
                <a:srgbClr val="FE6E54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34" name="上矢印吹き出し 33"/>
          <p:cNvSpPr/>
          <p:nvPr/>
        </p:nvSpPr>
        <p:spPr bwMode="gray">
          <a:xfrm>
            <a:off x="5146604" y="2288056"/>
            <a:ext cx="3235396" cy="897651"/>
          </a:xfrm>
          <a:prstGeom prst="upArrowCallout">
            <a:avLst>
              <a:gd name="adj1" fmla="val 20215"/>
              <a:gd name="adj2" fmla="val 25000"/>
              <a:gd name="adj3" fmla="val 25000"/>
              <a:gd name="adj4" fmla="val 64977"/>
            </a:avLst>
          </a:prstGeom>
          <a:solidFill>
            <a:srgbClr val="FED2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"/>
            <a:r>
              <a:rPr lang="ja-JP" altLang="en-US" sz="1400" dirty="0" smtClean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主婦やシェフという利用者による</a:t>
            </a:r>
            <a:r>
              <a:rPr lang="en-US" altLang="ja-JP" sz="1400" dirty="0" smtClean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/>
            </a:r>
            <a:br>
              <a:rPr lang="en-US" altLang="ja-JP" sz="1400" dirty="0" smtClean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</a:br>
            <a:r>
              <a:rPr lang="ja-JP" altLang="en-US" sz="1400" dirty="0" smtClean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繰り返し</a:t>
            </a:r>
            <a:r>
              <a:rPr lang="ja-JP" altLang="en-US" sz="14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評価による作り込み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4B20C9-26D2-4B3D-B0E5-BA1A1EAC872E}" type="slidenum">
              <a:rPr lang="ja-JP" altLang="en-US" smtClean="0"/>
              <a:pPr/>
              <a:t>35</a:t>
            </a:fld>
            <a:endParaRPr lang="ja-JP" altLang="en-US"/>
          </a:p>
        </p:txBody>
      </p:sp>
      <p:sp>
        <p:nvSpPr>
          <p:cNvPr id="20" name="角丸四角形 19"/>
          <p:cNvSpPr/>
          <p:nvPr/>
        </p:nvSpPr>
        <p:spPr bwMode="gray">
          <a:xfrm>
            <a:off x="974559" y="1208841"/>
            <a:ext cx="3934546" cy="1862799"/>
          </a:xfrm>
          <a:prstGeom prst="roundRect">
            <a:avLst>
              <a:gd name="adj" fmla="val 12576"/>
            </a:avLst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36000" bIns="36000" rtlCol="0" anchor="ctr"/>
          <a:lstStyle/>
          <a:p>
            <a:pPr>
              <a:lnSpc>
                <a:spcPts val="2000"/>
              </a:lnSpc>
              <a:spcBef>
                <a:spcPts val="600"/>
              </a:spcBef>
            </a:pPr>
            <a:r>
              <a:rPr lang="ja-JP" altLang="en-US" sz="2000" dirty="0" smtClean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意見「別に困ってません」</a:t>
            </a:r>
            <a:endParaRPr lang="en-US" altLang="ja-JP" sz="2000" dirty="0" smtClean="0">
              <a:latin typeface="游ゴシック" panose="020B0400000000000000" pitchFamily="50" charset="-128"/>
              <a:ea typeface="游ゴシック" panose="020B0400000000000000" pitchFamily="50" charset="-128"/>
              <a:cs typeface="メイリオ" panose="020B0604030504040204" pitchFamily="50" charset="-128"/>
            </a:endParaRPr>
          </a:p>
          <a:p>
            <a:pPr>
              <a:lnSpc>
                <a:spcPts val="2000"/>
              </a:lnSpc>
              <a:spcBef>
                <a:spcPts val="600"/>
              </a:spcBef>
            </a:pPr>
            <a:r>
              <a:rPr lang="ja-JP" altLang="en-US" sz="2000" dirty="0" smtClean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→ 観察による潜在ニーズ発見</a:t>
            </a:r>
            <a:endParaRPr lang="en-US" altLang="ja-JP" sz="2000" dirty="0" smtClean="0">
              <a:latin typeface="游ゴシック" panose="020B0400000000000000" pitchFamily="50" charset="-128"/>
              <a:ea typeface="游ゴシック" panose="020B0400000000000000" pitchFamily="50" charset="-128"/>
              <a:cs typeface="メイリオ" panose="020B0604030504040204" pitchFamily="50" charset="-128"/>
            </a:endParaRPr>
          </a:p>
          <a:p>
            <a:pPr>
              <a:lnSpc>
                <a:spcPts val="2000"/>
              </a:lnSpc>
              <a:spcBef>
                <a:spcPts val="600"/>
              </a:spcBef>
            </a:pPr>
            <a:r>
              <a:rPr lang="ja-JP" altLang="en-US" sz="2400" dirty="0" smtClean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　　　　↓</a:t>
            </a:r>
            <a:endParaRPr lang="en-US" altLang="ja-JP" sz="2400" dirty="0" smtClean="0">
              <a:latin typeface="游ゴシック" panose="020B0400000000000000" pitchFamily="50" charset="-128"/>
              <a:ea typeface="游ゴシック" panose="020B0400000000000000" pitchFamily="50" charset="-128"/>
              <a:cs typeface="メイリオ" panose="020B0604030504040204" pitchFamily="50" charset="-128"/>
            </a:endParaRPr>
          </a:p>
          <a:p>
            <a:pPr algn="ctr">
              <a:lnSpc>
                <a:spcPts val="2400"/>
              </a:lnSpc>
              <a:spcBef>
                <a:spcPts val="1200"/>
              </a:spcBef>
            </a:pPr>
            <a:r>
              <a:rPr lang="ja-JP" altLang="en-US" sz="2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さら</a:t>
            </a:r>
            <a:r>
              <a:rPr lang="ja-JP" altLang="en-US" sz="2800" b="1" dirty="0" smtClean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なる魅力アップ</a:t>
            </a:r>
            <a:endParaRPr lang="en-US" altLang="ja-JP" sz="2800" b="1" dirty="0" smtClean="0">
              <a:latin typeface="游ゴシック" panose="020B0400000000000000" pitchFamily="50" charset="-128"/>
              <a:ea typeface="游ゴシック" panose="020B04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26" name="二等辺三角形 25"/>
          <p:cNvSpPr/>
          <p:nvPr/>
        </p:nvSpPr>
        <p:spPr>
          <a:xfrm flipV="1">
            <a:off x="3471398" y="2873640"/>
            <a:ext cx="495301" cy="550844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86163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kumimoji="1" lang="ja-JP" altLang="en-US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まとめ</a:t>
            </a:r>
            <a:endParaRPr kumimoji="1" lang="ja-JP" altLang="en-US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7" name="コンテンツ プレースホルダー 1"/>
          <p:cNvSpPr>
            <a:spLocks noGrp="1"/>
          </p:cNvSpPr>
          <p:nvPr/>
        </p:nvSpPr>
        <p:spPr bwMode="gray">
          <a:xfrm>
            <a:off x="251520" y="920130"/>
            <a:ext cx="8640960" cy="5347320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4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18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18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l"/>
            </a:pPr>
            <a:r>
              <a:rPr kumimoji="1" lang="ja-JP" altLang="en-US" b="1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人間中心設計の考え方</a:t>
            </a:r>
            <a:endParaRPr kumimoji="1" lang="en-US" altLang="ja-JP" b="1" dirty="0" smtClean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lvl="1">
              <a:lnSpc>
                <a:spcPts val="2600"/>
              </a:lnSpc>
              <a:spcBef>
                <a:spcPts val="600"/>
              </a:spcBef>
            </a:pPr>
            <a:r>
              <a:rPr lang="ja-JP" altLang="en-US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ユーザーを理解し，ユーザーの立場で考えます</a:t>
            </a:r>
            <a:endParaRPr lang="en-US" altLang="ja-JP" dirty="0" smtClean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lvl="1">
              <a:lnSpc>
                <a:spcPts val="2600"/>
              </a:lnSpc>
              <a:spcBef>
                <a:spcPts val="600"/>
              </a:spcBef>
            </a:pPr>
            <a:r>
              <a:rPr kumimoji="1" lang="ja-JP" altLang="en-US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そもそもユーザーの見極めが重要です</a:t>
            </a:r>
            <a:endParaRPr kumimoji="1" lang="en-US" altLang="ja-JP" dirty="0" smtClean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>
              <a:spcBef>
                <a:spcPts val="2400"/>
              </a:spcBef>
              <a:buFont typeface="Wingdings" panose="05000000000000000000" pitchFamily="2" charset="2"/>
              <a:buChar char="l"/>
            </a:pPr>
            <a:r>
              <a:rPr lang="ja-JP" altLang="en-US" b="1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ユーザビリティとは</a:t>
            </a:r>
            <a:endParaRPr lang="en-US" altLang="ja-JP" b="1" dirty="0" smtClean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lvl="1">
              <a:lnSpc>
                <a:spcPts val="2600"/>
              </a:lnSpc>
              <a:spcBef>
                <a:spcPts val="600"/>
              </a:spcBef>
            </a:pPr>
            <a:r>
              <a:rPr kumimoji="1" lang="ja-JP" altLang="en-US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使い勝手の良さに関する概念です</a:t>
            </a:r>
            <a:endParaRPr kumimoji="1" lang="en-US" altLang="ja-JP" dirty="0" smtClean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lvl="1">
              <a:lnSpc>
                <a:spcPts val="2600"/>
              </a:lnSpc>
              <a:spcBef>
                <a:spcPts val="600"/>
              </a:spcBef>
            </a:pPr>
            <a:r>
              <a:rPr lang="ja-JP" altLang="en-US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ユーザビリティの良し悪しで評価が分かれます</a:t>
            </a:r>
            <a:endParaRPr lang="en-US" altLang="ja-JP" dirty="0" smtClean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>
              <a:spcBef>
                <a:spcPts val="2400"/>
              </a:spcBef>
              <a:buFont typeface="Wingdings" panose="05000000000000000000" pitchFamily="2" charset="2"/>
              <a:buChar char="l"/>
            </a:pPr>
            <a:r>
              <a:rPr kumimoji="1" lang="en-US" altLang="ja-JP" b="1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HCD</a:t>
            </a:r>
            <a:r>
              <a:rPr kumimoji="1" lang="ja-JP" altLang="en-US" b="1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サイクルを導入しましょう</a:t>
            </a:r>
            <a:endParaRPr kumimoji="1" lang="en-US" altLang="ja-JP" b="1" dirty="0" smtClean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lvl="1">
              <a:lnSpc>
                <a:spcPts val="2600"/>
              </a:lnSpc>
              <a:spcBef>
                <a:spcPts val="600"/>
              </a:spcBef>
            </a:pPr>
            <a:r>
              <a:rPr lang="ja-JP" altLang="en-US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手戻りを防ぐためにも各段階でサイクルを回しましょう</a:t>
            </a:r>
            <a:endParaRPr lang="en-US" altLang="ja-JP" dirty="0" smtClean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lvl="1">
              <a:lnSpc>
                <a:spcPts val="2600"/>
              </a:lnSpc>
              <a:spcBef>
                <a:spcPts val="600"/>
              </a:spcBef>
            </a:pPr>
            <a:r>
              <a:rPr kumimoji="1" lang="ja-JP" altLang="en-US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専門家だけでなく，皆を巻き込んでの活動が重要です</a:t>
            </a:r>
            <a:endParaRPr kumimoji="1" lang="en-US" altLang="ja-JP" dirty="0" smtClean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>
              <a:spcBef>
                <a:spcPts val="2400"/>
              </a:spcBef>
              <a:buFont typeface="Wingdings" panose="05000000000000000000" pitchFamily="2" charset="2"/>
              <a:buChar char="l"/>
            </a:pPr>
            <a:r>
              <a:rPr kumimoji="1" lang="ja-JP" altLang="en-US" b="1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先進的な事例のいくつかを紹介しました</a:t>
            </a:r>
            <a:endParaRPr kumimoji="1" lang="ja-JP" altLang="en-US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4B20C9-26D2-4B3D-B0E5-BA1A1EAC872E}" type="slidenum">
              <a:rPr lang="ja-JP" altLang="en-US" smtClean="0"/>
              <a:pPr/>
              <a:t>36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73437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 bwMode="gray"/>
        <p:txBody>
          <a:bodyPr>
            <a:normAutofit/>
          </a:bodyPr>
          <a:lstStyle/>
          <a:p>
            <a:r>
              <a:rPr lang="ja-JP" altLang="en-US" sz="4800" b="1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６</a:t>
            </a:r>
            <a:r>
              <a:rPr kumimoji="1" lang="en-US" altLang="ja-JP" sz="4800" b="1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.</a:t>
            </a:r>
            <a:r>
              <a:rPr kumimoji="1" lang="ja-JP" altLang="en-US" sz="4800" b="1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 付録</a:t>
            </a:r>
            <a:endParaRPr kumimoji="1" lang="ja-JP" altLang="en-US" sz="48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 bwMode="gray">
          <a:xfrm>
            <a:off x="336103" y="3212976"/>
            <a:ext cx="8579296" cy="3168352"/>
          </a:xfrm>
        </p:spPr>
        <p:txBody>
          <a:bodyPr>
            <a:noAutofit/>
          </a:bodyPr>
          <a:lstStyle/>
          <a:p>
            <a:pPr defTabSz="898525">
              <a:lnSpc>
                <a:spcPts val="3000"/>
              </a:lnSpc>
              <a:spcBef>
                <a:spcPts val="600"/>
              </a:spcBef>
              <a:buSzPct val="120000"/>
              <a:tabLst>
                <a:tab pos="3409950" algn="l"/>
              </a:tabLst>
            </a:pPr>
            <a:r>
              <a:rPr lang="ja-JP" altLang="en-US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用語</a:t>
            </a:r>
            <a:r>
              <a:rPr lang="ja-JP" altLang="en-US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集</a:t>
            </a:r>
            <a:endParaRPr lang="en-US" altLang="ja-JP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B20C9-26D2-4B3D-B0E5-BA1A1EAC872E}" type="slidenum">
              <a:rPr lang="ja-JP" altLang="en-US" smtClean="0"/>
              <a:pPr/>
              <a:t>37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516963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kumimoji="1" lang="ja-JP" altLang="en-US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用語集</a:t>
            </a:r>
            <a:endParaRPr kumimoji="1" lang="ja-JP" altLang="en-US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7" name="コンテンツ プレースホルダー 1"/>
          <p:cNvSpPr>
            <a:spLocks noGrp="1"/>
          </p:cNvSpPr>
          <p:nvPr/>
        </p:nvSpPr>
        <p:spPr bwMode="gray">
          <a:xfrm>
            <a:off x="251520" y="920130"/>
            <a:ext cx="8640960" cy="5347320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4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18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18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800"/>
              </a:spcBef>
              <a:buFont typeface="Wingdings" panose="05000000000000000000" pitchFamily="2" charset="2"/>
              <a:buChar char="l"/>
            </a:pPr>
            <a:r>
              <a:rPr lang="en-US" altLang="ja-JP" b="1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UCD</a:t>
            </a:r>
            <a:r>
              <a:rPr lang="en-US" altLang="ja-JP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(User Centered </a:t>
            </a:r>
            <a:r>
              <a:rPr lang="en-US" altLang="ja-JP" b="1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Design</a:t>
            </a:r>
            <a:endParaRPr lang="en-US" altLang="ja-JP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457200" lvl="1" indent="0">
              <a:buNone/>
            </a:pPr>
            <a:r>
              <a:rPr lang="en-US" altLang="ja-JP" sz="20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HCD</a:t>
            </a:r>
            <a:r>
              <a:rPr lang="ja-JP" altLang="en-US" sz="20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とほぼ同じであり、より使う人（ユーザー）に着目している。</a:t>
            </a:r>
            <a:endParaRPr lang="en-US" altLang="ja-JP" sz="2000" dirty="0" smtClean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457200" lvl="1" indent="0">
              <a:buNone/>
            </a:pPr>
            <a:r>
              <a:rPr lang="ja-JP" altLang="en-US" sz="14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出典：</a:t>
            </a:r>
            <a:r>
              <a:rPr lang="en-US" altLang="ja-JP" sz="14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U-Site</a:t>
            </a:r>
            <a:r>
              <a:rPr lang="ja-JP" altLang="en-US" sz="14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「</a:t>
            </a:r>
            <a:r>
              <a:rPr lang="en-US" altLang="ja-JP" sz="14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HCD</a:t>
            </a:r>
            <a:r>
              <a:rPr lang="ja-JP" altLang="en-US" sz="14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と</a:t>
            </a:r>
            <a:r>
              <a:rPr lang="en-US" altLang="ja-JP" sz="14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UCD</a:t>
            </a:r>
            <a:r>
              <a:rPr lang="ja-JP" altLang="en-US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」</a:t>
            </a:r>
            <a:endParaRPr lang="en-US" altLang="ja-JP" sz="14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l"/>
            </a:pPr>
            <a:r>
              <a:rPr lang="ja-JP" altLang="en-US" b="1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アクセシビリティ</a:t>
            </a:r>
            <a:r>
              <a:rPr lang="en-US" altLang="ja-JP" sz="2400" b="1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(Accessibility)</a:t>
            </a:r>
            <a:endParaRPr lang="en-US" altLang="ja-JP" b="1" dirty="0" smtClean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457200" lvl="1" indent="0">
              <a:buNone/>
            </a:pPr>
            <a:r>
              <a:rPr lang="ja-JP" altLang="en-US" sz="20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年齢や身体障害の</a:t>
            </a:r>
            <a:r>
              <a:rPr lang="ja-JP" altLang="en-US" sz="20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有無に関係なく、誰でも必要</a:t>
            </a:r>
            <a:r>
              <a:rPr lang="ja-JP" altLang="en-US" sz="20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とする情報</a:t>
            </a:r>
            <a:r>
              <a:rPr lang="ja-JP" altLang="en-US" sz="20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に簡単に</a:t>
            </a:r>
            <a:r>
              <a:rPr lang="en-US" altLang="ja-JP" sz="20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/>
            </a:r>
            <a:br>
              <a:rPr lang="en-US" altLang="ja-JP" sz="20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lang="ja-JP" altLang="en-US" sz="20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たどり着け、利用</a:t>
            </a:r>
            <a:r>
              <a:rPr lang="ja-JP" altLang="en-US" sz="20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できる</a:t>
            </a:r>
            <a:r>
              <a:rPr lang="ja-JP" altLang="en-US" sz="20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こと。</a:t>
            </a:r>
            <a:endParaRPr lang="en-US" altLang="ja-JP" sz="2000" dirty="0" smtClean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457200" lvl="1" indent="0">
              <a:buNone/>
            </a:pPr>
            <a:r>
              <a:rPr lang="ja-JP" altLang="en-US" sz="14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出典：厚生労働省</a:t>
            </a:r>
            <a:r>
              <a:rPr lang="en-US" altLang="ja-JP" sz="14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HP</a:t>
            </a: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l"/>
            </a:pPr>
            <a:r>
              <a:rPr kumimoji="1" lang="ja-JP" altLang="en-US" b="1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ユニヴァーサルデザイン</a:t>
            </a:r>
            <a:r>
              <a:rPr kumimoji="1" lang="en-US" altLang="ja-JP" sz="2400" b="1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(</a:t>
            </a:r>
            <a:r>
              <a:rPr lang="en-US" altLang="ja-JP" sz="2400" b="1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Universal Design</a:t>
            </a:r>
            <a:r>
              <a:rPr lang="ja-JP" altLang="en-US" sz="2400" b="1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：</a:t>
            </a:r>
            <a:r>
              <a:rPr lang="en-US" altLang="ja-JP" sz="2400" b="1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UD)</a:t>
            </a:r>
            <a:endParaRPr kumimoji="1" lang="en-US" altLang="ja-JP" b="1" dirty="0" smtClean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457200" lvl="1" indent="0">
              <a:buNone/>
            </a:pPr>
            <a:r>
              <a:rPr lang="ja-JP" altLang="en-US" sz="20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文化・言語・国籍の違い、老若男女といった差異</a:t>
            </a:r>
            <a:r>
              <a:rPr lang="ja-JP" altLang="en-US" sz="20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、障害</a:t>
            </a:r>
            <a:r>
              <a:rPr lang="ja-JP" altLang="en-US" sz="20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・能力</a:t>
            </a:r>
            <a:r>
              <a:rPr lang="ja-JP" altLang="en-US" sz="20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の</a:t>
            </a:r>
            <a:r>
              <a:rPr lang="en-US" altLang="ja-JP" sz="20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/>
            </a:r>
            <a:br>
              <a:rPr lang="en-US" altLang="ja-JP" sz="20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lang="ja-JP" altLang="en-US" sz="20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如何</a:t>
            </a:r>
            <a:r>
              <a:rPr lang="ja-JP" altLang="en-US" sz="20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を問わず</a:t>
            </a:r>
            <a:r>
              <a:rPr lang="ja-JP" altLang="en-US" sz="20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に利用することができる施設・製品・情報の設計。</a:t>
            </a:r>
            <a:endParaRPr lang="en-US" altLang="ja-JP" sz="20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457200" lvl="1" indent="0">
              <a:buNone/>
            </a:pPr>
            <a:r>
              <a:rPr kumimoji="1" lang="ja-JP" altLang="en-US" sz="14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出典：</a:t>
            </a:r>
            <a:r>
              <a:rPr lang="en-US" altLang="ja-JP" sz="14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Wikipedia</a:t>
            </a:r>
            <a:r>
              <a:rPr lang="ja-JP" altLang="en-US" sz="14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「ユニバーサルデザイン</a:t>
            </a:r>
            <a:r>
              <a:rPr lang="ja-JP" altLang="en-US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」</a:t>
            </a:r>
            <a:endParaRPr kumimoji="1" lang="ja-JP" altLang="en-US" sz="14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0"/>
          </p:nvPr>
        </p:nvSpPr>
        <p:spPr bwMode="gray"/>
        <p:txBody>
          <a:bodyPr/>
          <a:lstStyle/>
          <a:p>
            <a:fld id="{194B20C9-26D2-4B3D-B0E5-BA1A1EAC872E}" type="slidenum">
              <a:rPr lang="ja-JP" altLang="en-US" smtClean="0"/>
              <a:pPr/>
              <a:t>38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03704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kumimoji="1" lang="ja-JP" altLang="en-US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用語集</a:t>
            </a:r>
            <a:endParaRPr kumimoji="1" lang="ja-JP" altLang="en-US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7" name="コンテンツ プレースホルダー 1"/>
          <p:cNvSpPr>
            <a:spLocks noGrp="1"/>
          </p:cNvSpPr>
          <p:nvPr/>
        </p:nvSpPr>
        <p:spPr bwMode="gray">
          <a:xfrm>
            <a:off x="251520" y="920130"/>
            <a:ext cx="8640960" cy="5347320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4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18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18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l"/>
            </a:pPr>
            <a:r>
              <a:rPr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デザイン</a:t>
            </a:r>
            <a:r>
              <a:rPr lang="ja-JP" altLang="en-US" b="1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思考</a:t>
            </a:r>
            <a:r>
              <a:rPr lang="en-US" altLang="ja-JP" sz="2400" b="1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(Design thinking)</a:t>
            </a:r>
            <a:endParaRPr lang="en-US" altLang="ja-JP" sz="24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457200" lvl="1" indent="0">
              <a:buNone/>
            </a:pPr>
            <a:r>
              <a:rPr lang="ja-JP" altLang="en-US" sz="20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人間中心設計を基本にした創造的なデザインアプローチを多様な分野で</a:t>
            </a:r>
            <a:r>
              <a:rPr lang="en-US" altLang="ja-JP" sz="20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/>
            </a:r>
            <a:br>
              <a:rPr lang="en-US" altLang="ja-JP" sz="20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lang="ja-JP" altLang="en-US" sz="20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活用すること。戦略、サービスや商品の企画開発、研究、営業、</a:t>
            </a:r>
            <a:r>
              <a:rPr lang="en-US" altLang="ja-JP" sz="20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/>
            </a:r>
            <a:br>
              <a:rPr lang="en-US" altLang="ja-JP" sz="20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lang="ja-JP" altLang="en-US" sz="20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人事や総務などの分野で活用すること。</a:t>
            </a:r>
            <a:endParaRPr lang="en-US" altLang="ja-JP" sz="2000" dirty="0" smtClean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457200" lvl="1" indent="0">
              <a:buNone/>
            </a:pPr>
            <a:r>
              <a:rPr lang="ja-JP" altLang="en-US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出典：山崎、他“人間中心設計入門”近代科学社、</a:t>
            </a:r>
            <a:r>
              <a:rPr lang="en-US" altLang="ja-JP" sz="14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2016</a:t>
            </a: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l"/>
            </a:pPr>
            <a:r>
              <a:rPr lang="ja-JP" altLang="en-US" b="1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ユーザーエクスペリエンス</a:t>
            </a:r>
            <a:r>
              <a:rPr lang="en-US" altLang="ja-JP" sz="2400" b="1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(User Experience</a:t>
            </a:r>
            <a:r>
              <a:rPr lang="ja-JP" altLang="en-US" sz="2400" b="1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：</a:t>
            </a:r>
            <a:r>
              <a:rPr lang="en-US" altLang="ja-JP" sz="2400" b="1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UX)</a:t>
            </a:r>
            <a:endParaRPr lang="en-US" altLang="ja-JP" b="1" dirty="0" smtClean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457200" lvl="1" indent="0">
              <a:buNone/>
            </a:pPr>
            <a:r>
              <a:rPr lang="ja-JP" altLang="en-US" sz="20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使いやすさだけでなく、ユーザー体験を総合的に捉えること。</a:t>
            </a:r>
            <a:r>
              <a:rPr lang="en-US" altLang="ja-JP" sz="20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/>
            </a:r>
            <a:br>
              <a:rPr lang="en-US" altLang="ja-JP" sz="20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lang="ja-JP" altLang="en-US" sz="20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そして、そのユーザーエクスペリエンスを考慮して設計するアプローチ</a:t>
            </a:r>
            <a:r>
              <a:rPr lang="en-US" altLang="ja-JP" sz="20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/>
            </a:r>
            <a:br>
              <a:rPr lang="en-US" altLang="ja-JP" sz="20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lang="ja-JP" altLang="en-US" sz="20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を「ユーザエクスペリエンス・デザイン（</a:t>
            </a:r>
            <a:r>
              <a:rPr lang="en-US" altLang="ja-JP" sz="20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UXD</a:t>
            </a:r>
            <a:r>
              <a:rPr lang="ja-JP" altLang="en-US" sz="20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）」と呼ぶ。</a:t>
            </a:r>
            <a:endParaRPr lang="en-US" altLang="ja-JP" sz="2000" dirty="0" smtClean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457200" lvl="1" indent="0">
              <a:buNone/>
            </a:pPr>
            <a:r>
              <a:rPr lang="ja-JP" altLang="en-US" sz="14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出典：</a:t>
            </a:r>
            <a:r>
              <a:rPr lang="ja-JP" altLang="en-US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山崎、他“人間中心設計入門”近代科学社、</a:t>
            </a:r>
            <a:r>
              <a:rPr lang="en-US" altLang="ja-JP" sz="14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2016</a:t>
            </a:r>
            <a:endParaRPr lang="en-US" altLang="ja-JP" sz="2000" dirty="0" smtClean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l"/>
            </a:pPr>
            <a:r>
              <a:rPr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人間</a:t>
            </a:r>
            <a:r>
              <a:rPr lang="ja-JP" altLang="en-US" b="1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工学</a:t>
            </a:r>
            <a:r>
              <a:rPr lang="en-US" altLang="ja-JP" sz="2400" b="1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(Ergonomics)</a:t>
            </a:r>
            <a:endParaRPr lang="en-US" altLang="ja-JP" sz="24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457200" lvl="1" indent="0">
              <a:buNone/>
            </a:pPr>
            <a:r>
              <a:rPr lang="ja-JP" altLang="en-US" sz="20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人間が使用する道具・機会・システムあるいは人間が行う作業・活動を</a:t>
            </a:r>
            <a:r>
              <a:rPr lang="en-US" altLang="ja-JP" sz="20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/>
            </a:r>
            <a:br>
              <a:rPr lang="en-US" altLang="ja-JP" sz="20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lang="ja-JP" altLang="en-US" sz="20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人間の様々な特性や特徴に適合するように、これらを使いやすく、</a:t>
            </a:r>
            <a:r>
              <a:rPr lang="en-US" altLang="ja-JP" sz="20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/>
            </a:r>
            <a:br>
              <a:rPr lang="en-US" altLang="ja-JP" sz="20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lang="ja-JP" altLang="en-US" sz="20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あるいは作業しやすくするための基礎的、そして応用的な技術・方法論。</a:t>
            </a:r>
            <a:endParaRPr lang="en-US" altLang="ja-JP" sz="20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457200" lvl="1" indent="0">
              <a:buNone/>
            </a:pPr>
            <a:r>
              <a:rPr lang="ja-JP" altLang="en-US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出</a:t>
            </a:r>
            <a:r>
              <a:rPr lang="ja-JP" altLang="en-US" sz="1400" dirty="0">
                <a:latin typeface="Yu Gothic" charset="-128"/>
                <a:ea typeface="Yu Gothic" charset="-128"/>
                <a:cs typeface="Yu Gothic" charset="-128"/>
              </a:rPr>
              <a:t>典</a:t>
            </a:r>
            <a:r>
              <a:rPr lang="ja-JP" altLang="en-US" sz="1400" dirty="0" smtClean="0">
                <a:latin typeface="Yu Gothic" charset="-128"/>
                <a:ea typeface="Yu Gothic" charset="-128"/>
                <a:cs typeface="Yu Gothic" charset="-128"/>
              </a:rPr>
              <a:t>：伊藤、他</a:t>
            </a:r>
            <a:r>
              <a:rPr lang="en-US" altLang="ja-JP" sz="1400" dirty="0" smtClean="0">
                <a:latin typeface="Yu Gothic" charset="-128"/>
                <a:ea typeface="Yu Gothic" charset="-128"/>
                <a:cs typeface="Yu Gothic" charset="-128"/>
              </a:rPr>
              <a:t>"</a:t>
            </a:r>
            <a:r>
              <a:rPr lang="ja-JP" altLang="en-US" sz="1400" dirty="0" smtClean="0">
                <a:latin typeface="Yu Gothic" charset="-128"/>
                <a:ea typeface="Yu Gothic" charset="-128"/>
                <a:cs typeface="Yu Gothic" charset="-128"/>
              </a:rPr>
              <a:t>人間</a:t>
            </a:r>
            <a:r>
              <a:rPr lang="ja-JP" altLang="en-US" sz="1400" dirty="0">
                <a:latin typeface="Yu Gothic" charset="-128"/>
                <a:ea typeface="Yu Gothic" charset="-128"/>
                <a:cs typeface="Yu Gothic" charset="-128"/>
              </a:rPr>
              <a:t>工学ハント</a:t>
            </a:r>
            <a:r>
              <a:rPr lang="ja-JP" altLang="en-US" sz="1400" dirty="0" smtClean="0">
                <a:latin typeface="Yu Gothic" charset="-128"/>
                <a:ea typeface="Yu Gothic" charset="-128"/>
                <a:cs typeface="Yu Gothic" charset="-128"/>
              </a:rPr>
              <a:t>゙ブック</a:t>
            </a:r>
            <a:r>
              <a:rPr lang="en-US" altLang="ja-JP" sz="1400" dirty="0" smtClean="0">
                <a:latin typeface="Yu Gothic" charset="-128"/>
                <a:ea typeface="Yu Gothic" charset="-128"/>
                <a:cs typeface="Yu Gothic" charset="-128"/>
              </a:rPr>
              <a:t>"</a:t>
            </a:r>
            <a:r>
              <a:rPr lang="ja-JP" altLang="en-US" sz="1400" dirty="0" smtClean="0">
                <a:latin typeface="Yu Gothic" charset="-128"/>
                <a:ea typeface="Yu Gothic" charset="-128"/>
                <a:cs typeface="Yu Gothic" charset="-128"/>
              </a:rPr>
              <a:t>朝倉書店、</a:t>
            </a:r>
            <a:r>
              <a:rPr lang="en-US" altLang="ja-JP" sz="1400" dirty="0" smtClean="0">
                <a:latin typeface="Yu Gothic" charset="-128"/>
                <a:ea typeface="Yu Gothic" charset="-128"/>
                <a:cs typeface="Yu Gothic" charset="-128"/>
              </a:rPr>
              <a:t>2012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0"/>
          </p:nvPr>
        </p:nvSpPr>
        <p:spPr bwMode="gray"/>
        <p:txBody>
          <a:bodyPr/>
          <a:lstStyle/>
          <a:p>
            <a:fld id="{194B20C9-26D2-4B3D-B0E5-BA1A1EAC872E}" type="slidenum">
              <a:rPr lang="ja-JP" altLang="en-US" smtClean="0"/>
              <a:pPr/>
              <a:t>39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93760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5544972" y="1742329"/>
            <a:ext cx="3219199" cy="4519925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 bwMode="gray"/>
        <p:txBody>
          <a:bodyPr>
            <a:normAutofit/>
          </a:bodyPr>
          <a:lstStyle/>
          <a:p>
            <a:r>
              <a:rPr kumimoji="1" lang="ja-JP" altLang="en-US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事例いろいろ①</a:t>
            </a:r>
            <a:endParaRPr kumimoji="1" lang="ja-JP" altLang="en-US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 bwMode="gray">
          <a:xfrm>
            <a:off x="146957" y="994033"/>
            <a:ext cx="3057247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ja-JP" altLang="en-US" sz="3200" b="1" dirty="0" smtClean="0">
                <a:solidFill>
                  <a:srgbClr val="FE6E54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変な自動販売機</a:t>
            </a:r>
            <a:endParaRPr kumimoji="1" lang="ja-JP" altLang="en-US" sz="3200" b="1" dirty="0">
              <a:solidFill>
                <a:srgbClr val="FE6E54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4B20C9-26D2-4B3D-B0E5-BA1A1EAC872E}" type="slidenum">
              <a:rPr lang="ja-JP" altLang="en-US" smtClean="0"/>
              <a:pPr/>
              <a:t>4</a:t>
            </a:fld>
            <a:endParaRPr lang="ja-JP" altLang="en-US"/>
          </a:p>
        </p:txBody>
      </p:sp>
      <p:sp>
        <p:nvSpPr>
          <p:cNvPr id="6" name="正方形/長方形 5"/>
          <p:cNvSpPr/>
          <p:nvPr/>
        </p:nvSpPr>
        <p:spPr bwMode="gray">
          <a:xfrm>
            <a:off x="6375677" y="2292584"/>
            <a:ext cx="1030785" cy="1593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コンテンツ プレースホルダー 2"/>
          <p:cNvSpPr txBox="1">
            <a:spLocks/>
          </p:cNvSpPr>
          <p:nvPr/>
        </p:nvSpPr>
        <p:spPr bwMode="gray">
          <a:xfrm>
            <a:off x="146956" y="1736128"/>
            <a:ext cx="5237844" cy="36948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4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18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18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ts val="3300"/>
              </a:lnSpc>
              <a:spcBef>
                <a:spcPts val="600"/>
              </a:spcBef>
              <a:buNone/>
            </a:pPr>
            <a:r>
              <a:rPr lang="ja-JP" altLang="en-US" sz="28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右の写真は、地下鉄の駅</a:t>
            </a:r>
            <a:r>
              <a:rPr lang="ja-JP" altLang="en-US" sz="28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で</a:t>
            </a:r>
            <a:r>
              <a:rPr lang="en-US" altLang="ja-JP" sz="28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/>
            </a:r>
            <a:br>
              <a:rPr lang="en-US" altLang="ja-JP" sz="28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lang="ja-JP" altLang="en-US" sz="28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見かけた</a:t>
            </a:r>
            <a:r>
              <a:rPr lang="ja-JP" altLang="en-US" sz="28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自動販売機です</a:t>
            </a:r>
            <a:r>
              <a:rPr lang="ja-JP" altLang="en-US" sz="28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。</a:t>
            </a:r>
            <a:endParaRPr lang="en-US" altLang="ja-JP" sz="2800" dirty="0" smtClean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0" lvl="1" indent="0">
              <a:lnSpc>
                <a:spcPts val="3300"/>
              </a:lnSpc>
              <a:spcBef>
                <a:spcPts val="2400"/>
              </a:spcBef>
              <a:buNone/>
            </a:pPr>
            <a:r>
              <a:rPr lang="ja-JP" altLang="en-US" sz="28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どこ</a:t>
            </a:r>
            <a:r>
              <a:rPr lang="ja-JP" altLang="en-US" sz="28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かが変だと思いませんか？</a:t>
            </a:r>
            <a:endParaRPr lang="en-US" altLang="ja-JP" sz="2800" dirty="0" smtClean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4" name="正方形/長方形 3"/>
          <p:cNvSpPr/>
          <p:nvPr/>
        </p:nvSpPr>
        <p:spPr bwMode="gray">
          <a:xfrm>
            <a:off x="7802282" y="2362200"/>
            <a:ext cx="869770" cy="1019176"/>
          </a:xfrm>
          <a:prstGeom prst="rect">
            <a:avLst/>
          </a:prstGeom>
          <a:noFill/>
          <a:ln w="57150">
            <a:solidFill>
              <a:srgbClr val="FFFF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4230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 bwMode="gray"/>
        <p:txBody>
          <a:bodyPr>
            <a:normAutofit/>
          </a:bodyPr>
          <a:lstStyle/>
          <a:p>
            <a:r>
              <a:rPr kumimoji="1" lang="ja-JP" altLang="en-US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更新履歴</a:t>
            </a:r>
            <a:endParaRPr kumimoji="1" lang="ja-JP" altLang="en-US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graphicFrame>
        <p:nvGraphicFramePr>
          <p:cNvPr id="5" name="コンテンツ プレースホルダー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3838795"/>
              </p:ext>
            </p:extLst>
          </p:nvPr>
        </p:nvGraphicFramePr>
        <p:xfrm>
          <a:off x="356981" y="1034311"/>
          <a:ext cx="8409332" cy="339809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62194"/>
                <a:gridCol w="1314450"/>
                <a:gridCol w="2457450"/>
                <a:gridCol w="3975238"/>
              </a:tblGrid>
              <a:tr h="274359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1" dirty="0" smtClean="0">
                          <a:solidFill>
                            <a:schemeClr val="bg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メイリオ" panose="020B0604030504040204" pitchFamily="50" charset="-128"/>
                        </a:rPr>
                        <a:t>Rev.</a:t>
                      </a:r>
                      <a:endParaRPr kumimoji="1" lang="ja-JP" altLang="en-US" sz="1800" b="1" dirty="0">
                        <a:solidFill>
                          <a:schemeClr val="bg1"/>
                        </a:solidFill>
                        <a:latin typeface="游ゴシック" panose="020B0400000000000000" pitchFamily="50" charset="-128"/>
                        <a:ea typeface="游ゴシック" panose="020B0400000000000000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72000" marR="36000" marT="72000" marB="18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6E5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800" b="1" dirty="0" smtClean="0">
                          <a:solidFill>
                            <a:schemeClr val="bg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メイリオ" panose="020B0604030504040204" pitchFamily="50" charset="-128"/>
                        </a:rPr>
                        <a:t>更新年月日</a:t>
                      </a:r>
                      <a:endParaRPr kumimoji="1" lang="ja-JP" altLang="en-US" sz="1800" b="1" dirty="0">
                        <a:solidFill>
                          <a:schemeClr val="bg1"/>
                        </a:solidFill>
                        <a:latin typeface="游ゴシック" panose="020B0400000000000000" pitchFamily="50" charset="-128"/>
                        <a:ea typeface="游ゴシック" panose="020B0400000000000000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72000" marR="36000" marT="72000" marB="18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6E5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b="1" dirty="0" smtClean="0">
                          <a:solidFill>
                            <a:schemeClr val="bg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メイリオ" panose="020B0604030504040204" pitchFamily="50" charset="-128"/>
                        </a:rPr>
                        <a:t>更新者</a:t>
                      </a:r>
                      <a:endParaRPr kumimoji="1" lang="ja-JP" altLang="en-US" sz="1800" b="1" dirty="0">
                        <a:solidFill>
                          <a:schemeClr val="bg1"/>
                        </a:solidFill>
                        <a:latin typeface="游ゴシック" panose="020B0400000000000000" pitchFamily="50" charset="-128"/>
                        <a:ea typeface="游ゴシック" panose="020B0400000000000000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72000" marR="36000" marT="72000" marB="18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6E5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b="1" dirty="0" smtClean="0">
                          <a:solidFill>
                            <a:schemeClr val="bg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メイリオ" panose="020B0604030504040204" pitchFamily="50" charset="-128"/>
                        </a:rPr>
                        <a:t>主な更新内容</a:t>
                      </a:r>
                      <a:endParaRPr kumimoji="1" lang="ja-JP" altLang="en-US" sz="1800" b="1" dirty="0">
                        <a:solidFill>
                          <a:schemeClr val="bg1"/>
                        </a:solidFill>
                        <a:latin typeface="游ゴシック" panose="020B0400000000000000" pitchFamily="50" charset="-128"/>
                        <a:ea typeface="游ゴシック" panose="020B0400000000000000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72000" marR="36000" marT="72000" marB="18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6E54"/>
                    </a:solidFill>
                  </a:tcPr>
                </a:tc>
              </a:tr>
              <a:tr h="4333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メイリオ" panose="020B0604030504040204" pitchFamily="50" charset="-128"/>
                        </a:rPr>
                        <a:t>α</a:t>
                      </a:r>
                      <a:r>
                        <a:rPr kumimoji="1" lang="ja-JP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メイリオ" panose="020B0604030504040204" pitchFamily="50" charset="-128"/>
                        </a:rPr>
                        <a:t>版</a:t>
                      </a:r>
                      <a:endParaRPr kumimoji="1" lang="ja-JP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72000" marR="36000" marT="72000" marB="1800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メイリオ" panose="020B0604030504040204" pitchFamily="50" charset="-128"/>
                        </a:rPr>
                        <a:t>2017/03/03</a:t>
                      </a:r>
                      <a:endParaRPr kumimoji="1" lang="ja-JP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72000" marR="36000" marT="54000" marB="1800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メイリオ" panose="020B0604030504040204" pitchFamily="50" charset="-128"/>
                        </a:rPr>
                        <a:t>HCD-Net</a:t>
                      </a:r>
                      <a:r>
                        <a:rPr kumimoji="1" lang="ja-JP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メイリオ" panose="020B0604030504040204" pitchFamily="50" charset="-128"/>
                        </a:rPr>
                        <a:t> 講師拡大</a:t>
                      </a: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メイリオ" panose="020B0604030504040204" pitchFamily="50" charset="-128"/>
                        </a:rPr>
                        <a:t>WG</a:t>
                      </a:r>
                      <a:endParaRPr kumimoji="1" lang="ja-JP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72000" marR="36000" marT="54000" marB="1800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メイリオ" panose="020B0604030504040204" pitchFamily="50" charset="-128"/>
                        </a:rPr>
                        <a:t>α</a:t>
                      </a:r>
                      <a:r>
                        <a:rPr kumimoji="1" lang="ja-JP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メイリオ" panose="020B0604030504040204" pitchFamily="50" charset="-128"/>
                        </a:rPr>
                        <a:t>版</a:t>
                      </a:r>
                      <a:endParaRPr kumimoji="1" lang="ja-JP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72000" marR="36000" marT="54000" marB="1800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33397"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メイリオ" panose="020B0604030504040204" pitchFamily="50" charset="-128"/>
                        </a:rPr>
                        <a:t>β</a:t>
                      </a:r>
                      <a:r>
                        <a:rPr kumimoji="1" lang="ja-JP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メイリオ" panose="020B0604030504040204" pitchFamily="50" charset="-128"/>
                        </a:rPr>
                        <a:t>版</a:t>
                      </a:r>
                    </a:p>
                  </a:txBody>
                  <a:tcPr marL="72000" marR="36000" marT="72000" marB="18000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メイリオ" panose="020B0604030504040204" pitchFamily="50" charset="-128"/>
                        </a:rPr>
                        <a:t>2017/04/12</a:t>
                      </a:r>
                      <a:endParaRPr kumimoji="1" lang="ja-JP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72000" marR="36000" marT="54000" marB="18000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メイリオ" panose="020B0604030504040204" pitchFamily="50" charset="-128"/>
                        </a:rPr>
                        <a:t>HCD-Net</a:t>
                      </a:r>
                      <a:r>
                        <a:rPr kumimoji="1" lang="ja-JP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メイリオ" panose="020B0604030504040204" pitchFamily="50" charset="-128"/>
                        </a:rPr>
                        <a:t> 講師拡大</a:t>
                      </a: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メイリオ" panose="020B0604030504040204" pitchFamily="50" charset="-128"/>
                        </a:rPr>
                        <a:t>WG</a:t>
                      </a:r>
                      <a:endParaRPr kumimoji="1" lang="ja-JP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72000" marR="36000" marT="54000" marB="18000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メイリオ" panose="020B0604030504040204" pitchFamily="50" charset="-128"/>
                        </a:rPr>
                        <a:t>構成見直し</a:t>
                      </a:r>
                    </a:p>
                  </a:txBody>
                  <a:tcPr marL="72000" marR="36000" marT="54000" marB="18000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33397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72000" marR="36000" marT="72000" marB="1800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メイリオ" panose="020B0604030504040204" pitchFamily="50" charset="-128"/>
                        </a:rPr>
                        <a:t>2017/05/15</a:t>
                      </a:r>
                      <a:endParaRPr kumimoji="1" lang="ja-JP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72000" marR="36000" marT="54000" marB="18000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メイリオ" panose="020B0604030504040204" pitchFamily="50" charset="-128"/>
                        </a:rPr>
                        <a:t>HCD-Net</a:t>
                      </a:r>
                      <a:r>
                        <a:rPr kumimoji="1" lang="ja-JP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メイリオ" panose="020B0604030504040204" pitchFamily="50" charset="-128"/>
                        </a:rPr>
                        <a:t> 講師拡大</a:t>
                      </a: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メイリオ" panose="020B0604030504040204" pitchFamily="50" charset="-128"/>
                        </a:rPr>
                        <a:t>WG</a:t>
                      </a:r>
                      <a:endParaRPr kumimoji="1" lang="ja-JP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72000" marR="36000" marT="54000" marB="18000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メイリオ" panose="020B0604030504040204" pitchFamily="50" charset="-128"/>
                        </a:rPr>
                        <a:t>不要ページ削除、など</a:t>
                      </a:r>
                    </a:p>
                  </a:txBody>
                  <a:tcPr marL="72000" marR="36000" marT="54000" marB="18000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33397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メイリオ" panose="020B0604030504040204" pitchFamily="50" charset="-128"/>
                        </a:rPr>
                        <a:t>2017/06/02</a:t>
                      </a:r>
                      <a:endParaRPr kumimoji="1" lang="ja-JP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72000" marR="36000" marT="54000" marB="18000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メイリオ" panose="020B0604030504040204" pitchFamily="50" charset="-128"/>
                        </a:rPr>
                        <a:t>HCD-Net</a:t>
                      </a:r>
                      <a:r>
                        <a:rPr kumimoji="1" lang="ja-JP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メイリオ" panose="020B0604030504040204" pitchFamily="50" charset="-128"/>
                        </a:rPr>
                        <a:t> 講師拡大</a:t>
                      </a: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メイリオ" panose="020B0604030504040204" pitchFamily="50" charset="-128"/>
                        </a:rPr>
                        <a:t>WG</a:t>
                      </a:r>
                      <a:endParaRPr kumimoji="1" lang="ja-JP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72000" marR="36000" marT="54000" marB="18000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メイリオ" panose="020B0604030504040204" pitchFamily="50" charset="-128"/>
                        </a:rPr>
                        <a:t>画像差し替え、など</a:t>
                      </a:r>
                    </a:p>
                  </a:txBody>
                  <a:tcPr marL="72000" marR="36000" marT="54000" marB="18000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33397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72000" marR="36000" marT="72000" marB="1800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メイリオ" panose="020B0604030504040204" pitchFamily="50" charset="-128"/>
                        </a:rPr>
                        <a:t>2017/06/12</a:t>
                      </a:r>
                      <a:endParaRPr kumimoji="1" lang="ja-JP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72000" marR="36000" marT="54000" marB="18000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メイリオ" panose="020B0604030504040204" pitchFamily="50" charset="-128"/>
                        </a:rPr>
                        <a:t>HCD-Net</a:t>
                      </a:r>
                      <a:r>
                        <a:rPr kumimoji="1" lang="ja-JP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メイリオ" panose="020B0604030504040204" pitchFamily="50" charset="-128"/>
                        </a:rPr>
                        <a:t> 講師拡大</a:t>
                      </a: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メイリオ" panose="020B0604030504040204" pitchFamily="50" charset="-128"/>
                        </a:rPr>
                        <a:t>WG</a:t>
                      </a:r>
                      <a:endParaRPr kumimoji="1" lang="ja-JP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72000" marR="36000" marT="54000" marB="18000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メイリオ" panose="020B0604030504040204" pitchFamily="50" charset="-128"/>
                        </a:rPr>
                        <a:t>ページタイトル見直し</a:t>
                      </a:r>
                    </a:p>
                  </a:txBody>
                  <a:tcPr marL="72000" marR="36000" marT="54000" marB="18000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33397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72000" marR="36000" marT="72000" marB="1800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メイリオ" panose="020B0604030504040204" pitchFamily="50" charset="-128"/>
                        </a:rPr>
                        <a:t>2017/06/16</a:t>
                      </a:r>
                      <a:endParaRPr kumimoji="1" lang="ja-JP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72000" marR="36000" marT="54000" marB="1800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メイリオ" panose="020B0604030504040204" pitchFamily="50" charset="-128"/>
                        </a:rPr>
                        <a:t>HCD-Net</a:t>
                      </a:r>
                      <a:r>
                        <a:rPr kumimoji="1" lang="ja-JP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メイリオ" panose="020B0604030504040204" pitchFamily="50" charset="-128"/>
                        </a:rPr>
                        <a:t> 講師拡大</a:t>
                      </a: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メイリオ" panose="020B0604030504040204" pitchFamily="50" charset="-128"/>
                        </a:rPr>
                        <a:t>WG</a:t>
                      </a:r>
                      <a:endParaRPr kumimoji="1" lang="ja-JP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72000" marR="36000" marT="54000" marB="1800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メイリオ" panose="020B0604030504040204" pitchFamily="50" charset="-128"/>
                        </a:rPr>
                        <a:t>図の圧縮</a:t>
                      </a:r>
                    </a:p>
                  </a:txBody>
                  <a:tcPr marL="72000" marR="36000" marT="54000" marB="1800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333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72000" marR="36000" marT="72000" marB="1800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72000" marR="36000" marT="54000" marB="1800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72000" marR="36000" marT="54000" marB="1800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72000" marR="36000" marT="54000" marB="1800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3" name="スライド番号プレースホルダー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4B20C9-26D2-4B3D-B0E5-BA1A1EAC872E}" type="slidenum">
              <a:rPr lang="ja-JP" altLang="en-US" smtClean="0"/>
              <a:pPr/>
              <a:t>40</a:t>
            </a:fld>
            <a:endParaRPr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306237" y="5230573"/>
            <a:ext cx="6647974" cy="954107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sz="1400" dirty="0" smtClean="0">
                <a:ea typeface="游ゴシック"/>
              </a:rPr>
              <a:t>本ドキュメントは</a:t>
            </a:r>
            <a:r>
              <a:rPr lang="ja-JP" altLang="en-US" sz="1400" dirty="0">
                <a:ea typeface="游ゴシック"/>
              </a:rPr>
              <a:t>、クリエイティブ・コモンズとして以下の条件で配布します。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sz="1400" dirty="0" smtClean="0">
                <a:ea typeface="游ゴシック"/>
              </a:rPr>
              <a:t>表示</a:t>
            </a:r>
            <a:r>
              <a:rPr lang="ja-JP" altLang="en-US" sz="1400" dirty="0">
                <a:ea typeface="游ゴシック"/>
              </a:rPr>
              <a:t>：  作品のクレジットを表示すること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sz="1400" dirty="0" smtClean="0">
                <a:ea typeface="游ゴシック"/>
              </a:rPr>
              <a:t>非営利</a:t>
            </a:r>
            <a:r>
              <a:rPr lang="ja-JP" altLang="en-US" sz="1400" dirty="0">
                <a:ea typeface="游ゴシック"/>
              </a:rPr>
              <a:t>：  営利目的で使用しないこと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sz="1400" dirty="0" smtClean="0">
                <a:ea typeface="游ゴシック"/>
              </a:rPr>
              <a:t>継承</a:t>
            </a:r>
            <a:r>
              <a:rPr lang="ja-JP" altLang="en-US" sz="1400" dirty="0">
                <a:ea typeface="游ゴシック"/>
              </a:rPr>
              <a:t>：  元の作品と同じ組み合わせの </a:t>
            </a:r>
            <a:r>
              <a:rPr lang="en-US" altLang="ja-JP" sz="1400" dirty="0">
                <a:ea typeface="游ゴシック"/>
              </a:rPr>
              <a:t>CC </a:t>
            </a:r>
            <a:r>
              <a:rPr lang="ja-JP" altLang="en-US" sz="1400" dirty="0">
                <a:ea typeface="游ゴシック"/>
              </a:rPr>
              <a:t>ライセンスで公開する</a:t>
            </a:r>
            <a:r>
              <a:rPr lang="ja-JP" altLang="en-US" sz="1400" dirty="0" smtClean="0">
                <a:ea typeface="游ゴシック"/>
              </a:rPr>
              <a:t>こと</a:t>
            </a:r>
            <a:endParaRPr lang="ja-JP" altLang="en-US" sz="1400" dirty="0">
              <a:ea typeface="游ゴシック"/>
            </a:endParaRPr>
          </a:p>
        </p:txBody>
      </p:sp>
      <p:sp>
        <p:nvSpPr>
          <p:cNvPr id="6" name="サブタイトル 2"/>
          <p:cNvSpPr txBox="1">
            <a:spLocks/>
          </p:cNvSpPr>
          <p:nvPr/>
        </p:nvSpPr>
        <p:spPr bwMode="gray">
          <a:xfrm>
            <a:off x="1891337" y="6282542"/>
            <a:ext cx="5477774" cy="3524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kumimoji="1"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None/>
              <a:defRPr kumimoji="1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kumimoji="1"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kumimoji="1"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kumimoji="1"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kumimoji="1"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kumimoji="1"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1400" dirty="0" smtClean="0">
                <a:solidFill>
                  <a:schemeClr val="tx1"/>
                </a:solidFill>
                <a:latin typeface="游ゴシック" panose="020B0400000000000000" pitchFamily="50" charset="-128"/>
                <a:ea typeface="游ゴシック"/>
                <a:cs typeface="メイリオ" panose="020B0604030504040204" pitchFamily="50" charset="-128"/>
              </a:rPr>
              <a:t>制作・著作：特定非営利活動法人　人間中心設計推進機構</a:t>
            </a:r>
            <a:endParaRPr lang="en-US" altLang="ja-JP" sz="1400" dirty="0" smtClean="0">
              <a:solidFill>
                <a:schemeClr val="tx1"/>
              </a:solidFill>
              <a:latin typeface="游ゴシック" panose="020B0400000000000000" pitchFamily="50" charset="-128"/>
              <a:ea typeface="游ゴシック"/>
              <a:cs typeface="メイリオ" panose="020B0604030504040204" pitchFamily="50" charset="-128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477" y="4788300"/>
            <a:ext cx="993495" cy="344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3680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 bwMode="gray"/>
        <p:txBody>
          <a:bodyPr>
            <a:normAutofit/>
          </a:bodyPr>
          <a:lstStyle/>
          <a:p>
            <a:r>
              <a:rPr kumimoji="1" lang="ja-JP" altLang="en-US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事例いろいろ②</a:t>
            </a:r>
            <a:endParaRPr kumimoji="1" lang="ja-JP" altLang="en-US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4B20C9-26D2-4B3D-B0E5-BA1A1EAC872E}" type="slidenum">
              <a:rPr lang="ja-JP" altLang="en-US" smtClean="0"/>
              <a:pPr/>
              <a:t>5</a:t>
            </a:fld>
            <a:endParaRPr lang="ja-JP" altLang="en-US"/>
          </a:p>
        </p:txBody>
      </p:sp>
      <p:sp>
        <p:nvSpPr>
          <p:cNvPr id="4" name="テキスト ボックス 3"/>
          <p:cNvSpPr txBox="1"/>
          <p:nvPr/>
        </p:nvSpPr>
        <p:spPr bwMode="gray">
          <a:xfrm>
            <a:off x="146957" y="994033"/>
            <a:ext cx="8074646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ja-JP" altLang="en-US" sz="3200" b="1" dirty="0" smtClean="0">
                <a:solidFill>
                  <a:srgbClr val="FE6E54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裏表</a:t>
            </a:r>
            <a:r>
              <a:rPr lang="ja-JP" altLang="en-US" sz="3200" b="1" dirty="0">
                <a:solidFill>
                  <a:srgbClr val="FE6E54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の</a:t>
            </a:r>
            <a:r>
              <a:rPr kumimoji="1" lang="ja-JP" altLang="en-US" sz="3200" b="1" dirty="0" smtClean="0">
                <a:solidFill>
                  <a:srgbClr val="FE6E54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確認が必要な</a:t>
            </a:r>
            <a:r>
              <a:rPr lang="en-US" altLang="ja-JP" sz="3200" b="1" dirty="0" smtClean="0">
                <a:solidFill>
                  <a:srgbClr val="FE6E54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USB</a:t>
            </a:r>
            <a:r>
              <a:rPr lang="ja-JP" altLang="en-US" sz="3200" b="1" dirty="0" smtClean="0">
                <a:solidFill>
                  <a:srgbClr val="FE6E54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 </a:t>
            </a:r>
            <a:r>
              <a:rPr lang="en-US" altLang="ja-JP" sz="3200" b="1" dirty="0" smtClean="0">
                <a:solidFill>
                  <a:srgbClr val="FE6E54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Type-A </a:t>
            </a:r>
            <a:r>
              <a:rPr lang="ja-JP" altLang="en-US" sz="3200" b="1" dirty="0">
                <a:solidFill>
                  <a:srgbClr val="FE6E54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コネクタ</a:t>
            </a:r>
            <a:endParaRPr kumimoji="1" lang="ja-JP" altLang="en-US" sz="3200" b="1" dirty="0">
              <a:solidFill>
                <a:srgbClr val="FE6E54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5" name="コンテンツ プレースホルダー 2"/>
          <p:cNvSpPr txBox="1">
            <a:spLocks/>
          </p:cNvSpPr>
          <p:nvPr/>
        </p:nvSpPr>
        <p:spPr bwMode="gray">
          <a:xfrm>
            <a:off x="146955" y="1736128"/>
            <a:ext cx="8644619" cy="10927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4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18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18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ts val="3300"/>
              </a:lnSpc>
              <a:spcBef>
                <a:spcPts val="600"/>
              </a:spcBef>
              <a:buNone/>
            </a:pPr>
            <a:r>
              <a:rPr lang="ja-JP" altLang="en-US" sz="28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表裏を確認しないと入らないのでイライラする</a:t>
            </a:r>
            <a:r>
              <a:rPr lang="en-US" altLang="ja-JP" sz="28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…</a:t>
            </a:r>
            <a:br>
              <a:rPr lang="en-US" altLang="ja-JP" sz="28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lang="ja-JP" altLang="en-US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（</a:t>
            </a:r>
            <a:r>
              <a:rPr lang="en-US" altLang="ja-JP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Type-C</a:t>
            </a:r>
            <a:r>
              <a:rPr lang="ja-JP" altLang="en-US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や</a:t>
            </a:r>
            <a:r>
              <a:rPr lang="en-US" altLang="ja-JP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Apple</a:t>
            </a:r>
            <a:r>
              <a:rPr lang="ja-JP" altLang="en-US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の</a:t>
            </a:r>
            <a:r>
              <a:rPr lang="en-US" altLang="ja-JP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Lightning</a:t>
            </a:r>
            <a:r>
              <a:rPr lang="ja-JP" altLang="en-US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は両面</a:t>
            </a:r>
            <a:r>
              <a:rPr lang="en-US" altLang="ja-JP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OK</a:t>
            </a:r>
            <a:r>
              <a:rPr lang="ja-JP" altLang="en-US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）</a:t>
            </a:r>
            <a:endParaRPr lang="en-US" altLang="ja-JP" dirty="0" smtClean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050" y="3009900"/>
            <a:ext cx="8324850" cy="2774950"/>
          </a:xfrm>
          <a:prstGeom prst="rect">
            <a:avLst/>
          </a:prstGeom>
        </p:spPr>
      </p:pic>
      <p:sp>
        <p:nvSpPr>
          <p:cNvPr id="7" name="コンテンツ プレースホルダー 2"/>
          <p:cNvSpPr txBox="1">
            <a:spLocks/>
          </p:cNvSpPr>
          <p:nvPr/>
        </p:nvSpPr>
        <p:spPr bwMode="gray">
          <a:xfrm>
            <a:off x="146955" y="6238875"/>
            <a:ext cx="8644619" cy="527050"/>
          </a:xfrm>
          <a:prstGeom prst="rect">
            <a:avLst/>
          </a:prstGeom>
        </p:spPr>
        <p:txBody>
          <a:bodyPr vert="horz" lIns="91440" tIns="45720" rIns="3600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4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18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18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42925" lvl="1" indent="-542925">
              <a:lnSpc>
                <a:spcPts val="1400"/>
              </a:lnSpc>
              <a:spcBef>
                <a:spcPts val="600"/>
              </a:spcBef>
              <a:buNone/>
            </a:pPr>
            <a:r>
              <a:rPr lang="ja-JP" altLang="en-US" sz="12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（注）</a:t>
            </a:r>
            <a:r>
              <a:rPr lang="en-US" altLang="ja-JP" sz="12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	USB</a:t>
            </a:r>
            <a:r>
              <a:rPr lang="ja-JP" altLang="en-US" sz="12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規格書では「</a:t>
            </a:r>
            <a:r>
              <a:rPr lang="ja-JP" altLang="en-US" sz="12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正しい向きが触覚で判るようにプラグの上面に</a:t>
            </a:r>
            <a:r>
              <a:rPr lang="ja-JP" altLang="en-US" sz="12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刻印で</a:t>
            </a:r>
            <a:r>
              <a:rPr lang="en-US" altLang="ja-JP" sz="12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USB</a:t>
            </a:r>
            <a:r>
              <a:rPr lang="ja-JP" altLang="en-US" sz="12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マーク</a:t>
            </a:r>
            <a:r>
              <a:rPr lang="ja-JP" altLang="en-US" sz="12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をいれる</a:t>
            </a:r>
            <a:r>
              <a:rPr lang="ja-JP" altLang="en-US" sz="12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こと」</a:t>
            </a:r>
            <a:r>
              <a:rPr lang="ja-JP" altLang="en-US" sz="12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となっているが、この</a:t>
            </a:r>
            <a:r>
              <a:rPr lang="ja-JP" altLang="en-US" sz="12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マークが挿す時の方向をガイドしていることをユーザーに積極的に伝えていない</a:t>
            </a:r>
            <a:r>
              <a:rPr lang="ja-JP" altLang="en-US" sz="12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ことにも問題がある</a:t>
            </a:r>
            <a:endParaRPr lang="en-US" altLang="ja-JP" sz="1100" dirty="0" smtClean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37974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5539167" y="1695427"/>
            <a:ext cx="3425120" cy="4566827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 bwMode="gray"/>
        <p:txBody>
          <a:bodyPr>
            <a:normAutofit/>
          </a:bodyPr>
          <a:lstStyle/>
          <a:p>
            <a:r>
              <a:rPr kumimoji="1" lang="ja-JP" altLang="en-US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事例いろいろ③</a:t>
            </a:r>
            <a:endParaRPr kumimoji="1" lang="ja-JP" altLang="en-US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0"/>
          </p:nvPr>
        </p:nvSpPr>
        <p:spPr bwMode="gray"/>
        <p:txBody>
          <a:bodyPr/>
          <a:lstStyle/>
          <a:p>
            <a:fld id="{194B20C9-26D2-4B3D-B0E5-BA1A1EAC872E}" type="slidenum">
              <a:rPr lang="ja-JP" altLang="en-US" smtClean="0"/>
              <a:pPr/>
              <a:t>6</a:t>
            </a:fld>
            <a:endParaRPr lang="ja-JP" altLang="en-US"/>
          </a:p>
        </p:txBody>
      </p:sp>
      <p:sp>
        <p:nvSpPr>
          <p:cNvPr id="7" name="テキスト ボックス 6"/>
          <p:cNvSpPr txBox="1"/>
          <p:nvPr/>
        </p:nvSpPr>
        <p:spPr bwMode="gray">
          <a:xfrm>
            <a:off x="146957" y="994033"/>
            <a:ext cx="5519460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ja-JP" altLang="en-US" sz="3200" b="1" dirty="0">
                <a:solidFill>
                  <a:srgbClr val="FE6E54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フタ</a:t>
            </a:r>
            <a:r>
              <a:rPr lang="ja-JP" altLang="en-US" sz="3200" b="1" dirty="0" smtClean="0">
                <a:solidFill>
                  <a:srgbClr val="FE6E54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付きカップ式</a:t>
            </a:r>
            <a:r>
              <a:rPr kumimoji="1" lang="ja-JP" altLang="en-US" sz="3200" b="1" dirty="0" smtClean="0">
                <a:solidFill>
                  <a:srgbClr val="FE6E54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自動販売機</a:t>
            </a:r>
            <a:endParaRPr kumimoji="1" lang="ja-JP" altLang="en-US" sz="3200" b="1" dirty="0">
              <a:solidFill>
                <a:srgbClr val="FE6E54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8" name="コンテンツ プレースホルダー 2"/>
          <p:cNvSpPr txBox="1">
            <a:spLocks/>
          </p:cNvSpPr>
          <p:nvPr/>
        </p:nvSpPr>
        <p:spPr bwMode="gray">
          <a:xfrm>
            <a:off x="146956" y="1736128"/>
            <a:ext cx="5237844" cy="44448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4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18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18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ts val="3300"/>
              </a:lnSpc>
              <a:spcBef>
                <a:spcPts val="600"/>
              </a:spcBef>
              <a:buNone/>
            </a:pPr>
            <a:r>
              <a:rPr lang="ja-JP" altLang="en-US" sz="28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右の写真は</a:t>
            </a:r>
            <a:r>
              <a:rPr lang="ja-JP" altLang="en-US" sz="28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、カップ式自動</a:t>
            </a:r>
            <a:r>
              <a:rPr lang="ja-JP" altLang="en-US" sz="28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販売機です</a:t>
            </a:r>
            <a:r>
              <a:rPr lang="ja-JP" altLang="en-US" sz="28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。</a:t>
            </a:r>
            <a:endParaRPr lang="en-US" altLang="ja-JP" sz="2800" dirty="0" smtClean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0" lvl="1" indent="0">
              <a:lnSpc>
                <a:spcPts val="3300"/>
              </a:lnSpc>
              <a:spcBef>
                <a:spcPts val="2400"/>
              </a:spcBef>
              <a:buNone/>
            </a:pPr>
            <a:r>
              <a:rPr lang="ja-JP" altLang="en-US" sz="28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カップにフタをつけるボタンが</a:t>
            </a:r>
            <a:r>
              <a:rPr lang="en-US" altLang="ja-JP" sz="28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/>
            </a:r>
            <a:br>
              <a:rPr lang="en-US" altLang="ja-JP" sz="28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lang="ja-JP" altLang="en-US" sz="28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光っているとき</a:t>
            </a:r>
            <a:endParaRPr lang="en-US" altLang="ja-JP" sz="2800" dirty="0" smtClean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0" lvl="1" indent="0">
              <a:lnSpc>
                <a:spcPts val="3300"/>
              </a:lnSpc>
              <a:spcBef>
                <a:spcPts val="2400"/>
              </a:spcBef>
              <a:buNone/>
            </a:pPr>
            <a:r>
              <a:rPr lang="ja-JP" altLang="en-US" sz="28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「フタがつく？」</a:t>
            </a:r>
            <a:endParaRPr lang="en-US" altLang="ja-JP" sz="2800" dirty="0" smtClean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0" lvl="1" indent="0">
              <a:lnSpc>
                <a:spcPts val="3300"/>
              </a:lnSpc>
              <a:spcBef>
                <a:spcPts val="2400"/>
              </a:spcBef>
              <a:buNone/>
            </a:pPr>
            <a:r>
              <a:rPr lang="ja-JP" altLang="en-US" sz="28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「フタなし？」</a:t>
            </a:r>
            <a:endParaRPr lang="en-US" altLang="ja-JP" sz="2800" dirty="0" smtClean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5" name="正方形/長方形 14"/>
          <p:cNvSpPr/>
          <p:nvPr/>
        </p:nvSpPr>
        <p:spPr bwMode="gray">
          <a:xfrm>
            <a:off x="6453188" y="3546272"/>
            <a:ext cx="1452562" cy="788802"/>
          </a:xfrm>
          <a:prstGeom prst="rect">
            <a:avLst/>
          </a:prstGeom>
          <a:noFill/>
          <a:ln w="190500">
            <a:solidFill>
              <a:schemeClr val="tx1">
                <a:alpha val="7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正方形/長方形 25"/>
          <p:cNvSpPr/>
          <p:nvPr/>
        </p:nvSpPr>
        <p:spPr bwMode="gray">
          <a:xfrm>
            <a:off x="6488356" y="3604845"/>
            <a:ext cx="1401197" cy="668216"/>
          </a:xfrm>
          <a:prstGeom prst="rect">
            <a:avLst/>
          </a:prstGeom>
          <a:noFill/>
          <a:ln w="5715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gray">
          <a:xfrm>
            <a:off x="3710868" y="4489993"/>
            <a:ext cx="4114286" cy="1361905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72864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 bwMode="gray"/>
        <p:txBody>
          <a:bodyPr>
            <a:normAutofit/>
          </a:bodyPr>
          <a:lstStyle/>
          <a:p>
            <a:r>
              <a:rPr kumimoji="1" lang="ja-JP" altLang="en-US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人間中心設計とは</a:t>
            </a:r>
            <a:endParaRPr kumimoji="1" lang="ja-JP" altLang="en-US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0"/>
          </p:nvPr>
        </p:nvSpPr>
        <p:spPr bwMode="gray"/>
        <p:txBody>
          <a:bodyPr/>
          <a:lstStyle/>
          <a:p>
            <a:fld id="{194B20C9-26D2-4B3D-B0E5-BA1A1EAC872E}" type="slidenum">
              <a:rPr lang="ja-JP" altLang="en-US" smtClean="0"/>
              <a:pPr/>
              <a:t>7</a:t>
            </a:fld>
            <a:endParaRPr lang="ja-JP" altLang="en-US"/>
          </a:p>
        </p:txBody>
      </p:sp>
      <p:sp>
        <p:nvSpPr>
          <p:cNvPr id="5" name="コンテンツ プレースホルダー 2"/>
          <p:cNvSpPr txBox="1">
            <a:spLocks/>
          </p:cNvSpPr>
          <p:nvPr/>
        </p:nvSpPr>
        <p:spPr bwMode="gray">
          <a:xfrm>
            <a:off x="464607" y="3398420"/>
            <a:ext cx="8391525" cy="1863580"/>
          </a:xfrm>
          <a:prstGeom prst="rect">
            <a:avLst/>
          </a:prstGeom>
        </p:spPr>
        <p:txBody>
          <a:bodyPr vert="horz" wrap="square" lIns="36000" tIns="36000" rIns="36000" bIns="3600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4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18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18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より有効で使いやすい、満足度の高い製品や</a:t>
            </a:r>
            <a:r>
              <a:rPr lang="en-US" altLang="ja-JP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/>
            </a:r>
            <a:br>
              <a:rPr lang="en-US" altLang="ja-JP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lang="ja-JP" altLang="en-US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サービスを提供するための一連の活動プロセス</a:t>
            </a:r>
            <a:endParaRPr lang="en-US" altLang="ja-JP" dirty="0" smtClean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 bwMode="gray">
          <a:xfrm>
            <a:off x="289684" y="2069685"/>
            <a:ext cx="8566448" cy="830997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r>
              <a:rPr lang="en-US" altLang="ja-JP" sz="4800" b="1" dirty="0" smtClean="0">
                <a:solidFill>
                  <a:srgbClr val="FE6E54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HCD</a:t>
            </a:r>
            <a:r>
              <a:rPr lang="ja-JP" altLang="en-US" sz="4800" b="1" dirty="0" smtClean="0">
                <a:solidFill>
                  <a:srgbClr val="FE6E54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：</a:t>
            </a:r>
            <a:r>
              <a:rPr lang="en-US" altLang="ja-JP" sz="4800" b="1" dirty="0" smtClean="0">
                <a:solidFill>
                  <a:srgbClr val="FE6E54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H</a:t>
            </a:r>
            <a:r>
              <a:rPr lang="en-US" altLang="ja-JP" sz="4400" dirty="0" smtClean="0">
                <a:solidFill>
                  <a:srgbClr val="FE6E54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uman </a:t>
            </a:r>
            <a:r>
              <a:rPr lang="en-US" altLang="ja-JP" sz="4800" b="1" dirty="0">
                <a:solidFill>
                  <a:srgbClr val="FE6E54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C</a:t>
            </a:r>
            <a:r>
              <a:rPr lang="en-US" altLang="ja-JP" sz="4400" dirty="0">
                <a:solidFill>
                  <a:srgbClr val="FE6E54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entered </a:t>
            </a:r>
            <a:r>
              <a:rPr lang="en-US" altLang="ja-JP" sz="4800" b="1" dirty="0" smtClean="0">
                <a:solidFill>
                  <a:srgbClr val="FE6E54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D</a:t>
            </a:r>
            <a:r>
              <a:rPr lang="en-US" altLang="ja-JP" sz="4400" dirty="0" smtClean="0">
                <a:solidFill>
                  <a:srgbClr val="FE6E54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esign</a:t>
            </a:r>
          </a:p>
        </p:txBody>
      </p:sp>
      <p:sp>
        <p:nvSpPr>
          <p:cNvPr id="4" name="円/楕円 3"/>
          <p:cNvSpPr/>
          <p:nvPr/>
        </p:nvSpPr>
        <p:spPr bwMode="gray">
          <a:xfrm>
            <a:off x="2410691" y="1811118"/>
            <a:ext cx="233954" cy="233954"/>
          </a:xfrm>
          <a:prstGeom prst="ellipse">
            <a:avLst/>
          </a:prstGeom>
          <a:solidFill>
            <a:srgbClr val="FE6E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円/楕円 6"/>
          <p:cNvSpPr/>
          <p:nvPr/>
        </p:nvSpPr>
        <p:spPr bwMode="gray">
          <a:xfrm>
            <a:off x="4436548" y="1811118"/>
            <a:ext cx="233954" cy="233954"/>
          </a:xfrm>
          <a:prstGeom prst="ellipse">
            <a:avLst/>
          </a:prstGeom>
          <a:solidFill>
            <a:srgbClr val="FE6E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 dirty="0"/>
          </a:p>
        </p:txBody>
      </p:sp>
      <p:sp>
        <p:nvSpPr>
          <p:cNvPr id="9" name="円/楕円 8"/>
          <p:cNvSpPr/>
          <p:nvPr/>
        </p:nvSpPr>
        <p:spPr bwMode="gray">
          <a:xfrm>
            <a:off x="7001163" y="1835731"/>
            <a:ext cx="233954" cy="233954"/>
          </a:xfrm>
          <a:prstGeom prst="ellipse">
            <a:avLst/>
          </a:prstGeom>
          <a:solidFill>
            <a:srgbClr val="FE6E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 dirty="0"/>
          </a:p>
        </p:txBody>
      </p:sp>
      <p:sp>
        <p:nvSpPr>
          <p:cNvPr id="6" name="正方形/長方形 5"/>
          <p:cNvSpPr/>
          <p:nvPr/>
        </p:nvSpPr>
        <p:spPr bwMode="gray">
          <a:xfrm>
            <a:off x="1019175" y="4674321"/>
            <a:ext cx="1010516" cy="1010516"/>
          </a:xfrm>
          <a:prstGeom prst="rect">
            <a:avLst/>
          </a:prstGeom>
          <a:solidFill>
            <a:srgbClr val="FF49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 bwMode="gray">
          <a:xfrm>
            <a:off x="3105246" y="4674321"/>
            <a:ext cx="1010516" cy="1010516"/>
          </a:xfrm>
          <a:prstGeom prst="rect">
            <a:avLst/>
          </a:prstGeom>
          <a:solidFill>
            <a:srgbClr val="FF49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/>
        </p:nvSpPr>
        <p:spPr bwMode="gray">
          <a:xfrm>
            <a:off x="5191317" y="4674321"/>
            <a:ext cx="1010516" cy="1010516"/>
          </a:xfrm>
          <a:prstGeom prst="rect">
            <a:avLst/>
          </a:prstGeom>
          <a:solidFill>
            <a:srgbClr val="FF49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/>
        </p:nvSpPr>
        <p:spPr bwMode="gray">
          <a:xfrm>
            <a:off x="7277388" y="4674321"/>
            <a:ext cx="1010516" cy="1010516"/>
          </a:xfrm>
          <a:prstGeom prst="rect">
            <a:avLst/>
          </a:prstGeom>
          <a:solidFill>
            <a:srgbClr val="FF49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/>
        </p:nvSpPr>
        <p:spPr bwMode="gray">
          <a:xfrm>
            <a:off x="1400176" y="4857750"/>
            <a:ext cx="401926" cy="401926"/>
          </a:xfrm>
          <a:prstGeom prst="ellipse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5" name="直線コネクタ 14"/>
          <p:cNvCxnSpPr/>
          <p:nvPr/>
        </p:nvCxnSpPr>
        <p:spPr bwMode="gray">
          <a:xfrm flipH="1">
            <a:off x="1228726" y="5210340"/>
            <a:ext cx="258886" cy="282194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正方形/長方形 15"/>
          <p:cNvSpPr/>
          <p:nvPr/>
        </p:nvSpPr>
        <p:spPr bwMode="gray">
          <a:xfrm>
            <a:off x="3343275" y="4857750"/>
            <a:ext cx="504825" cy="625259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0" name="グループ化 19"/>
          <p:cNvGrpSpPr/>
          <p:nvPr/>
        </p:nvGrpSpPr>
        <p:grpSpPr bwMode="gray">
          <a:xfrm>
            <a:off x="3433700" y="4936973"/>
            <a:ext cx="311302" cy="82702"/>
            <a:chOff x="3157475" y="5927573"/>
            <a:chExt cx="311302" cy="82702"/>
          </a:xfrm>
        </p:grpSpPr>
        <p:sp>
          <p:nvSpPr>
            <p:cNvPr id="17" name="円/楕円 16"/>
            <p:cNvSpPr/>
            <p:nvPr/>
          </p:nvSpPr>
          <p:spPr bwMode="gray">
            <a:xfrm>
              <a:off x="3157475" y="5927573"/>
              <a:ext cx="82702" cy="827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9" name="直線コネクタ 18"/>
            <p:cNvCxnSpPr/>
            <p:nvPr/>
          </p:nvCxnSpPr>
          <p:spPr bwMode="gray">
            <a:xfrm>
              <a:off x="3278277" y="5965673"/>
              <a:ext cx="1905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グループ化 20"/>
          <p:cNvGrpSpPr/>
          <p:nvPr/>
        </p:nvGrpSpPr>
        <p:grpSpPr bwMode="gray">
          <a:xfrm>
            <a:off x="3433700" y="5063973"/>
            <a:ext cx="311302" cy="82702"/>
            <a:chOff x="3157475" y="5927573"/>
            <a:chExt cx="311302" cy="82702"/>
          </a:xfrm>
        </p:grpSpPr>
        <p:sp>
          <p:nvSpPr>
            <p:cNvPr id="22" name="円/楕円 21"/>
            <p:cNvSpPr/>
            <p:nvPr/>
          </p:nvSpPr>
          <p:spPr bwMode="gray">
            <a:xfrm>
              <a:off x="3157475" y="5927573"/>
              <a:ext cx="82702" cy="827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23" name="直線コネクタ 22"/>
            <p:cNvCxnSpPr/>
            <p:nvPr/>
          </p:nvCxnSpPr>
          <p:spPr bwMode="gray">
            <a:xfrm>
              <a:off x="3278277" y="5965673"/>
              <a:ext cx="1905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グループ化 23"/>
          <p:cNvGrpSpPr/>
          <p:nvPr/>
        </p:nvGrpSpPr>
        <p:grpSpPr bwMode="gray">
          <a:xfrm>
            <a:off x="3433700" y="5190973"/>
            <a:ext cx="311302" cy="82702"/>
            <a:chOff x="3157475" y="5927573"/>
            <a:chExt cx="311302" cy="82702"/>
          </a:xfrm>
        </p:grpSpPr>
        <p:sp>
          <p:nvSpPr>
            <p:cNvPr id="25" name="円/楕円 24"/>
            <p:cNvSpPr/>
            <p:nvPr/>
          </p:nvSpPr>
          <p:spPr bwMode="gray">
            <a:xfrm>
              <a:off x="3157475" y="5927573"/>
              <a:ext cx="82702" cy="827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26" name="直線コネクタ 25"/>
            <p:cNvCxnSpPr/>
            <p:nvPr/>
          </p:nvCxnSpPr>
          <p:spPr bwMode="gray">
            <a:xfrm>
              <a:off x="3278277" y="5965673"/>
              <a:ext cx="1905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グループ化 26"/>
          <p:cNvGrpSpPr/>
          <p:nvPr/>
        </p:nvGrpSpPr>
        <p:grpSpPr bwMode="gray">
          <a:xfrm>
            <a:off x="3433700" y="5317973"/>
            <a:ext cx="311302" cy="82702"/>
            <a:chOff x="3157475" y="5927573"/>
            <a:chExt cx="311302" cy="82702"/>
          </a:xfrm>
        </p:grpSpPr>
        <p:sp>
          <p:nvSpPr>
            <p:cNvPr id="28" name="円/楕円 27"/>
            <p:cNvSpPr/>
            <p:nvPr/>
          </p:nvSpPr>
          <p:spPr bwMode="gray">
            <a:xfrm>
              <a:off x="3157475" y="5927573"/>
              <a:ext cx="82702" cy="827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29" name="直線コネクタ 28"/>
            <p:cNvCxnSpPr/>
            <p:nvPr/>
          </p:nvCxnSpPr>
          <p:spPr bwMode="gray">
            <a:xfrm>
              <a:off x="3278277" y="5965673"/>
              <a:ext cx="1905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二等辺三角形 30"/>
          <p:cNvSpPr/>
          <p:nvPr/>
        </p:nvSpPr>
        <p:spPr bwMode="gray">
          <a:xfrm rot="13513963">
            <a:off x="5388987" y="5340602"/>
            <a:ext cx="156690" cy="136378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正方形/長方形 31"/>
          <p:cNvSpPr/>
          <p:nvPr/>
        </p:nvSpPr>
        <p:spPr bwMode="gray">
          <a:xfrm rot="2753406">
            <a:off x="5685792" y="4811369"/>
            <a:ext cx="147923" cy="625259"/>
          </a:xfrm>
          <a:prstGeom prst="rect">
            <a:avLst/>
          </a:prstGeom>
          <a:solidFill>
            <a:schemeClr val="bg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3" name="直線コネクタ 32"/>
          <p:cNvCxnSpPr/>
          <p:nvPr/>
        </p:nvCxnSpPr>
        <p:spPr bwMode="gray">
          <a:xfrm flipH="1">
            <a:off x="7648321" y="4936973"/>
            <a:ext cx="444147" cy="482681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33"/>
          <p:cNvCxnSpPr/>
          <p:nvPr/>
        </p:nvCxnSpPr>
        <p:spPr bwMode="gray">
          <a:xfrm>
            <a:off x="7482767" y="5251996"/>
            <a:ext cx="204704" cy="145433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コンテンツ プレースホルダー 2"/>
          <p:cNvSpPr txBox="1">
            <a:spLocks/>
          </p:cNvSpPr>
          <p:nvPr/>
        </p:nvSpPr>
        <p:spPr bwMode="gray">
          <a:xfrm>
            <a:off x="652311" y="5737017"/>
            <a:ext cx="1744244" cy="626701"/>
          </a:xfrm>
          <a:prstGeom prst="rect">
            <a:avLst/>
          </a:prstGeom>
        </p:spPr>
        <p:txBody>
          <a:bodyPr vert="horz" wrap="none" lIns="36000" tIns="36000" rIns="36000" bIns="3600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4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18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18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ja-JP" altLang="en-US" sz="18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①</a:t>
            </a:r>
            <a:r>
              <a:rPr lang="en-US" altLang="ja-JP" sz="18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/>
            </a:r>
            <a:br>
              <a:rPr lang="en-US" altLang="ja-JP" sz="18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lang="ja-JP" altLang="en-US" sz="18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状況を把握して</a:t>
            </a:r>
            <a:endParaRPr lang="en-US" altLang="ja-JP" sz="1800" dirty="0" smtClean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9" name="コンテンツ プレースホルダー 2"/>
          <p:cNvSpPr txBox="1">
            <a:spLocks/>
          </p:cNvSpPr>
          <p:nvPr/>
        </p:nvSpPr>
        <p:spPr bwMode="gray">
          <a:xfrm>
            <a:off x="2574654" y="5737017"/>
            <a:ext cx="2150195" cy="626701"/>
          </a:xfrm>
          <a:prstGeom prst="rect">
            <a:avLst/>
          </a:prstGeom>
        </p:spPr>
        <p:txBody>
          <a:bodyPr vert="horz" wrap="none" lIns="36000" tIns="36000" rIns="36000" bIns="3600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4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18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18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ja-JP" altLang="en-US" sz="18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②</a:t>
            </a:r>
            <a:r>
              <a:rPr lang="en-US" altLang="ja-JP" sz="18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/>
            </a:r>
            <a:br>
              <a:rPr lang="en-US" altLang="ja-JP" sz="18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lang="ja-JP" altLang="en-US" sz="18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要求事項にまとめて</a:t>
            </a:r>
            <a:endParaRPr lang="en-US" altLang="ja-JP" sz="1800" dirty="0" smtClean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40" name="コンテンツ プレースホルダー 2"/>
          <p:cNvSpPr txBox="1">
            <a:spLocks/>
          </p:cNvSpPr>
          <p:nvPr/>
        </p:nvSpPr>
        <p:spPr bwMode="gray">
          <a:xfrm>
            <a:off x="5198558" y="5737017"/>
            <a:ext cx="996033" cy="626701"/>
          </a:xfrm>
          <a:prstGeom prst="rect">
            <a:avLst/>
          </a:prstGeom>
        </p:spPr>
        <p:txBody>
          <a:bodyPr vert="horz" wrap="none" lIns="36000" tIns="36000" rIns="36000" bIns="3600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4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18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18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ja-JP" altLang="en-US" sz="18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③</a:t>
            </a:r>
            <a:r>
              <a:rPr lang="en-US" altLang="ja-JP" sz="18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/>
            </a:r>
            <a:br>
              <a:rPr lang="en-US" altLang="ja-JP" sz="18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lang="ja-JP" altLang="en-US" sz="18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設計して</a:t>
            </a:r>
            <a:endParaRPr lang="en-US" altLang="ja-JP" sz="1800" dirty="0" smtClean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41" name="コンテンツ プレースホルダー 2"/>
          <p:cNvSpPr txBox="1">
            <a:spLocks/>
          </p:cNvSpPr>
          <p:nvPr/>
        </p:nvSpPr>
        <p:spPr bwMode="gray">
          <a:xfrm>
            <a:off x="7284629" y="5737017"/>
            <a:ext cx="996033" cy="626701"/>
          </a:xfrm>
          <a:prstGeom prst="rect">
            <a:avLst/>
          </a:prstGeom>
        </p:spPr>
        <p:txBody>
          <a:bodyPr vert="horz" wrap="none" lIns="36000" tIns="36000" rIns="36000" bIns="3600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4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18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1800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ja-JP" altLang="en-US" sz="18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④</a:t>
            </a:r>
            <a:r>
              <a:rPr lang="en-US" altLang="ja-JP" sz="18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/>
            </a:r>
            <a:br>
              <a:rPr lang="en-US" altLang="ja-JP" sz="18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lang="ja-JP" altLang="en-US" sz="18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評価する</a:t>
            </a:r>
            <a:endParaRPr lang="en-US" altLang="ja-JP" sz="1800" dirty="0" smtClean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42" name="テキスト ボックス 41"/>
          <p:cNvSpPr txBox="1"/>
          <p:nvPr/>
        </p:nvSpPr>
        <p:spPr bwMode="gray">
          <a:xfrm>
            <a:off x="5451578" y="6575755"/>
            <a:ext cx="306365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050" dirty="0" smtClean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山崎、他“人間中心設計入門”近代科学社、</a:t>
            </a:r>
            <a:r>
              <a:rPr lang="en-US" altLang="ja-JP" sz="1050" dirty="0" smtClean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2016</a:t>
            </a:r>
            <a:endParaRPr kumimoji="1" lang="ja-JP" altLang="en-US" sz="1050" dirty="0">
              <a:latin typeface="游ゴシック" panose="020B0400000000000000" pitchFamily="50" charset="-128"/>
              <a:ea typeface="游ゴシック" panose="020B0400000000000000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88879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 bwMode="gray"/>
        <p:txBody>
          <a:bodyPr>
            <a:normAutofit/>
          </a:bodyPr>
          <a:lstStyle/>
          <a:p>
            <a:r>
              <a:rPr lang="ja-JP" altLang="en-US" sz="4800" b="1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２</a:t>
            </a:r>
            <a:r>
              <a:rPr lang="en-US" altLang="ja-JP" sz="4800" b="1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.</a:t>
            </a:r>
            <a:r>
              <a:rPr kumimoji="1" lang="ja-JP" altLang="en-US" sz="4800" b="1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人間中心設計の考え方</a:t>
            </a:r>
            <a:endParaRPr kumimoji="1" lang="ja-JP" altLang="en-US" sz="48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4" name="コンテンツ プレースホルダー 2"/>
          <p:cNvSpPr>
            <a:spLocks noGrp="1"/>
          </p:cNvSpPr>
          <p:nvPr>
            <p:ph idx="1"/>
          </p:nvPr>
        </p:nvSpPr>
        <p:spPr bwMode="gray"/>
        <p:txBody>
          <a:bodyPr rIns="0"/>
          <a:lstStyle/>
          <a:p>
            <a:pPr>
              <a:spcBef>
                <a:spcPts val="600"/>
              </a:spcBef>
              <a:buClr>
                <a:srgbClr val="FE6E54"/>
              </a:buClr>
              <a:buFont typeface="メイリオ" panose="020B0604030504040204" pitchFamily="50" charset="-128"/>
              <a:buChar char="◆"/>
            </a:pPr>
            <a:r>
              <a:rPr kumimoji="1" lang="ja-JP" altLang="en-US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人間中心設計という考え方</a:t>
            </a:r>
            <a:endParaRPr kumimoji="1" lang="en-US" altLang="ja-JP" dirty="0" smtClean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>
              <a:spcBef>
                <a:spcPts val="600"/>
              </a:spcBef>
              <a:buClr>
                <a:srgbClr val="FE6E54"/>
              </a:buClr>
              <a:buFont typeface="メイリオ" panose="020B0604030504040204" pitchFamily="50" charset="-128"/>
              <a:buChar char="◆"/>
            </a:pPr>
            <a:r>
              <a:rPr lang="ja-JP" altLang="en-US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「設計する人」にとってのメリット</a:t>
            </a:r>
            <a:endParaRPr lang="en-US" altLang="ja-JP" dirty="0" smtClean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>
              <a:spcBef>
                <a:spcPts val="600"/>
              </a:spcBef>
              <a:buFont typeface="メイリオ" panose="020B0604030504040204" pitchFamily="50" charset="-128"/>
              <a:buChar char="◆"/>
            </a:pPr>
            <a:r>
              <a:rPr lang="en-US" altLang="ja-JP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Workshop</a:t>
            </a:r>
            <a:r>
              <a:rPr lang="ja-JP" altLang="en-US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①</a:t>
            </a:r>
            <a:endParaRPr lang="en-US" altLang="ja-JP" spc="-150" dirty="0" smtClean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>
              <a:spcBef>
                <a:spcPts val="600"/>
              </a:spcBef>
              <a:buClr>
                <a:srgbClr val="FE6E54"/>
              </a:buClr>
              <a:buFont typeface="メイリオ" panose="020B0604030504040204" pitchFamily="50" charset="-128"/>
              <a:buChar char="◆"/>
            </a:pPr>
            <a:r>
              <a:rPr lang="ja-JP" altLang="en-US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ユーザーを知るということ</a:t>
            </a:r>
            <a:endParaRPr lang="en-US" altLang="ja-JP" dirty="0" smtClean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lvl="1">
              <a:lnSpc>
                <a:spcPts val="1800"/>
              </a:lnSpc>
              <a:spcBef>
                <a:spcPts val="600"/>
              </a:spcBef>
              <a:buClr>
                <a:srgbClr val="FE6E54"/>
              </a:buClr>
              <a:buFont typeface="メイリオ" panose="020B0604030504040204" pitchFamily="50" charset="-128"/>
              <a:buChar char="−"/>
            </a:pPr>
            <a:r>
              <a:rPr lang="ja-JP" altLang="en-US" sz="24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対象ユーザー、ユーザーの特徴とカテゴライズ例</a:t>
            </a:r>
            <a:endParaRPr lang="en-US" altLang="ja-JP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>
              <a:spcBef>
                <a:spcPts val="600"/>
              </a:spcBef>
              <a:buFont typeface="メイリオ" panose="020B0604030504040204" pitchFamily="50" charset="-128"/>
              <a:buChar char="◆"/>
            </a:pPr>
            <a:r>
              <a:rPr lang="en-US" altLang="ja-JP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Workshop</a:t>
            </a:r>
            <a:r>
              <a:rPr lang="ja-JP" altLang="en-US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②</a:t>
            </a:r>
            <a:endParaRPr lang="en-US" altLang="ja-JP" spc="-15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B20C9-26D2-4B3D-B0E5-BA1A1EAC872E}" type="slidenum">
              <a:rPr lang="ja-JP" altLang="en-US" smtClean="0"/>
              <a:pPr/>
              <a:t>8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18057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 bwMode="gray"/>
        <p:txBody>
          <a:bodyPr>
            <a:noAutofit/>
          </a:bodyPr>
          <a:lstStyle/>
          <a:p>
            <a:pPr algn="l"/>
            <a:r>
              <a:rPr kumimoji="1" lang="ja-JP" altLang="en-US" sz="32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人間中心設計という考え方　</a:t>
            </a:r>
            <a:endParaRPr kumimoji="1" lang="ja-JP" altLang="en-US" sz="32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4294967295"/>
          </p:nvPr>
        </p:nvSpPr>
        <p:spPr bwMode="gray">
          <a:xfrm>
            <a:off x="352425" y="5816600"/>
            <a:ext cx="8366125" cy="887413"/>
          </a:xfrm>
          <a:prstGeom prst="roundRect">
            <a:avLst/>
          </a:prstGeom>
          <a:solidFill>
            <a:srgbClr val="FE6E54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marL="0" indent="0">
              <a:buNone/>
            </a:pPr>
            <a:r>
              <a:rPr lang="en-US" altLang="ja-JP" sz="2400" dirty="0" smtClean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HCD</a:t>
            </a:r>
            <a:r>
              <a:rPr kumimoji="1" lang="ja-JP" altLang="en-US" sz="2400" dirty="0" smtClean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は、「苦い経験」をできるだけ少なくし、「うれしい経験」をできるだけ豊かにしようとする設計への取り組み</a:t>
            </a:r>
            <a:endParaRPr kumimoji="1" lang="ja-JP" altLang="en-US" sz="2400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4" name="Picture 2" descr="\\Sv019071\cv推進部\2G\9X_temp\98_PDF\5_1_うれしい体験にがい体験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 rot="5400000">
            <a:off x="3008765" y="-1376506"/>
            <a:ext cx="2623431" cy="724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\\Sv019071\cv推進部\2G\9X_temp\98_PDF\5_2_うれしい体験にがい体験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 rot="5400000">
            <a:off x="3210155" y="1600655"/>
            <a:ext cx="1977114" cy="5931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テキスト ボックス 10"/>
          <p:cNvSpPr txBox="1"/>
          <p:nvPr/>
        </p:nvSpPr>
        <p:spPr bwMode="gray">
          <a:xfrm>
            <a:off x="5451578" y="5351546"/>
            <a:ext cx="306365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050" dirty="0" smtClean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山崎、他“人間中心設計入門”近代科学社、</a:t>
            </a:r>
            <a:r>
              <a:rPr lang="en-US" altLang="ja-JP" sz="1050" dirty="0" smtClean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2016</a:t>
            </a:r>
            <a:endParaRPr kumimoji="1" lang="ja-JP" altLang="en-US" sz="1050" dirty="0">
              <a:latin typeface="游ゴシック" panose="020B0400000000000000" pitchFamily="50" charset="-128"/>
              <a:ea typeface="游ゴシック" panose="020B04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4B20C9-26D2-4B3D-B0E5-BA1A1EAC872E}" type="slidenum">
              <a:rPr lang="ja-JP" altLang="en-US" smtClean="0"/>
              <a:pPr/>
              <a:t>9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00438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8220</TotalTime>
  <Words>1973</Words>
  <Application>Microsoft Office PowerPoint</Application>
  <PresentationFormat>画面に合わせる (4:3)</PresentationFormat>
  <Paragraphs>518</Paragraphs>
  <Slides>40</Slides>
  <Notes>18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40</vt:i4>
      </vt:variant>
    </vt:vector>
  </HeadingPairs>
  <TitlesOfParts>
    <vt:vector size="41" baseType="lpstr">
      <vt:lpstr>Office ​​テーマ</vt:lpstr>
      <vt:lpstr>人間中心設計入門編</vt:lpstr>
      <vt:lpstr>目次</vt:lpstr>
      <vt:lpstr>１. こんなことはありませんか？</vt:lpstr>
      <vt:lpstr>事例いろいろ①</vt:lpstr>
      <vt:lpstr>事例いろいろ②</vt:lpstr>
      <vt:lpstr>事例いろいろ③</vt:lpstr>
      <vt:lpstr>人間中心設計とは</vt:lpstr>
      <vt:lpstr>２.人間中心設計の考え方</vt:lpstr>
      <vt:lpstr>人間中心設計という考え方　</vt:lpstr>
      <vt:lpstr>設計する人にとっての人間中心設計とは</vt:lpstr>
      <vt:lpstr>コンビニATMの対象ユーザーは？</vt:lpstr>
      <vt:lpstr>ユーザーは？</vt:lpstr>
      <vt:lpstr>自社の●●製品の対象ユーザーは？</vt:lpstr>
      <vt:lpstr>ユーザーの特徴は？</vt:lpstr>
      <vt:lpstr>利用に関わるユーザー特徴のカテゴライズ例</vt:lpstr>
      <vt:lpstr>３.ユーザビリティ</vt:lpstr>
      <vt:lpstr>ユーザビリティとは</vt:lpstr>
      <vt:lpstr>ユーザビリティの定義</vt:lpstr>
      <vt:lpstr>ユーザーの目的</vt:lpstr>
      <vt:lpstr>ユーザビリティと利用品質</vt:lpstr>
      <vt:lpstr>４.HCDのサイクルと導入</vt:lpstr>
      <vt:lpstr>HCDサイクル（ISO9241-210）</vt:lpstr>
      <vt:lpstr>HCDサイクルの例</vt:lpstr>
      <vt:lpstr>HCDサイクルの例</vt:lpstr>
      <vt:lpstr>HCDサイクルに対応する手法</vt:lpstr>
      <vt:lpstr>HCDサイクルの効果</vt:lpstr>
      <vt:lpstr>５.HCDの実践例紹介</vt:lpstr>
      <vt:lpstr>セブン銀行ATM （NEC）</vt:lpstr>
      <vt:lpstr>セブン銀行ATM（NEC） HCDベストプラクティスアウォード2015　ベストプラクティス10(HCD-Net)</vt:lpstr>
      <vt:lpstr>検体検査機器 （シスメックス）</vt:lpstr>
      <vt:lpstr>検体検査機器（シスメックス） HCDベストプラクティスアウォード2016　最優秀賞(HCD-Net)</vt:lpstr>
      <vt:lpstr>imageRunnerガイダンス （キヤノン）</vt:lpstr>
      <vt:lpstr>imageRunnerガイダンス（キヤノン） グッドデザイン賞2016(受賞は商品全体)</vt:lpstr>
      <vt:lpstr>remy pan＋（レミパンプラス） （株式会社remy）</vt:lpstr>
      <vt:lpstr>remy pan＋（株式会社remy ） HCDベストプラクティスアウォード2016　最優秀賞(HCD-Net)</vt:lpstr>
      <vt:lpstr>まとめ</vt:lpstr>
      <vt:lpstr>６. 付録</vt:lpstr>
      <vt:lpstr>用語集</vt:lpstr>
      <vt:lpstr>用語集</vt:lpstr>
      <vt:lpstr>更新履歴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人間中心設計入門編</dc:title>
  <dc:creator>iris5</dc:creator>
  <cp:lastModifiedBy>iris5</cp:lastModifiedBy>
  <cp:revision>19</cp:revision>
  <dcterms:created xsi:type="dcterms:W3CDTF">2016-11-09T02:50:30Z</dcterms:created>
  <dcterms:modified xsi:type="dcterms:W3CDTF">2017-06-16T05:34:22Z</dcterms:modified>
</cp:coreProperties>
</file>