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256" r:id="rId2"/>
    <p:sldId id="284" r:id="rId3"/>
    <p:sldId id="343" r:id="rId4"/>
    <p:sldId id="340" r:id="rId5"/>
    <p:sldId id="355" r:id="rId6"/>
    <p:sldId id="356" r:id="rId7"/>
    <p:sldId id="364" r:id="rId8"/>
    <p:sldId id="286" r:id="rId9"/>
    <p:sldId id="257" r:id="rId10"/>
    <p:sldId id="281" r:id="rId11"/>
    <p:sldId id="262" r:id="rId12"/>
    <p:sldId id="303" r:id="rId13"/>
    <p:sldId id="344" r:id="rId14"/>
    <p:sldId id="302" r:id="rId15"/>
    <p:sldId id="376" r:id="rId16"/>
    <p:sldId id="370" r:id="rId17"/>
    <p:sldId id="329" r:id="rId18"/>
    <p:sldId id="373" r:id="rId19"/>
    <p:sldId id="263" r:id="rId20"/>
    <p:sldId id="266" r:id="rId21"/>
    <p:sldId id="268" r:id="rId22"/>
    <p:sldId id="267" r:id="rId23"/>
    <p:sldId id="295" r:id="rId24"/>
    <p:sldId id="270" r:id="rId25"/>
    <p:sldId id="351" r:id="rId26"/>
    <p:sldId id="367" r:id="rId27"/>
    <p:sldId id="369" r:id="rId28"/>
    <p:sldId id="377" r:id="rId29"/>
    <p:sldId id="352" r:id="rId30"/>
    <p:sldId id="274" r:id="rId31"/>
    <p:sldId id="301" r:id="rId32"/>
    <p:sldId id="304" r:id="rId33"/>
    <p:sldId id="345" r:id="rId34"/>
    <p:sldId id="334" r:id="rId35"/>
    <p:sldId id="335" r:id="rId36"/>
    <p:sldId id="336" r:id="rId37"/>
    <p:sldId id="337" r:id="rId38"/>
    <p:sldId id="338" r:id="rId39"/>
    <p:sldId id="339" r:id="rId40"/>
    <p:sldId id="361" r:id="rId41"/>
    <p:sldId id="362" r:id="rId42"/>
    <p:sldId id="371" r:id="rId43"/>
  </p:sldIdLst>
  <p:sldSz cx="9144000" cy="6858000" type="screen4x3"/>
  <p:notesSz cx="7034213" cy="10164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ＵＸＤＣ 鈴村 昌司" initials="Ｕ鈴昌"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FF"/>
    <a:srgbClr val="FFD4CD"/>
    <a:srgbClr val="FF4938"/>
    <a:srgbClr val="FE6E54"/>
    <a:srgbClr val="FF40FF"/>
    <a:srgbClr val="FCB6AD"/>
    <a:srgbClr val="EC7A76"/>
    <a:srgbClr val="DDDDD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7" autoAdjust="0"/>
    <p:restoredTop sz="96076" autoAdjust="0"/>
  </p:normalViewPr>
  <p:slideViewPr>
    <p:cSldViewPr snapToGrid="0" showGuides="1">
      <p:cViewPr varScale="1">
        <p:scale>
          <a:sx n="88" d="100"/>
          <a:sy n="88" d="100"/>
        </p:scale>
        <p:origin x="756" y="72"/>
      </p:cViewPr>
      <p:guideLst>
        <p:guide orient="horz" pos="2160"/>
        <p:guide pos="2880"/>
      </p:guideLst>
    </p:cSldViewPr>
  </p:slideViewPr>
  <p:notesTextViewPr>
    <p:cViewPr>
      <p:scale>
        <a:sx n="20" d="100"/>
        <a:sy n="2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84426" y="0"/>
            <a:ext cx="3048159" cy="510003"/>
          </a:xfrm>
          <a:prstGeom prst="rect">
            <a:avLst/>
          </a:prstGeom>
        </p:spPr>
        <p:txBody>
          <a:bodyPr vert="horz" lIns="98280" tIns="49140" rIns="98280" bIns="49140" rtlCol="0"/>
          <a:lstStyle>
            <a:lvl1pPr algn="r">
              <a:defRPr sz="1300"/>
            </a:lvl1pPr>
          </a:lstStyle>
          <a:p>
            <a:fld id="{F9AC0112-7471-4132-B3E0-C210E5D82522}" type="datetimeFigureOut">
              <a:rPr kumimoji="1" lang="ja-JP" altLang="en-US" smtClean="0"/>
              <a:t>2018/11/2</a:t>
            </a:fld>
            <a:endParaRPr kumimoji="1" lang="ja-JP" altLang="en-US"/>
          </a:p>
        </p:txBody>
      </p:sp>
      <p:sp>
        <p:nvSpPr>
          <p:cNvPr id="4" name="フッター プレースホルダー 3"/>
          <p:cNvSpPr>
            <a:spLocks noGrp="1"/>
          </p:cNvSpPr>
          <p:nvPr>
            <p:ph type="ftr" sz="quarter" idx="2"/>
          </p:nvPr>
        </p:nvSpPr>
        <p:spPr>
          <a:xfrm>
            <a:off x="0" y="9654761"/>
            <a:ext cx="3048159" cy="510002"/>
          </a:xfrm>
          <a:prstGeom prst="rect">
            <a:avLst/>
          </a:prstGeom>
        </p:spPr>
        <p:txBody>
          <a:bodyPr vert="horz" lIns="98280" tIns="49140" rIns="98280" bIns="49140"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84426" y="9654761"/>
            <a:ext cx="3048159" cy="510002"/>
          </a:xfrm>
          <a:prstGeom prst="rect">
            <a:avLst/>
          </a:prstGeom>
        </p:spPr>
        <p:txBody>
          <a:bodyPr vert="horz" lIns="98280" tIns="49140" rIns="98280" bIns="49140" rtlCol="0" anchor="b"/>
          <a:lstStyle>
            <a:lvl1pPr algn="r">
              <a:defRPr sz="1300"/>
            </a:lvl1pPr>
          </a:lstStyle>
          <a:p>
            <a:fld id="{9FCCED69-E393-4778-975B-23C03B0B6DE7}" type="slidenum">
              <a:rPr kumimoji="1" lang="ja-JP" altLang="en-US" smtClean="0"/>
              <a:t>‹#›</a:t>
            </a:fld>
            <a:endParaRPr kumimoji="1" lang="ja-JP" altLang="en-US"/>
          </a:p>
        </p:txBody>
      </p:sp>
    </p:spTree>
    <p:extLst>
      <p:ext uri="{BB962C8B-B14F-4D97-AF65-F5344CB8AC3E}">
        <p14:creationId xmlns:p14="http://schemas.microsoft.com/office/powerpoint/2010/main" val="334343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159" cy="508238"/>
          </a:xfrm>
          <a:prstGeom prst="rect">
            <a:avLst/>
          </a:prstGeom>
        </p:spPr>
        <p:txBody>
          <a:bodyPr vert="horz" lIns="98280" tIns="49140" rIns="98280" bIns="49140"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4426" y="0"/>
            <a:ext cx="3048159" cy="508238"/>
          </a:xfrm>
          <a:prstGeom prst="rect">
            <a:avLst/>
          </a:prstGeom>
        </p:spPr>
        <p:txBody>
          <a:bodyPr vert="horz" lIns="98280" tIns="49140" rIns="98280" bIns="49140" rtlCol="0"/>
          <a:lstStyle>
            <a:lvl1pPr algn="r">
              <a:defRPr sz="1300"/>
            </a:lvl1pPr>
          </a:lstStyle>
          <a:p>
            <a:fld id="{A0ECC7E9-C462-4FCC-9E97-4D891507D5A2}" type="datetimeFigureOut">
              <a:rPr kumimoji="1" lang="ja-JP" altLang="en-US" smtClean="0"/>
              <a:t>2018/11/2</a:t>
            </a:fld>
            <a:endParaRPr kumimoji="1" lang="ja-JP" altLang="en-US"/>
          </a:p>
        </p:txBody>
      </p:sp>
      <p:sp>
        <p:nvSpPr>
          <p:cNvPr id="4" name="スライド イメージ プレースホルダー 3"/>
          <p:cNvSpPr>
            <a:spLocks noGrp="1" noRot="1" noChangeAspect="1"/>
          </p:cNvSpPr>
          <p:nvPr>
            <p:ph type="sldImg" idx="2"/>
          </p:nvPr>
        </p:nvSpPr>
        <p:spPr>
          <a:xfrm>
            <a:off x="977900" y="762000"/>
            <a:ext cx="5080000" cy="3811588"/>
          </a:xfrm>
          <a:prstGeom prst="rect">
            <a:avLst/>
          </a:prstGeom>
          <a:noFill/>
          <a:ln w="12700">
            <a:solidFill>
              <a:prstClr val="black"/>
            </a:solidFill>
          </a:ln>
        </p:spPr>
        <p:txBody>
          <a:bodyPr vert="horz" lIns="98280" tIns="49140" rIns="98280" bIns="49140" rtlCol="0" anchor="ctr"/>
          <a:lstStyle/>
          <a:p>
            <a:endParaRPr lang="ja-JP" altLang="en-US"/>
          </a:p>
        </p:txBody>
      </p:sp>
      <p:sp>
        <p:nvSpPr>
          <p:cNvPr id="5" name="ノート プレースホルダー 4"/>
          <p:cNvSpPr>
            <a:spLocks noGrp="1"/>
          </p:cNvSpPr>
          <p:nvPr>
            <p:ph type="body" sz="quarter" idx="3"/>
          </p:nvPr>
        </p:nvSpPr>
        <p:spPr>
          <a:xfrm>
            <a:off x="703422" y="4828263"/>
            <a:ext cx="5627370" cy="4574143"/>
          </a:xfrm>
          <a:prstGeom prst="rect">
            <a:avLst/>
          </a:prstGeom>
        </p:spPr>
        <p:txBody>
          <a:bodyPr vert="horz" lIns="98280" tIns="49140" rIns="98280" bIns="491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4761"/>
            <a:ext cx="3048159" cy="508238"/>
          </a:xfrm>
          <a:prstGeom prst="rect">
            <a:avLst/>
          </a:prstGeom>
        </p:spPr>
        <p:txBody>
          <a:bodyPr vert="horz" lIns="98280" tIns="49140" rIns="98280" bIns="4914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4426" y="9654761"/>
            <a:ext cx="3048159" cy="508238"/>
          </a:xfrm>
          <a:prstGeom prst="rect">
            <a:avLst/>
          </a:prstGeom>
        </p:spPr>
        <p:txBody>
          <a:bodyPr vert="horz" lIns="98280" tIns="49140" rIns="98280" bIns="49140" rtlCol="0" anchor="b"/>
          <a:lstStyle>
            <a:lvl1pPr algn="r">
              <a:defRPr sz="1300"/>
            </a:lvl1pPr>
          </a:lstStyle>
          <a:p>
            <a:fld id="{7395B62C-8EE2-44A3-B4C0-A7842236C993}" type="slidenum">
              <a:rPr kumimoji="1" lang="ja-JP" altLang="en-US" smtClean="0"/>
              <a:t>‹#›</a:t>
            </a:fld>
            <a:endParaRPr kumimoji="1" lang="ja-JP" altLang="en-US"/>
          </a:p>
        </p:txBody>
      </p:sp>
    </p:spTree>
    <p:extLst>
      <p:ext uri="{BB962C8B-B14F-4D97-AF65-F5344CB8AC3E}">
        <p14:creationId xmlns:p14="http://schemas.microsoft.com/office/powerpoint/2010/main" val="663771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a:t>
            </a:fld>
            <a:endParaRPr kumimoji="1" lang="ja-JP" altLang="en-US"/>
          </a:p>
        </p:txBody>
      </p:sp>
    </p:spTree>
    <p:extLst>
      <p:ext uri="{BB962C8B-B14F-4D97-AF65-F5344CB8AC3E}">
        <p14:creationId xmlns:p14="http://schemas.microsoft.com/office/powerpoint/2010/main" val="20820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12</a:t>
            </a:fld>
            <a:endParaRPr kumimoji="1" lang="ja-JP" altLang="en-US"/>
          </a:p>
        </p:txBody>
      </p:sp>
    </p:spTree>
    <p:extLst>
      <p:ext uri="{BB962C8B-B14F-4D97-AF65-F5344CB8AC3E}">
        <p14:creationId xmlns:p14="http://schemas.microsoft.com/office/powerpoint/2010/main" val="231540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13</a:t>
            </a:fld>
            <a:endParaRPr kumimoji="1" lang="ja-JP" altLang="en-US"/>
          </a:p>
        </p:txBody>
      </p:sp>
    </p:spTree>
    <p:extLst>
      <p:ext uri="{BB962C8B-B14F-4D97-AF65-F5344CB8AC3E}">
        <p14:creationId xmlns:p14="http://schemas.microsoft.com/office/powerpoint/2010/main" val="37076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14</a:t>
            </a:fld>
            <a:endParaRPr kumimoji="1" lang="ja-JP" altLang="en-US"/>
          </a:p>
        </p:txBody>
      </p:sp>
    </p:spTree>
    <p:extLst>
      <p:ext uri="{BB962C8B-B14F-4D97-AF65-F5344CB8AC3E}">
        <p14:creationId xmlns:p14="http://schemas.microsoft.com/office/powerpoint/2010/main" val="335302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15</a:t>
            </a:fld>
            <a:endParaRPr kumimoji="1" lang="ja-JP" altLang="en-US"/>
          </a:p>
        </p:txBody>
      </p:sp>
    </p:spTree>
    <p:extLst>
      <p:ext uri="{BB962C8B-B14F-4D97-AF65-F5344CB8AC3E}">
        <p14:creationId xmlns:p14="http://schemas.microsoft.com/office/powerpoint/2010/main" val="269594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2797">
              <a:defRPr/>
            </a:pPr>
            <a:endParaRPr lang="ja-JP" altLang="en-US" sz="13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16</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2797">
              <a:defRPr/>
            </a:pPr>
            <a:endParaRPr lang="ja-JP" altLang="en-US" sz="13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17</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2797">
              <a:defRPr/>
            </a:pPr>
            <a:endParaRPr lang="ja-JP" altLang="en-US" sz="13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18</a:t>
            </a:fld>
            <a:endParaRPr kumimoji="1" lang="ja-JP" altLang="en-US"/>
          </a:p>
        </p:txBody>
      </p:sp>
    </p:spTree>
    <p:extLst>
      <p:ext uri="{BB962C8B-B14F-4D97-AF65-F5344CB8AC3E}">
        <p14:creationId xmlns:p14="http://schemas.microsoft.com/office/powerpoint/2010/main" val="1252616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21</a:t>
            </a:fld>
            <a:endParaRPr kumimoji="1" lang="ja-JP" altLang="en-US"/>
          </a:p>
        </p:txBody>
      </p:sp>
    </p:spTree>
    <p:extLst>
      <p:ext uri="{BB962C8B-B14F-4D97-AF65-F5344CB8AC3E}">
        <p14:creationId xmlns:p14="http://schemas.microsoft.com/office/powerpoint/2010/main" val="419264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23</a:t>
            </a:fld>
            <a:endParaRPr kumimoji="1" lang="ja-JP" altLang="en-US"/>
          </a:p>
        </p:txBody>
      </p:sp>
    </p:spTree>
    <p:extLst>
      <p:ext uri="{BB962C8B-B14F-4D97-AF65-F5344CB8AC3E}">
        <p14:creationId xmlns:p14="http://schemas.microsoft.com/office/powerpoint/2010/main" val="329056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30</a:t>
            </a:fld>
            <a:endParaRPr kumimoji="1" lang="ja-JP" altLang="en-US"/>
          </a:p>
        </p:txBody>
      </p:sp>
    </p:spTree>
    <p:extLst>
      <p:ext uri="{BB962C8B-B14F-4D97-AF65-F5344CB8AC3E}">
        <p14:creationId xmlns:p14="http://schemas.microsoft.com/office/powerpoint/2010/main" val="13427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a:t>
            </a:fld>
            <a:endParaRPr kumimoji="1" lang="ja-JP" altLang="en-US"/>
          </a:p>
        </p:txBody>
      </p:sp>
    </p:spTree>
    <p:extLst>
      <p:ext uri="{BB962C8B-B14F-4D97-AF65-F5344CB8AC3E}">
        <p14:creationId xmlns:p14="http://schemas.microsoft.com/office/powerpoint/2010/main" val="80943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37</a:t>
            </a:fld>
            <a:endParaRPr kumimoji="1" lang="ja-JP" altLang="en-US"/>
          </a:p>
        </p:txBody>
      </p:sp>
    </p:spTree>
    <p:extLst>
      <p:ext uri="{BB962C8B-B14F-4D97-AF65-F5344CB8AC3E}">
        <p14:creationId xmlns:p14="http://schemas.microsoft.com/office/powerpoint/2010/main" val="90944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41</a:t>
            </a:fld>
            <a:endParaRPr kumimoji="1" lang="ja-JP" altLang="en-US"/>
          </a:p>
        </p:txBody>
      </p:sp>
    </p:spTree>
    <p:extLst>
      <p:ext uri="{BB962C8B-B14F-4D97-AF65-F5344CB8AC3E}">
        <p14:creationId xmlns:p14="http://schemas.microsoft.com/office/powerpoint/2010/main" val="158803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4</a:t>
            </a:fld>
            <a:endParaRPr kumimoji="1" lang="ja-JP" altLang="en-US"/>
          </a:p>
        </p:txBody>
      </p:sp>
    </p:spTree>
    <p:extLst>
      <p:ext uri="{BB962C8B-B14F-4D97-AF65-F5344CB8AC3E}">
        <p14:creationId xmlns:p14="http://schemas.microsoft.com/office/powerpoint/2010/main" val="156245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5</a:t>
            </a:fld>
            <a:endParaRPr kumimoji="1" lang="ja-JP" altLang="en-US"/>
          </a:p>
        </p:txBody>
      </p:sp>
    </p:spTree>
    <p:extLst>
      <p:ext uri="{BB962C8B-B14F-4D97-AF65-F5344CB8AC3E}">
        <p14:creationId xmlns:p14="http://schemas.microsoft.com/office/powerpoint/2010/main" val="372869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6</a:t>
            </a:fld>
            <a:endParaRPr kumimoji="1" lang="ja-JP" altLang="en-US"/>
          </a:p>
        </p:txBody>
      </p:sp>
    </p:spTree>
    <p:extLst>
      <p:ext uri="{BB962C8B-B14F-4D97-AF65-F5344CB8AC3E}">
        <p14:creationId xmlns:p14="http://schemas.microsoft.com/office/powerpoint/2010/main" val="293485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7</a:t>
            </a:fld>
            <a:endParaRPr kumimoji="1" lang="ja-JP" altLang="en-US"/>
          </a:p>
        </p:txBody>
      </p:sp>
    </p:spTree>
    <p:extLst>
      <p:ext uri="{BB962C8B-B14F-4D97-AF65-F5344CB8AC3E}">
        <p14:creationId xmlns:p14="http://schemas.microsoft.com/office/powerpoint/2010/main" val="412887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9</a:t>
            </a:fld>
            <a:endParaRPr kumimoji="1" lang="ja-JP" altLang="en-US"/>
          </a:p>
        </p:txBody>
      </p:sp>
    </p:spTree>
    <p:extLst>
      <p:ext uri="{BB962C8B-B14F-4D97-AF65-F5344CB8AC3E}">
        <p14:creationId xmlns:p14="http://schemas.microsoft.com/office/powerpoint/2010/main" val="128390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10</a:t>
            </a:fld>
            <a:endParaRPr kumimoji="1" lang="ja-JP" altLang="en-US"/>
          </a:p>
        </p:txBody>
      </p:sp>
    </p:spTree>
    <p:extLst>
      <p:ext uri="{BB962C8B-B14F-4D97-AF65-F5344CB8AC3E}">
        <p14:creationId xmlns:p14="http://schemas.microsoft.com/office/powerpoint/2010/main" val="28309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11</a:t>
            </a:fld>
            <a:endParaRPr kumimoji="1" lang="ja-JP" altLang="en-US"/>
          </a:p>
        </p:txBody>
      </p:sp>
    </p:spTree>
    <p:extLst>
      <p:ext uri="{BB962C8B-B14F-4D97-AF65-F5344CB8AC3E}">
        <p14:creationId xmlns:p14="http://schemas.microsoft.com/office/powerpoint/2010/main" val="4082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a:t>
            </a:fld>
            <a:endParaRPr lang="ja-JP" altLang="en-US"/>
          </a:p>
        </p:txBody>
      </p:sp>
    </p:spTree>
    <p:extLst>
      <p:ext uri="{BB962C8B-B14F-4D97-AF65-F5344CB8AC3E}">
        <p14:creationId xmlns:p14="http://schemas.microsoft.com/office/powerpoint/2010/main" val="5244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1520" y="0"/>
            <a:ext cx="8640960" cy="839738"/>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268760"/>
            <a:ext cx="8640960" cy="485740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6794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720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44624"/>
            <a:ext cx="8640960" cy="654052"/>
          </a:xfrm>
        </p:spPr>
        <p:txBody>
          <a:bodyPr wrap="square" tIns="72000" bIns="36000"/>
          <a:lstStyle/>
          <a:p>
            <a:r>
              <a:rPr kumimoji="1" lang="ja-JP" altLang="en-US" dirty="0"/>
              <a:t>マスター タイトルの書式設定</a:t>
            </a:r>
          </a:p>
        </p:txBody>
      </p:sp>
      <p:sp>
        <p:nvSpPr>
          <p:cNvPr id="2" name="日付プレースホルダー 1"/>
          <p:cNvSpPr>
            <a:spLocks noGrp="1"/>
          </p:cNvSpPr>
          <p:nvPr>
            <p:ph type="dt" sz="half" idx="10"/>
          </p:nvPr>
        </p:nvSpPr>
        <p:spPr>
          <a:xfrm>
            <a:off x="457200" y="6356350"/>
            <a:ext cx="2458616"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360804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2734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80566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タイトル 1"/>
          <p:cNvSpPr>
            <a:spLocks noGrp="1"/>
          </p:cNvSpPr>
          <p:nvPr>
            <p:ph type="title"/>
          </p:nvPr>
        </p:nvSpPr>
        <p:spPr>
          <a:xfrm>
            <a:off x="0" y="75676"/>
            <a:ext cx="8640960" cy="761036"/>
          </a:xfrm>
        </p:spPr>
        <p:txBody>
          <a:bodyPr wrap="square" tIns="180000" bIns="36000"/>
          <a:lstStyle>
            <a:lvl1pPr>
              <a:lnSpc>
                <a:spcPts val="22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9" name="タイトル 1"/>
          <p:cNvSpPr txBox="1">
            <a:spLocks/>
          </p:cNvSpPr>
          <p:nvPr userDrawn="1"/>
        </p:nvSpPr>
        <p:spPr>
          <a:xfrm>
            <a:off x="0" y="517548"/>
            <a:ext cx="8640960" cy="288112"/>
          </a:xfrm>
          <a:prstGeom prst="rect">
            <a:avLst/>
          </a:prstGeom>
        </p:spPr>
        <p:txBody>
          <a:bodyPr vert="horz" wrap="square" lIns="91440" tIns="72000" rIns="91440" bIns="36000" rtlCol="0" anchor="ctr">
            <a:noAutofit/>
          </a:bodyPr>
          <a:lstStyle>
            <a:lvl1pPr algn="l" defTabSz="914400" rtl="0" eaLnBrk="1" latinLnBrk="0" hangingPunct="1">
              <a:spcBef>
                <a:spcPct val="0"/>
              </a:spcBef>
              <a:buNone/>
              <a:defRPr kumimoji="1" sz="3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sz="1800" dirty="0"/>
          </a:p>
        </p:txBody>
      </p:sp>
      <p:sp>
        <p:nvSpPr>
          <p:cNvPr id="3" name="スライド番号プレースホルダー 2"/>
          <p:cNvSpPr>
            <a:spLocks noGrp="1"/>
          </p:cNvSpPr>
          <p:nvPr>
            <p:ph type="sldNum" sz="quarter" idx="10"/>
          </p:nvPr>
        </p:nvSpPr>
        <p:spPr bwMode="gray"/>
        <p:txBody>
          <a:bodyPr tIns="36000" bIns="36000" anchor="b"/>
          <a:lstStyle>
            <a:lvl1pPr>
              <a:defRPr>
                <a:solidFill>
                  <a:schemeClr val="tx1"/>
                </a:solidFill>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7882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5695950" cy="6858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75675"/>
            <a:ext cx="5553075" cy="1057799"/>
          </a:xfrm>
        </p:spPr>
        <p:txBody>
          <a:bodyPr wrap="square" tIns="180000" bIns="36000">
            <a:noAutofit/>
          </a:bodyPr>
          <a:lstStyle>
            <a:lvl1pPr>
              <a:lnSpc>
                <a:spcPts val="36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4332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のみ">
    <p:bg>
      <p:bgPr>
        <a:solidFill>
          <a:srgbClr val="FED2D1"/>
        </a:solidFill>
        <a:effectLst/>
      </p:bgPr>
    </p:bg>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1596776"/>
            <a:ext cx="9144000" cy="1199778"/>
          </a:xfrm>
          <a:solidFill>
            <a:srgbClr val="FE6E54"/>
          </a:solidFill>
        </p:spPr>
        <p:txBody>
          <a:bodyPr tIns="72000" bIns="36000">
            <a:normAutofit/>
          </a:bodyPr>
          <a:lstStyle>
            <a:lvl1pPr>
              <a:defRPr sz="4400">
                <a:solidFill>
                  <a:schemeClr val="bg1"/>
                </a:solidFill>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10" name="コンテンツ プレースホルダー 2"/>
          <p:cNvSpPr>
            <a:spLocks noGrp="1"/>
          </p:cNvSpPr>
          <p:nvPr>
            <p:ph idx="1"/>
          </p:nvPr>
        </p:nvSpPr>
        <p:spPr>
          <a:xfrm>
            <a:off x="457200" y="3212976"/>
            <a:ext cx="8579296" cy="3168352"/>
          </a:xfrm>
        </p:spPr>
        <p:txBody>
          <a:bodyPr wrap="square">
            <a:noAutofit/>
          </a:bodyPr>
          <a:lstStyle>
            <a:lvl1pPr marL="361950" indent="-361950">
              <a:buClr>
                <a:srgbClr val="FE6E54"/>
              </a:buClr>
              <a:buSzPct val="80000"/>
              <a:buFont typeface="Wingdings" panose="05000000000000000000" pitchFamily="2" charset="2"/>
              <a:buChar char="u"/>
              <a:defRPr sz="3200">
                <a:latin typeface="游ゴシック" panose="020B0400000000000000" pitchFamily="50" charset="-128"/>
                <a:ea typeface="游ゴシック" panose="020B0400000000000000" pitchFamily="50" charset="-128"/>
              </a:defRPr>
            </a:lvl1pPr>
            <a:lvl2pPr>
              <a:defRPr sz="2800">
                <a:latin typeface="游ゴシック" panose="020B0400000000000000" pitchFamily="50" charset="-128"/>
                <a:ea typeface="游ゴシック" panose="020B0400000000000000" pitchFamily="50" charset="-128"/>
              </a:defRPr>
            </a:lvl2pPr>
            <a:lvl3pPr>
              <a:defRPr sz="2400">
                <a:latin typeface="游ゴシック" panose="020B0400000000000000" pitchFamily="50" charset="-128"/>
                <a:ea typeface="游ゴシック" panose="020B0400000000000000" pitchFamily="50" charset="-128"/>
              </a:defRPr>
            </a:lvl3pPr>
            <a:lvl4pPr>
              <a:defRPr sz="2000">
                <a:latin typeface="游ゴシック" panose="020B0400000000000000" pitchFamily="50" charset="-128"/>
                <a:ea typeface="游ゴシック" panose="020B0400000000000000" pitchFamily="50" charset="-128"/>
              </a:defRPr>
            </a:lvl4pPr>
            <a:lvl5pPr>
              <a:defRPr sz="2000">
                <a:latin typeface="游ゴシック" panose="020B0400000000000000" pitchFamily="50" charset="-128"/>
                <a:ea typeface="游ゴシック" panose="020B0400000000000000" pitchFamily="50" charset="-128"/>
              </a:defRPr>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672694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604070" y="6492875"/>
            <a:ext cx="539930" cy="365125"/>
          </a:xfrm>
          <a:prstGeom prst="rect">
            <a:avLst/>
          </a:prstGeom>
        </p:spPr>
        <p:txBody>
          <a:bodyPr vert="horz" lIns="36000" tIns="36000" rIns="36000" bIns="36000" rtlCol="0" anchor="b"/>
          <a:lstStyle>
            <a:lvl1pPr algn="r">
              <a:defRPr sz="16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341519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85" r:id="rId4"/>
    <p:sldLayoutId id="2147483686" r:id="rId5"/>
    <p:sldLayoutId id="2147483684" r:id="rId6"/>
  </p:sldLayoutIdLst>
  <p:hf hdr="0" ftr="0" dt="0"/>
  <p:txStyles>
    <p:titleStyle>
      <a:lvl1pPr algn="l" defTabSz="9144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4.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5.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bwMode="gray">
          <a:xfrm>
            <a:off x="685800" y="1699319"/>
            <a:ext cx="7772400" cy="1470025"/>
          </a:xfrm>
        </p:spPr>
        <p:txBody>
          <a:bodyPr>
            <a:normAutofit/>
          </a:bodyPr>
          <a:lstStyle/>
          <a:p>
            <a:pPr algn="ctr"/>
            <a:r>
              <a:rPr lang="ja-JP" altLang="en-US" sz="6000" b="1" dirty="0">
                <a:solidFill>
                  <a:srgbClr val="FE6E54"/>
                </a:solidFill>
                <a:latin typeface="游ゴシック" panose="020B0400000000000000" pitchFamily="50" charset="-128"/>
                <a:ea typeface="游ゴシック" panose="020B0400000000000000" pitchFamily="50" charset="-128"/>
              </a:rPr>
              <a:t>人間中心設計入門編</a:t>
            </a:r>
            <a:endParaRPr kumimoji="1" lang="ja-JP" altLang="en-US" sz="6000" b="1" dirty="0">
              <a:solidFill>
                <a:srgbClr val="FE6E54"/>
              </a:solidFill>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bwMode="gray">
          <a:xfrm>
            <a:off x="1371600" y="2955828"/>
            <a:ext cx="6400800" cy="499864"/>
          </a:xfrm>
        </p:spPr>
        <p:txBody>
          <a:bodyPr>
            <a:normAutofit fontScale="92500" lnSpcReduction="20000"/>
          </a:bodyPr>
          <a:lstStyle/>
          <a:p>
            <a:r>
              <a:rPr kumimoji="1" lang="en-US" altLang="ja-JP" sz="3200" dirty="0">
                <a:solidFill>
                  <a:schemeClr val="tx1"/>
                </a:solidFill>
                <a:latin typeface="游ゴシック" panose="020B0400000000000000" pitchFamily="50" charset="-128"/>
                <a:ea typeface="游ゴシック" panose="020B0400000000000000" pitchFamily="50" charset="-128"/>
              </a:rPr>
              <a:t>Human Centered Design</a:t>
            </a:r>
            <a:r>
              <a:rPr kumimoji="1" lang="ja-JP" altLang="en-US" sz="3200" dirty="0">
                <a:solidFill>
                  <a:schemeClr val="tx1"/>
                </a:solidFill>
                <a:latin typeface="游ゴシック" panose="020B0400000000000000" pitchFamily="50" charset="-128"/>
                <a:ea typeface="游ゴシック" panose="020B0400000000000000" pitchFamily="50" charset="-128"/>
              </a:rPr>
              <a:t>　</a:t>
            </a:r>
          </a:p>
        </p:txBody>
      </p:sp>
      <p:sp>
        <p:nvSpPr>
          <p:cNvPr id="4" name="サブタイトル 2"/>
          <p:cNvSpPr txBox="1">
            <a:spLocks/>
          </p:cNvSpPr>
          <p:nvPr/>
        </p:nvSpPr>
        <p:spPr bwMode="gray">
          <a:xfrm>
            <a:off x="5645555" y="5419199"/>
            <a:ext cx="3304456" cy="108012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r"/>
            <a:r>
              <a:rPr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人間中心設計推進機構</a:t>
            </a:r>
            <a:endParaRPr lang="en-US" altLang="ja-JP"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 name="サブタイトル 2"/>
          <p:cNvSpPr txBox="1">
            <a:spLocks/>
          </p:cNvSpPr>
          <p:nvPr/>
        </p:nvSpPr>
        <p:spPr bwMode="gray">
          <a:xfrm>
            <a:off x="1371600" y="4036371"/>
            <a:ext cx="6400800" cy="4998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914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3200" dirty="0">
                <a:solidFill>
                  <a:schemeClr val="tx1"/>
                </a:solidFill>
                <a:latin typeface="游ゴシック" panose="020B0400000000000000" pitchFamily="50" charset="-128"/>
                <a:ea typeface="游ゴシック" panose="020B0400000000000000" pitchFamily="50" charset="-128"/>
              </a:rPr>
              <a:t>～ エンジニアの方々へ ～　</a:t>
            </a:r>
          </a:p>
        </p:txBody>
      </p:sp>
      <p:pic>
        <p:nvPicPr>
          <p:cNvPr id="6" name="図 5"/>
          <p:cNvPicPr>
            <a:picLocks noChangeAspect="1"/>
          </p:cNvPicPr>
          <p:nvPr/>
        </p:nvPicPr>
        <p:blipFill>
          <a:blip r:embed="rId3"/>
          <a:stretch>
            <a:fillRect/>
          </a:stretch>
        </p:blipFill>
        <p:spPr bwMode="gray">
          <a:xfrm>
            <a:off x="157997" y="4519681"/>
            <a:ext cx="1923810" cy="1933333"/>
          </a:xfrm>
          <a:prstGeom prst="rect">
            <a:avLst/>
          </a:prstGeom>
        </p:spPr>
      </p:pic>
      <p:pic>
        <p:nvPicPr>
          <p:cNvPr id="10" name="Picture 2" descr="ã¯ãªãã¯ããã¨æ°ããã¦ã£ã³ãã¦ã§éãã¾ã">
            <a:extLst>
              <a:ext uri="{FF2B5EF4-FFF2-40B4-BE49-F238E27FC236}">
                <a16:creationId xmlns:a16="http://schemas.microsoft.com/office/drawing/2014/main" id="{4428B434-146D-4772-82B8-B65F9F1F7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783" y="595925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7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962044" y="4293181"/>
            <a:ext cx="1905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46158" y="4138542"/>
            <a:ext cx="2070746" cy="131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3444308" y="1273751"/>
            <a:ext cx="1806863" cy="19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bwMode="gray"/>
        <p:txBody>
          <a:bodyPr>
            <a:noAutofit/>
          </a:bodyPr>
          <a:lstStyle/>
          <a:p>
            <a:pPr algn="l"/>
            <a:r>
              <a:rPr kumimoji="1" lang="ja-JP" altLang="en-US" dirty="0">
                <a:latin typeface="游ゴシック" panose="020B0400000000000000" pitchFamily="50" charset="-128"/>
                <a:ea typeface="游ゴシック" panose="020B0400000000000000" pitchFamily="50" charset="-128"/>
              </a:rPr>
              <a:t>設計する人</a:t>
            </a:r>
            <a:r>
              <a:rPr kumimoji="1" lang="ja-JP" altLang="en-US" spc="-150" dirty="0">
                <a:latin typeface="游ゴシック" panose="020B0400000000000000" pitchFamily="50" charset="-128"/>
                <a:ea typeface="游ゴシック" panose="020B0400000000000000" pitchFamily="50" charset="-128"/>
              </a:rPr>
              <a:t>にとっての</a:t>
            </a:r>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6" name="角丸四角形 5"/>
          <p:cNvSpPr/>
          <p:nvPr/>
        </p:nvSpPr>
        <p:spPr bwMode="gray">
          <a:xfrm>
            <a:off x="511134" y="1549189"/>
            <a:ext cx="3044852" cy="468000"/>
          </a:xfrm>
          <a:prstGeom prst="roundRect">
            <a:avLst>
              <a:gd name="adj" fmla="val 50000"/>
            </a:avLst>
          </a:prstGeom>
          <a:solidFill>
            <a:srgbClr val="FED2D1"/>
          </a:solidFill>
          <a:ln w="19050">
            <a:solidFill>
              <a:srgbClr val="FEEEEE"/>
            </a:solidFill>
          </a:ln>
          <a:effectLst/>
        </p:spPr>
        <p:style>
          <a:lnRef idx="1">
            <a:schemeClr val="accent3"/>
          </a:lnRef>
          <a:fillRef idx="2">
            <a:schemeClr val="accent3"/>
          </a:fillRef>
          <a:effectRef idx="1">
            <a:schemeClr val="accent3"/>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余計な工数がかからない</a:t>
            </a:r>
          </a:p>
        </p:txBody>
      </p:sp>
      <p:sp>
        <p:nvSpPr>
          <p:cNvPr id="7" name="角丸四角形 6"/>
          <p:cNvSpPr/>
          <p:nvPr/>
        </p:nvSpPr>
        <p:spPr bwMode="gray">
          <a:xfrm>
            <a:off x="511135" y="2080679"/>
            <a:ext cx="3044852" cy="468000"/>
          </a:xfrm>
          <a:prstGeom prst="roundRect">
            <a:avLst>
              <a:gd name="adj" fmla="val 50000"/>
            </a:avLst>
          </a:prstGeom>
          <a:solidFill>
            <a:srgbClr val="FED2D1"/>
          </a:solidFill>
          <a:ln w="19050">
            <a:solidFill>
              <a:srgbClr val="FEEEEE"/>
            </a:solidFill>
          </a:ln>
          <a:effectLst/>
        </p:spPr>
        <p:style>
          <a:lnRef idx="1">
            <a:schemeClr val="accent3"/>
          </a:lnRef>
          <a:fillRef idx="2">
            <a:schemeClr val="accent3"/>
          </a:fillRef>
          <a:effectRef idx="1">
            <a:schemeClr val="accent3"/>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働き甲斐がある</a:t>
            </a:r>
          </a:p>
        </p:txBody>
      </p:sp>
      <p:sp>
        <p:nvSpPr>
          <p:cNvPr id="8" name="角丸四角形 7"/>
          <p:cNvSpPr/>
          <p:nvPr/>
        </p:nvSpPr>
        <p:spPr bwMode="gray">
          <a:xfrm>
            <a:off x="5263663" y="1549189"/>
            <a:ext cx="3044852" cy="468000"/>
          </a:xfrm>
          <a:prstGeom prst="roundRect">
            <a:avLst>
              <a:gd name="adj" fmla="val 50000"/>
            </a:avLst>
          </a:prstGeom>
          <a:solidFill>
            <a:schemeClr val="bg1">
              <a:lumMod val="85000"/>
            </a:schemeClr>
          </a:solidFill>
          <a:ln>
            <a:solidFill>
              <a:srgbClr val="F8F8F8"/>
            </a:solidFill>
          </a:ln>
          <a:effectLst/>
        </p:spPr>
        <p:style>
          <a:lnRef idx="1">
            <a:schemeClr val="dk1"/>
          </a:lnRef>
          <a:fillRef idx="2">
            <a:schemeClr val="dk1"/>
          </a:fillRef>
          <a:effectRef idx="1">
            <a:schemeClr val="dk1"/>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余計な工数がかかる</a:t>
            </a:r>
          </a:p>
        </p:txBody>
      </p:sp>
      <p:sp>
        <p:nvSpPr>
          <p:cNvPr id="9" name="角丸四角形 8"/>
          <p:cNvSpPr/>
          <p:nvPr/>
        </p:nvSpPr>
        <p:spPr bwMode="gray">
          <a:xfrm>
            <a:off x="5263662" y="2080679"/>
            <a:ext cx="3044852" cy="468000"/>
          </a:xfrm>
          <a:prstGeom prst="roundRect">
            <a:avLst>
              <a:gd name="adj" fmla="val 50000"/>
            </a:avLst>
          </a:prstGeom>
          <a:solidFill>
            <a:schemeClr val="bg1">
              <a:lumMod val="85000"/>
            </a:schemeClr>
          </a:solidFill>
          <a:ln>
            <a:solidFill>
              <a:srgbClr val="F8F8F8"/>
            </a:solidFill>
          </a:ln>
          <a:effectLst/>
        </p:spPr>
        <p:style>
          <a:lnRef idx="1">
            <a:schemeClr val="dk1"/>
          </a:lnRef>
          <a:fillRef idx="2">
            <a:schemeClr val="dk1"/>
          </a:fillRef>
          <a:effectRef idx="1">
            <a:schemeClr val="dk1"/>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無駄骨に終わ</a:t>
            </a: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る</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テキスト ボックス 2"/>
          <p:cNvSpPr txBox="1"/>
          <p:nvPr/>
        </p:nvSpPr>
        <p:spPr bwMode="gray">
          <a:xfrm>
            <a:off x="5086350" y="961678"/>
            <a:ext cx="3296095" cy="584775"/>
          </a:xfrm>
          <a:prstGeom prst="rect">
            <a:avLst/>
          </a:prstGeom>
          <a:noFill/>
        </p:spPr>
        <p:txBody>
          <a:bodyPr wrap="none" rtlCol="0">
            <a:spAutoFit/>
          </a:bodyPr>
          <a:lstStyle/>
          <a:p>
            <a:r>
              <a:rPr lang="ja-JP" altLang="en-US" sz="3200" b="1"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にが</a:t>
            </a:r>
            <a:r>
              <a:rPr kumimoji="1" lang="ja-JP" altLang="en-US" sz="3200" b="1"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い体験</a:t>
            </a:r>
            <a:r>
              <a:rPr kumimoji="1" lang="ja-JP" altLang="en-US"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 </a:t>
            </a: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が減る</a:t>
            </a:r>
          </a:p>
        </p:txBody>
      </p:sp>
      <p:sp>
        <p:nvSpPr>
          <p:cNvPr id="16" name="テキスト ボックス 15"/>
          <p:cNvSpPr txBox="1"/>
          <p:nvPr/>
        </p:nvSpPr>
        <p:spPr bwMode="gray">
          <a:xfrm>
            <a:off x="74285" y="961678"/>
            <a:ext cx="4014240" cy="584775"/>
          </a:xfrm>
          <a:prstGeom prst="rect">
            <a:avLst/>
          </a:prstGeom>
          <a:noFill/>
        </p:spPr>
        <p:txBody>
          <a:bodyPr wrap="none" rtlCol="0">
            <a:spAutoFit/>
          </a:bodyPr>
          <a:lstStyle/>
          <a:p>
            <a:r>
              <a:rPr kumimoji="1" lang="ja-JP" altLang="en-US" sz="3200" b="1" dirty="0">
                <a:solidFill>
                  <a:srgbClr val="FE7F6A"/>
                </a:solidFill>
                <a:latin typeface="游ゴシック" panose="020B0400000000000000" pitchFamily="50" charset="-128"/>
                <a:ea typeface="游ゴシック" panose="020B0400000000000000" pitchFamily="50" charset="-128"/>
                <a:cs typeface="メイリオ" panose="020B0604030504040204" pitchFamily="50" charset="-128"/>
              </a:rPr>
              <a:t>うれしい体験</a:t>
            </a:r>
            <a:r>
              <a:rPr kumimoji="1" lang="ja-JP" altLang="en-US" b="1" dirty="0">
                <a:solidFill>
                  <a:srgbClr val="FE7F6A"/>
                </a:solidFill>
                <a:latin typeface="游ゴシック" panose="020B0400000000000000" pitchFamily="50" charset="-128"/>
                <a:ea typeface="游ゴシック" panose="020B0400000000000000" pitchFamily="50" charset="-128"/>
                <a:cs typeface="メイリオ" panose="020B0604030504040204" pitchFamily="50" charset="-128"/>
              </a:rPr>
              <a:t> </a:t>
            </a: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が増える</a:t>
            </a:r>
            <a:endParaRPr kumimoji="1" lang="ja-JP" altLang="en-US" sz="32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二等辺三角形 16"/>
          <p:cNvSpPr/>
          <p:nvPr/>
        </p:nvSpPr>
        <p:spPr bwMode="gray">
          <a:xfrm>
            <a:off x="734565" y="2578255"/>
            <a:ext cx="2615878" cy="1571095"/>
          </a:xfrm>
          <a:prstGeom prst="triangle">
            <a:avLst/>
          </a:prstGeom>
          <a:solidFill>
            <a:srgbClr val="FED2D1"/>
          </a:solidFill>
          <a:ln>
            <a:solidFill>
              <a:srgbClr val="FEEEEE"/>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b"/>
          <a:lstStyle/>
          <a:p>
            <a:pPr marL="285750" indent="-285750">
              <a:buFont typeface="Wingdings" panose="05000000000000000000" pitchFamily="2" charset="2"/>
              <a:buChar char="l"/>
            </a:pP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p:cNvSpPr/>
          <p:nvPr/>
        </p:nvSpPr>
        <p:spPr bwMode="gray">
          <a:xfrm>
            <a:off x="5479265" y="2578255"/>
            <a:ext cx="2634184" cy="1571095"/>
          </a:xfrm>
          <a:prstGeom prst="triangle">
            <a:avLst/>
          </a:prstGeom>
          <a:solidFill>
            <a:schemeClr val="bg1">
              <a:lumMod val="85000"/>
            </a:schemeClr>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b"/>
          <a:lstStyle/>
          <a:p>
            <a:pPr marL="285750" indent="-285750">
              <a:buFont typeface="Wingdings" panose="05000000000000000000" pitchFamily="2" charset="2"/>
              <a:buChar char="l"/>
            </a:pP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コンテンツ プレースホルダー 2"/>
          <p:cNvSpPr txBox="1">
            <a:spLocks/>
          </p:cNvSpPr>
          <p:nvPr/>
        </p:nvSpPr>
        <p:spPr bwMode="gray">
          <a:xfrm>
            <a:off x="389731" y="5457055"/>
            <a:ext cx="8364538" cy="1218382"/>
          </a:xfrm>
          <a:prstGeom prst="roundRect">
            <a:avLst>
              <a:gd name="adj" fmla="val 9631"/>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108000" tIns="36000" rIns="72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Font typeface="Arial" panose="020B0604020202020204" pitchFamily="34" charse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は、利用する人の状況をきちんと把握し、関係者で</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共有しながら、「うれしい体験」をできるだけ</a:t>
            </a:r>
            <a:r>
              <a:rPr lang="ja-JP" altLang="en-US" sz="2400" spc="-15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豊かにしようとする</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設計への取り組み</a:t>
            </a:r>
          </a:p>
        </p:txBody>
      </p:sp>
      <p:sp>
        <p:nvSpPr>
          <p:cNvPr id="5" name="テキスト ボックス 4"/>
          <p:cNvSpPr txBox="1"/>
          <p:nvPr/>
        </p:nvSpPr>
        <p:spPr bwMode="gray">
          <a:xfrm>
            <a:off x="353885" y="2947687"/>
            <a:ext cx="3751027" cy="1231106"/>
          </a:xfrm>
          <a:prstGeom prst="rect">
            <a:avLst/>
          </a:prstGeom>
          <a:noFill/>
        </p:spPr>
        <p:txBody>
          <a:bodyPr wrap="none" lIns="0" tIns="0" rIns="0" bIns="0" rtlCol="0">
            <a:spAutoFit/>
          </a:bodyPr>
          <a:lstStyle/>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仕様が決まってサクサク進む</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手戻りがなくなる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品質向上し喜ばれる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人のために作っている実感がある</a:t>
            </a:r>
          </a:p>
        </p:txBody>
      </p:sp>
      <p:sp>
        <p:nvSpPr>
          <p:cNvPr id="19" name="テキスト ボックス 18"/>
          <p:cNvSpPr txBox="1"/>
          <p:nvPr/>
        </p:nvSpPr>
        <p:spPr bwMode="gray">
          <a:xfrm>
            <a:off x="5213071" y="2947687"/>
            <a:ext cx="3839411" cy="1231106"/>
          </a:xfrm>
          <a:prstGeom prst="rect">
            <a:avLst/>
          </a:prstGeom>
          <a:noFill/>
          <a:ln>
            <a:noFill/>
          </a:ln>
        </p:spPr>
        <p:txBody>
          <a:bodyPr wrap="square" lIns="0" tIns="0" rIns="0" bIns="0" rtlCol="0">
            <a:spAutoFit/>
          </a:bodyPr>
          <a:lstStyle/>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仕様がなかなか決まらない</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ドンデン返しがある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spc="-150" dirty="0">
                <a:latin typeface="游ゴシック" panose="020B0400000000000000" pitchFamily="50" charset="-128"/>
                <a:ea typeface="游ゴシック" panose="020B0400000000000000" pitchFamily="50" charset="-128"/>
                <a:cs typeface="メイリオ" panose="020B0604030504040204" pitchFamily="50" charset="-128"/>
              </a:rPr>
              <a:t>せっかく</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作</a:t>
            </a:r>
            <a:r>
              <a:rPr lang="ja-JP" altLang="en-US" spc="-150" dirty="0">
                <a:latin typeface="游ゴシック" panose="020B0400000000000000" pitchFamily="50" charset="-128"/>
                <a:ea typeface="游ゴシック" panose="020B0400000000000000" pitchFamily="50" charset="-128"/>
                <a:cs typeface="メイリオ" panose="020B0604030504040204" pitchFamily="50" charset="-128"/>
              </a:rPr>
              <a:t>ったのに使ってもらえない</a:t>
            </a:r>
            <a:endParaRPr lang="en-US" altLang="ja-JP" spc="-150"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どんな人が使うかイメージできない</a:t>
            </a:r>
          </a:p>
        </p:txBody>
      </p:sp>
      <p:sp>
        <p:nvSpPr>
          <p:cNvPr id="12" name="スライド番号プレースホルダー 11"/>
          <p:cNvSpPr>
            <a:spLocks noGrp="1"/>
          </p:cNvSpPr>
          <p:nvPr>
            <p:ph type="sldNum" sz="quarter" idx="10"/>
          </p:nvPr>
        </p:nvSpPr>
        <p:spPr/>
        <p:txBody>
          <a:bodyPr/>
          <a:lstStyle/>
          <a:p>
            <a:fld id="{194B20C9-26D2-4B3D-B0E5-BA1A1EAC872E}" type="slidenum">
              <a:rPr lang="ja-JP" altLang="en-US" smtClean="0"/>
              <a:pPr/>
              <a:t>10</a:t>
            </a:fld>
            <a:endParaRPr lang="ja-JP" altLang="en-US"/>
          </a:p>
        </p:txBody>
      </p:sp>
    </p:spTree>
    <p:extLst>
      <p:ext uri="{BB962C8B-B14F-4D97-AF65-F5344CB8AC3E}">
        <p14:creationId xmlns:p14="http://schemas.microsoft.com/office/powerpoint/2010/main" val="176695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コンビニ</a:t>
            </a:r>
            <a:r>
              <a:rPr kumimoji="1" lang="en-US" altLang="ja-JP" sz="3200" dirty="0">
                <a:latin typeface="游ゴシック" panose="020B0400000000000000" pitchFamily="50" charset="-128"/>
                <a:ea typeface="游ゴシック" panose="020B0400000000000000" pitchFamily="50" charset="-128"/>
              </a:rPr>
              <a:t>ATM</a:t>
            </a:r>
            <a:r>
              <a:rPr kumimoji="1" lang="ja-JP" altLang="en-US" sz="3200" dirty="0">
                <a:latin typeface="游ゴシック" panose="020B0400000000000000" pitchFamily="50" charset="-128"/>
                <a:ea typeface="游ゴシック" panose="020B0400000000000000" pitchFamily="50" charset="-128"/>
              </a:rPr>
              <a:t>の対象ユーザーは？</a:t>
            </a: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コンビニ</a:t>
            </a:r>
            <a:r>
              <a:rPr lang="en-US" altLang="ja-JP" sz="3600" dirty="0">
                <a:latin typeface="游ゴシック" panose="020B0400000000000000" pitchFamily="50" charset="-128"/>
                <a:ea typeface="游ゴシック" panose="020B0400000000000000" pitchFamily="50" charset="-128"/>
              </a:rPr>
              <a:t>ATM</a:t>
            </a:r>
            <a:r>
              <a:rPr lang="ja-JP" altLang="en-US" sz="3600" dirty="0">
                <a:latin typeface="游ゴシック" panose="020B0400000000000000" pitchFamily="50" charset="-128"/>
                <a:ea typeface="游ゴシック" panose="020B0400000000000000" pitchFamily="50" charset="-128"/>
              </a:rPr>
              <a:t>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対象ユーザーは、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①</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対象ユーザーを挙げてみよう。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61925" y="1620411"/>
            <a:ext cx="7620000" cy="4953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11</a:t>
            </a:fld>
            <a:endParaRPr lang="ja-JP" altLang="en-US"/>
          </a:p>
        </p:txBody>
      </p:sp>
      <p:pic>
        <p:nvPicPr>
          <p:cNvPr id="10" name="図 9"/>
          <p:cNvPicPr>
            <a:picLocks noChangeAspect="1"/>
          </p:cNvPicPr>
          <p:nvPr/>
        </p:nvPicPr>
        <p:blipFill>
          <a:blip r:embed="rId4"/>
          <a:stretch>
            <a:fillRect/>
          </a:stretch>
        </p:blipFill>
        <p:spPr>
          <a:xfrm flipH="1">
            <a:off x="6338277" y="2938302"/>
            <a:ext cx="2544358" cy="2869169"/>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grayscl/>
          </a:blip>
          <a:stretch>
            <a:fillRect/>
          </a:stretch>
        </p:blipFill>
        <p:spPr>
          <a:xfrm>
            <a:off x="7010456" y="2492482"/>
            <a:ext cx="600000" cy="1057143"/>
          </a:xfrm>
          <a:prstGeom prst="rect">
            <a:avLst/>
          </a:prstGeom>
        </p:spPr>
      </p:pic>
    </p:spTree>
    <p:extLst>
      <p:ext uri="{BB962C8B-B14F-4D97-AF65-F5344CB8AC3E}">
        <p14:creationId xmlns:p14="http://schemas.microsoft.com/office/powerpoint/2010/main" val="269182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v019071\cv推進部\2G\9X_temp\98_PDF\8_ATMユーザ.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rot="5400000">
            <a:off x="3293203" y="674549"/>
            <a:ext cx="6481523" cy="52200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ユーザーは？</a:t>
            </a:r>
            <a:endParaRPr kumimoji="1" lang="ja-JP" altLang="en-US" sz="32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bwMode="gray">
          <a:xfrm>
            <a:off x="5478570" y="6581772"/>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コンテンツ プレースホルダー 2"/>
          <p:cNvSpPr txBox="1">
            <a:spLocks/>
          </p:cNvSpPr>
          <p:nvPr/>
        </p:nvSpPr>
        <p:spPr bwMode="gray">
          <a:xfrm>
            <a:off x="78929" y="923535"/>
            <a:ext cx="4080392" cy="145016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3600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800"/>
              </a:lnSpc>
              <a:spcBef>
                <a:spcPts val="600"/>
              </a:spcBef>
              <a:buFont typeface="Arial" panose="020B0604020202020204" pitchFamily="34" charset="0"/>
              <a:buNone/>
            </a:pP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を活用する上で、</a:t>
            </a: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spc="-150" dirty="0">
                <a:latin typeface="游ゴシック" panose="020B0400000000000000" pitchFamily="50" charset="-128"/>
                <a:ea typeface="游ゴシック" panose="020B0400000000000000" pitchFamily="50" charset="-128"/>
                <a:cs typeface="メイリオ" panose="020B0604030504040204" pitchFamily="50" charset="-128"/>
              </a:rPr>
              <a:t>プロジェクトの</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対象</a:t>
            </a:r>
            <a:r>
              <a:rPr lang="ja-JP" altLang="en-US" sz="2400" b="1" spc="-15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を明確にすることは重要</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である。</a:t>
            </a:r>
            <a:endParaRPr lang="en-US" altLang="ja-JP" sz="28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コンテンツ プレースホルダー 2"/>
          <p:cNvSpPr txBox="1">
            <a:spLocks/>
          </p:cNvSpPr>
          <p:nvPr/>
        </p:nvSpPr>
        <p:spPr bwMode="gray">
          <a:xfrm>
            <a:off x="239208" y="2632114"/>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狭義のユーザー</a:t>
            </a:r>
          </a:p>
        </p:txBody>
      </p:sp>
      <p:sp>
        <p:nvSpPr>
          <p:cNvPr id="10" name="コンテンツ プレースホルダー 2"/>
          <p:cNvSpPr txBox="1">
            <a:spLocks/>
          </p:cNvSpPr>
          <p:nvPr/>
        </p:nvSpPr>
        <p:spPr bwMode="gray">
          <a:xfrm>
            <a:off x="239208" y="5491588"/>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広義のユーザー</a:t>
            </a:r>
          </a:p>
        </p:txBody>
      </p:sp>
      <p:sp>
        <p:nvSpPr>
          <p:cNvPr id="11" name="コンテンツ プレースホルダー 2"/>
          <p:cNvSpPr txBox="1">
            <a:spLocks/>
          </p:cNvSpPr>
          <p:nvPr/>
        </p:nvSpPr>
        <p:spPr bwMode="gray">
          <a:xfrm>
            <a:off x="251520" y="3325980"/>
            <a:ext cx="5688632" cy="1977373"/>
          </a:xfrm>
          <a:prstGeom prst="rect">
            <a:avLst/>
          </a:prstGeom>
        </p:spPr>
        <p:txBody>
          <a:bodyPr vert="horz" lIns="91440" tIns="72000" rIns="9144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23875" lvl="1" indent="-342900">
              <a:lnSpc>
                <a:spcPts val="2200"/>
              </a:lnSpc>
              <a:spcBef>
                <a:spcPts val="12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直接</a:t>
            </a:r>
            <a:r>
              <a:rPr lang="ja-JP" altLang="en-US"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一次</a:t>
            </a:r>
            <a:r>
              <a:rPr lang="ja-JP" altLang="en-US" sz="2000"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二次</a:t>
            </a:r>
            <a:r>
              <a:rPr lang="ja-JP" altLang="en-US" sz="2000" spc="-150" dirty="0">
                <a:latin typeface="游ゴシック" panose="020B0400000000000000" pitchFamily="50" charset="-128"/>
                <a:ea typeface="游ゴシック" panose="020B0400000000000000" pitchFamily="50" charset="-128"/>
              </a:rPr>
              <a:t>ユーザー</a:t>
            </a:r>
          </a:p>
          <a:p>
            <a:pPr marL="523875" lvl="1" indent="-342900">
              <a:lnSpc>
                <a:spcPts val="2200"/>
              </a:lnSpc>
              <a:spcBef>
                <a:spcPts val="24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間接</a:t>
            </a:r>
            <a:r>
              <a:rPr lang="ja-JP" altLang="en-US" spc="-150" dirty="0">
                <a:latin typeface="游ゴシック" panose="020B0400000000000000" pitchFamily="50" charset="-128"/>
                <a:ea typeface="游ゴシック" panose="020B0400000000000000" pitchFamily="50" charset="-128"/>
              </a:rPr>
              <a:t>ユーザー</a:t>
            </a:r>
          </a:p>
        </p:txBody>
      </p:sp>
      <p:sp>
        <p:nvSpPr>
          <p:cNvPr id="12" name="テキスト ボックス 11"/>
          <p:cNvSpPr txBox="1"/>
          <p:nvPr/>
        </p:nvSpPr>
        <p:spPr bwMode="gray">
          <a:xfrm>
            <a:off x="4263330" y="4036505"/>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お金をおろすお客様</a:t>
            </a:r>
          </a:p>
        </p:txBody>
      </p:sp>
      <p:sp>
        <p:nvSpPr>
          <p:cNvPr id="13" name="テキスト ボックス 12"/>
          <p:cNvSpPr txBox="1"/>
          <p:nvPr/>
        </p:nvSpPr>
        <p:spPr bwMode="gray">
          <a:xfrm>
            <a:off x="5701704" y="4036505"/>
            <a:ext cx="1013098" cy="169277"/>
          </a:xfrm>
          <a:prstGeom prst="rect">
            <a:avLst/>
          </a:prstGeom>
          <a:solidFill>
            <a:schemeClr val="bg1"/>
          </a:solidFill>
        </p:spPr>
        <p:txBody>
          <a:bodyPr wrap="none" lIns="0" tIns="0" rIns="0" bIns="0" rtlCol="0">
            <a:spAutoFit/>
          </a:bodyPr>
          <a:lstStyle/>
          <a:p>
            <a:r>
              <a:rPr kumimoji="1"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メンテナンス</a:t>
            </a:r>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業者</a:t>
            </a:r>
          </a:p>
        </p:txBody>
      </p:sp>
      <p:sp>
        <p:nvSpPr>
          <p:cNvPr id="14" name="テキスト ボックス 13"/>
          <p:cNvSpPr txBox="1"/>
          <p:nvPr/>
        </p:nvSpPr>
        <p:spPr bwMode="gray">
          <a:xfrm>
            <a:off x="4208992" y="5825551"/>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コンビニの管理会社</a:t>
            </a:r>
          </a:p>
        </p:txBody>
      </p:sp>
      <p:sp>
        <p:nvSpPr>
          <p:cNvPr id="15" name="テキスト ボックス 14"/>
          <p:cNvSpPr txBox="1"/>
          <p:nvPr/>
        </p:nvSpPr>
        <p:spPr bwMode="gray">
          <a:xfrm>
            <a:off x="5996350" y="5825551"/>
            <a:ext cx="846386"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コンビニ店長</a:t>
            </a:r>
          </a:p>
        </p:txBody>
      </p:sp>
      <p:sp>
        <p:nvSpPr>
          <p:cNvPr id="16" name="テキスト ボックス 15"/>
          <p:cNvSpPr txBox="1"/>
          <p:nvPr/>
        </p:nvSpPr>
        <p:spPr bwMode="gray">
          <a:xfrm>
            <a:off x="7657864" y="5825551"/>
            <a:ext cx="705321"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他のお客様</a:t>
            </a:r>
          </a:p>
        </p:txBody>
      </p:sp>
      <p:sp>
        <p:nvSpPr>
          <p:cNvPr id="17" name="テキスト ボックス 16"/>
          <p:cNvSpPr txBox="1"/>
          <p:nvPr/>
        </p:nvSpPr>
        <p:spPr bwMode="gray">
          <a:xfrm>
            <a:off x="7808452" y="3527371"/>
            <a:ext cx="423193"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銀行員</a:t>
            </a:r>
          </a:p>
        </p:txBody>
      </p:sp>
      <p:sp>
        <p:nvSpPr>
          <p:cNvPr id="18" name="テキスト ボックス 17"/>
          <p:cNvSpPr txBox="1"/>
          <p:nvPr/>
        </p:nvSpPr>
        <p:spPr bwMode="gray">
          <a:xfrm>
            <a:off x="7077074" y="1559602"/>
            <a:ext cx="1660711" cy="677108"/>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a:t>
            </a: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サービスと</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直接的には相互作用は</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行わないが、その出力を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受け取る人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テキスト ボックス 18"/>
          <p:cNvSpPr txBox="1"/>
          <p:nvPr/>
        </p:nvSpPr>
        <p:spPr bwMode="gray">
          <a:xfrm>
            <a:off x="4625515" y="1601652"/>
            <a:ext cx="1833835"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製品やシステムやサービスと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686698" y="2209051"/>
            <a:ext cx="987450"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システムと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テキスト ボックス 20"/>
          <p:cNvSpPr txBox="1"/>
          <p:nvPr/>
        </p:nvSpPr>
        <p:spPr bwMode="gray">
          <a:xfrm>
            <a:off x="6111767" y="2162383"/>
            <a:ext cx="730969" cy="507831"/>
          </a:xfrm>
          <a:prstGeom prst="rect">
            <a:avLst/>
          </a:prstGeom>
          <a:solidFill>
            <a:schemeClr val="bg1"/>
          </a:solidFill>
        </p:spPr>
        <p:txBody>
          <a:bodyPr wrap="none" lIns="0" tIns="0" rIns="0" bIns="0" rtlCol="0">
            <a:spAutoFit/>
          </a:bodyPr>
          <a:lstStyle/>
          <a:p>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システムへの</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サポートを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提供する人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12</a:t>
            </a:fld>
            <a:endParaRPr lang="ja-JP" altLang="en-US"/>
          </a:p>
        </p:txBody>
      </p:sp>
    </p:spTree>
    <p:extLst>
      <p:ext uri="{BB962C8B-B14F-4D97-AF65-F5344CB8AC3E}">
        <p14:creationId xmlns:p14="http://schemas.microsoft.com/office/powerpoint/2010/main" val="90531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自社の●●製品の対象ユーザーは？</a:t>
            </a: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自社製品●●の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対象ユーザーは、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対象ユーザーを挙げてみよう。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61925" y="1620411"/>
            <a:ext cx="7620000" cy="495300"/>
          </a:xfrm>
          <a:prstGeom prst="rect">
            <a:avLst/>
          </a:prstGeom>
        </p:spPr>
      </p:pic>
      <p:pic>
        <p:nvPicPr>
          <p:cNvPr id="9" name="図 8"/>
          <p:cNvPicPr>
            <a:picLocks noChangeAspect="1"/>
          </p:cNvPicPr>
          <p:nvPr/>
        </p:nvPicPr>
        <p:blipFill>
          <a:blip r:embed="rId4">
            <a:grayscl/>
            <a:extLst>
              <a:ext uri="{28A0092B-C50C-407E-A947-70E740481C1C}">
                <a14:useLocalDpi xmlns:a14="http://schemas.microsoft.com/office/drawing/2010/main"/>
              </a:ext>
            </a:extLst>
          </a:blip>
          <a:stretch>
            <a:fillRect/>
          </a:stretch>
        </p:blipFill>
        <p:spPr bwMode="gray">
          <a:xfrm>
            <a:off x="6353175" y="2746375"/>
            <a:ext cx="2781300" cy="38100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13</a:t>
            </a:fld>
            <a:endParaRPr lang="ja-JP" altLang="en-US"/>
          </a:p>
        </p:txBody>
      </p:sp>
      <p:sp>
        <p:nvSpPr>
          <p:cNvPr id="10" name="テキスト ボックス 9"/>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②</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7941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bwMode="gray">
          <a:xfrm>
            <a:off x="251520" y="953793"/>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9" name="コンテンツ プレースホルダー 2"/>
          <p:cNvSpPr txBox="1">
            <a:spLocks/>
          </p:cNvSpPr>
          <p:nvPr/>
        </p:nvSpPr>
        <p:spPr bwMode="gray">
          <a:xfrm>
            <a:off x="251520" y="3042096"/>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指向性に関する多様性</a:t>
            </a:r>
          </a:p>
        </p:txBody>
      </p:sp>
      <p:sp>
        <p:nvSpPr>
          <p:cNvPr id="4"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ユーザーの特徴は？</a:t>
            </a:r>
            <a:endParaRPr kumimoji="1" lang="ja-JP" altLang="en-US" sz="3200"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bwMode="gray">
          <a:xfrm>
            <a:off x="5577301" y="656588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 name="コンテンツ プレースホルダー 2"/>
          <p:cNvSpPr txBox="1">
            <a:spLocks/>
          </p:cNvSpPr>
          <p:nvPr/>
        </p:nvSpPr>
        <p:spPr bwMode="gray">
          <a:xfrm>
            <a:off x="251520" y="1592032"/>
            <a:ext cx="5688632" cy="1204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年齢、性別、障害、</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一般的身体特性、人種と民族、</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性格、知識、技術など</a:t>
            </a:r>
            <a:endParaRPr lang="en-US" altLang="ja-JP" dirty="0">
              <a:latin typeface="游ゴシック" panose="020B0400000000000000" pitchFamily="50" charset="-128"/>
              <a:ea typeface="游ゴシック" panose="020B0400000000000000" pitchFamily="50" charset="-128"/>
            </a:endParaRPr>
          </a:p>
        </p:txBody>
      </p:sp>
      <p:sp>
        <p:nvSpPr>
          <p:cNvPr id="12" name="コンテンツ プレースホルダー 2"/>
          <p:cNvSpPr txBox="1">
            <a:spLocks/>
          </p:cNvSpPr>
          <p:nvPr/>
        </p:nvSpPr>
        <p:spPr bwMode="gray">
          <a:xfrm>
            <a:off x="251520" y="369018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文化、宗教、社会的態度、</a:t>
            </a:r>
            <a:br>
              <a:rPr lang="ja-JP" altLang="en-US"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嗜好、価値態度など</a:t>
            </a:r>
          </a:p>
        </p:txBody>
      </p:sp>
      <p:sp>
        <p:nvSpPr>
          <p:cNvPr id="13" name="コンテンツ プレースホルダー 2"/>
          <p:cNvSpPr txBox="1">
            <a:spLocks/>
          </p:cNvSpPr>
          <p:nvPr/>
        </p:nvSpPr>
        <p:spPr bwMode="gray">
          <a:xfrm>
            <a:off x="251520" y="559221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精神状態、一時的状態、</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経済状態、物理的環境、</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社会的環境など</a:t>
            </a:r>
          </a:p>
        </p:txBody>
      </p:sp>
      <p:pic>
        <p:nvPicPr>
          <p:cNvPr id="5" name="図 4"/>
          <p:cNvPicPr>
            <a:picLocks noChangeAspect="1"/>
          </p:cNvPicPr>
          <p:nvPr/>
        </p:nvPicPr>
        <p:blipFill>
          <a:blip r:embed="rId3"/>
          <a:stretch>
            <a:fillRect/>
          </a:stretch>
        </p:blipFill>
        <p:spPr>
          <a:xfrm>
            <a:off x="4756253" y="3273226"/>
            <a:ext cx="2657143" cy="1752381"/>
          </a:xfrm>
          <a:prstGeom prst="rect">
            <a:avLst/>
          </a:prstGeom>
        </p:spPr>
      </p:pic>
      <p:pic>
        <p:nvPicPr>
          <p:cNvPr id="14" name="図 13"/>
          <p:cNvPicPr>
            <a:picLocks noChangeAspect="1"/>
          </p:cNvPicPr>
          <p:nvPr/>
        </p:nvPicPr>
        <p:blipFill>
          <a:blip r:embed="rId4"/>
          <a:stretch>
            <a:fillRect/>
          </a:stretch>
        </p:blipFill>
        <p:spPr>
          <a:xfrm>
            <a:off x="4862066" y="5678994"/>
            <a:ext cx="1171429" cy="838095"/>
          </a:xfrm>
          <a:prstGeom prst="rect">
            <a:avLst/>
          </a:prstGeom>
        </p:spPr>
      </p:pic>
      <p:pic>
        <p:nvPicPr>
          <p:cNvPr id="15" name="図 14"/>
          <p:cNvPicPr>
            <a:picLocks noChangeAspect="1"/>
          </p:cNvPicPr>
          <p:nvPr/>
        </p:nvPicPr>
        <p:blipFill>
          <a:blip r:embed="rId5"/>
          <a:stretch>
            <a:fillRect/>
          </a:stretch>
        </p:blipFill>
        <p:spPr>
          <a:xfrm>
            <a:off x="6120334" y="5059946"/>
            <a:ext cx="1276190" cy="1457143"/>
          </a:xfrm>
          <a:prstGeom prst="rect">
            <a:avLst/>
          </a:prstGeom>
        </p:spPr>
      </p:pic>
      <p:pic>
        <p:nvPicPr>
          <p:cNvPr id="16" name="図 15"/>
          <p:cNvPicPr>
            <a:picLocks noChangeAspect="1"/>
          </p:cNvPicPr>
          <p:nvPr/>
        </p:nvPicPr>
        <p:blipFill>
          <a:blip r:embed="rId6"/>
          <a:stretch>
            <a:fillRect/>
          </a:stretch>
        </p:blipFill>
        <p:spPr>
          <a:xfrm>
            <a:off x="6223195" y="2968464"/>
            <a:ext cx="752381" cy="304762"/>
          </a:xfrm>
          <a:prstGeom prst="rect">
            <a:avLst/>
          </a:prstGeom>
        </p:spPr>
      </p:pic>
      <p:sp>
        <p:nvSpPr>
          <p:cNvPr id="10" name="コンテンツ プレースホルダー 2"/>
          <p:cNvSpPr txBox="1">
            <a:spLocks/>
          </p:cNvSpPr>
          <p:nvPr/>
        </p:nvSpPr>
        <p:spPr bwMode="gray">
          <a:xfrm>
            <a:off x="251520" y="4955970"/>
            <a:ext cx="4740523"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781640" y="3474481"/>
            <a:ext cx="1195339" cy="1347935"/>
          </a:xfrm>
          <a:prstGeom prst="rect">
            <a:avLst/>
          </a:prstGeom>
        </p:spPr>
      </p:pic>
      <p:sp>
        <p:nvSpPr>
          <p:cNvPr id="18" name="右中かっこ 17"/>
          <p:cNvSpPr/>
          <p:nvPr/>
        </p:nvSpPr>
        <p:spPr bwMode="gray">
          <a:xfrm>
            <a:off x="7379664" y="1480629"/>
            <a:ext cx="366781" cy="5016140"/>
          </a:xfrm>
          <a:prstGeom prst="rightBrace">
            <a:avLst>
              <a:gd name="adj1" fmla="val 44639"/>
              <a:gd name="adj2" fmla="val 45045"/>
            </a:avLst>
          </a:prstGeom>
          <a:ln w="12700">
            <a:solidFill>
              <a:srgbClr val="7474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図 23"/>
          <p:cNvPicPr>
            <a:picLocks noChangeAspect="1"/>
          </p:cNvPicPr>
          <p:nvPr/>
        </p:nvPicPr>
        <p:blipFill>
          <a:blip r:embed="rId8"/>
          <a:stretch>
            <a:fillRect/>
          </a:stretch>
        </p:blipFill>
        <p:spPr>
          <a:xfrm>
            <a:off x="4906048" y="1553277"/>
            <a:ext cx="2428571" cy="942857"/>
          </a:xfrm>
          <a:prstGeom prst="rect">
            <a:avLst/>
          </a:prstGeom>
        </p:spPr>
      </p:pic>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14</a:t>
            </a:fld>
            <a:endParaRPr lang="ja-JP" altLang="en-US"/>
          </a:p>
        </p:txBody>
      </p:sp>
    </p:spTree>
    <p:extLst>
      <p:ext uri="{BB962C8B-B14F-4D97-AF65-F5344CB8AC3E}">
        <p14:creationId xmlns:p14="http://schemas.microsoft.com/office/powerpoint/2010/main" val="2630373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15</a:t>
            </a:fld>
            <a:endParaRPr lang="ja-JP" altLang="en-US"/>
          </a:p>
        </p:txBody>
      </p:sp>
      <p:sp>
        <p:nvSpPr>
          <p:cNvPr id="11" name="タイトル 1"/>
          <p:cNvSpPr>
            <a:spLocks noGrp="1"/>
          </p:cNvSpPr>
          <p:nvPr>
            <p:ph type="title"/>
          </p:nvPr>
        </p:nvSpPr>
        <p:spPr bwMode="gray">
          <a:xfrm>
            <a:off x="0" y="75676"/>
            <a:ext cx="8640960" cy="761036"/>
          </a:xfrm>
        </p:spPr>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ユーザーが受け取る意味の違い</a:t>
            </a:r>
            <a:endParaRPr kumimoji="1" lang="ja-JP" altLang="en-US" sz="3200" dirty="0">
              <a:latin typeface="游ゴシック" panose="020B0400000000000000" pitchFamily="50" charset="-128"/>
              <a:ea typeface="游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76D8B1E4-1542-4195-BA79-36011CDEB50A}"/>
              </a:ext>
            </a:extLst>
          </p:cNvPr>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意味の違い</a:t>
            </a:r>
          </a:p>
        </p:txBody>
      </p:sp>
      <p:pic>
        <p:nvPicPr>
          <p:cNvPr id="13" name="Picture 10" descr="ãããããã®ã¤ã©ã¹ãæå­">
            <a:extLst>
              <a:ext uri="{FF2B5EF4-FFF2-40B4-BE49-F238E27FC236}">
                <a16:creationId xmlns:a16="http://schemas.microsoft.com/office/drawing/2014/main" id="{F8F515B0-439D-4346-A669-3F4D0FEB9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57" y="3429000"/>
            <a:ext cx="2445281" cy="1387697"/>
          </a:xfrm>
          <a:prstGeom prst="rect">
            <a:avLst/>
          </a:prstGeom>
          <a:noFill/>
          <a:extLst>
            <a:ext uri="{909E8E84-426E-40DD-AFC4-6F175D3DCCD1}">
              <a14:hiddenFill xmlns:a14="http://schemas.microsoft.com/office/drawing/2010/main">
                <a:solidFill>
                  <a:srgbClr val="FFFFFF"/>
                </a:solidFill>
              </a14:hiddenFill>
            </a:ext>
          </a:extLst>
        </p:spPr>
      </p:pic>
      <p:sp>
        <p:nvSpPr>
          <p:cNvPr id="14" name="コンテンツ プレースホルダー 2">
            <a:extLst>
              <a:ext uri="{FF2B5EF4-FFF2-40B4-BE49-F238E27FC236}">
                <a16:creationId xmlns:a16="http://schemas.microsoft.com/office/drawing/2014/main" id="{C7642D6B-DC56-4852-BE81-4D40258CF9AD}"/>
              </a:ext>
            </a:extLst>
          </p:cNvPr>
          <p:cNvSpPr txBox="1">
            <a:spLocks/>
          </p:cNvSpPr>
          <p:nvPr/>
        </p:nvSpPr>
        <p:spPr bwMode="gray">
          <a:xfrm>
            <a:off x="3799938" y="2023078"/>
            <a:ext cx="4368504"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欧米では、意味が真逆に。</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「○」は誤りに付けられる印</a:t>
            </a:r>
            <a:endParaRPr lang="en-US" altLang="ja-JP" dirty="0">
              <a:latin typeface="游ゴシック" panose="020B0400000000000000" pitchFamily="50" charset="-128"/>
              <a:ea typeface="游ゴシック" panose="020B0400000000000000" pitchFamily="50" charset="-128"/>
            </a:endParaRPr>
          </a:p>
        </p:txBody>
      </p:sp>
      <p:sp>
        <p:nvSpPr>
          <p:cNvPr id="15" name="コンテンツ プレースホルダー 2">
            <a:extLst>
              <a:ext uri="{FF2B5EF4-FFF2-40B4-BE49-F238E27FC236}">
                <a16:creationId xmlns:a16="http://schemas.microsoft.com/office/drawing/2014/main" id="{51E6FD11-ACD6-4A5F-A3EC-D75AAB60EFEF}"/>
              </a:ext>
            </a:extLst>
          </p:cNvPr>
          <p:cNvSpPr txBox="1">
            <a:spLocks/>
          </p:cNvSpPr>
          <p:nvPr/>
        </p:nvSpPr>
        <p:spPr bwMode="gray">
          <a:xfrm>
            <a:off x="3799938" y="3680675"/>
            <a:ext cx="4060727"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日本では　赤＝危険な色</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中国では　赤＝好ましい色</a:t>
            </a:r>
            <a:endParaRPr lang="en-US" altLang="ja-JP" dirty="0">
              <a:latin typeface="游ゴシック" panose="020B0400000000000000" pitchFamily="50" charset="-128"/>
              <a:ea typeface="游ゴシック" panose="020B0400000000000000" pitchFamily="50" charset="-128"/>
            </a:endParaRPr>
          </a:p>
        </p:txBody>
      </p:sp>
      <p:pic>
        <p:nvPicPr>
          <p:cNvPr id="16" name="Picture 14" descr="ãã¹ãã®ã¤ã©ã¹ãã100ç¹ã®ç­æ¡ã">
            <a:extLst>
              <a:ext uri="{FF2B5EF4-FFF2-40B4-BE49-F238E27FC236}">
                <a16:creationId xmlns:a16="http://schemas.microsoft.com/office/drawing/2014/main" id="{7CA47A40-F667-4947-A12B-6246DC1444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41" y="1651335"/>
            <a:ext cx="1592162" cy="14488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ãã¹ãã®ã¤ã©ã¹ãã0ç¹ã®ç­æ¡ã">
            <a:extLst>
              <a:ext uri="{FF2B5EF4-FFF2-40B4-BE49-F238E27FC236}">
                <a16:creationId xmlns:a16="http://schemas.microsoft.com/office/drawing/2014/main" id="{5DE8C131-A0BA-44FE-B59F-FF2776CD15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8998" y="1579687"/>
            <a:ext cx="1476729" cy="15921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è¹ã®ã¤ã©ã¹ã">
            <a:extLst>
              <a:ext uri="{FF2B5EF4-FFF2-40B4-BE49-F238E27FC236}">
                <a16:creationId xmlns:a16="http://schemas.microsoft.com/office/drawing/2014/main" id="{0AF6D526-F00A-4073-8073-13C4AD467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993" y="4831391"/>
            <a:ext cx="1983343" cy="1675925"/>
          </a:xfrm>
          <a:prstGeom prst="rect">
            <a:avLst/>
          </a:prstGeom>
          <a:noFill/>
          <a:extLst>
            <a:ext uri="{909E8E84-426E-40DD-AFC4-6F175D3DCCD1}">
              <a14:hiddenFill xmlns:a14="http://schemas.microsoft.com/office/drawing/2010/main">
                <a:solidFill>
                  <a:srgbClr val="FFFFFF"/>
                </a:solidFill>
              </a14:hiddenFill>
            </a:ext>
          </a:extLst>
        </p:spPr>
      </p:pic>
      <p:sp>
        <p:nvSpPr>
          <p:cNvPr id="19" name="コンテンツ プレースホルダー 2">
            <a:extLst>
              <a:ext uri="{FF2B5EF4-FFF2-40B4-BE49-F238E27FC236}">
                <a16:creationId xmlns:a16="http://schemas.microsoft.com/office/drawing/2014/main" id="{F607B90E-867D-4D7A-B32C-BA878C6E9345}"/>
              </a:ext>
            </a:extLst>
          </p:cNvPr>
          <p:cNvSpPr txBox="1">
            <a:spLocks/>
          </p:cNvSpPr>
          <p:nvPr/>
        </p:nvSpPr>
        <p:spPr bwMode="gray">
          <a:xfrm>
            <a:off x="3799938" y="5227180"/>
            <a:ext cx="4984057"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虹は七色？</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色数、色の種類も国によって違う</a:t>
            </a:r>
          </a:p>
        </p:txBody>
      </p:sp>
    </p:spTree>
    <p:extLst>
      <p:ext uri="{BB962C8B-B14F-4D97-AF65-F5344CB8AC3E}">
        <p14:creationId xmlns:p14="http://schemas.microsoft.com/office/powerpoint/2010/main" val="172657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8510" y="2003284"/>
            <a:ext cx="826782" cy="797066"/>
          </a:xfrm>
          <a:prstGeom prst="rect">
            <a:avLst/>
          </a:prstGeom>
        </p:spPr>
      </p:pic>
      <p:pic>
        <p:nvPicPr>
          <p:cNvPr id="27" name="図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9922" y="4474269"/>
            <a:ext cx="937113" cy="1296965"/>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8106" y="1764543"/>
            <a:ext cx="1553002" cy="1086297"/>
          </a:xfrm>
          <a:prstGeom prst="rect">
            <a:avLst/>
          </a:prstGeom>
        </p:spPr>
      </p:pic>
      <p:pic>
        <p:nvPicPr>
          <p:cNvPr id="3" name="図 2"/>
          <p:cNvPicPr>
            <a:picLocks noChangeAspect="1"/>
          </p:cNvPicPr>
          <p:nvPr/>
        </p:nvPicPr>
        <p:blipFill>
          <a:blip r:embed="rId6"/>
          <a:stretch>
            <a:fillRect/>
          </a:stretch>
        </p:blipFill>
        <p:spPr>
          <a:xfrm>
            <a:off x="6811082" y="4284533"/>
            <a:ext cx="990476" cy="2009524"/>
          </a:xfrm>
          <a:prstGeom prst="rect">
            <a:avLst/>
          </a:prstGeom>
        </p:spPr>
      </p:pic>
      <p:sp>
        <p:nvSpPr>
          <p:cNvPr id="2" name="タイトル 1"/>
          <p:cNvSpPr>
            <a:spLocks noGrp="1"/>
          </p:cNvSpPr>
          <p:nvPr>
            <p:ph type="title"/>
          </p:nvPr>
        </p:nvSpPr>
        <p:spPr bwMode="gray"/>
        <p:txBody>
          <a:bodyPr>
            <a:noAutofit/>
          </a:bodyPr>
          <a:lstStyle/>
          <a:p>
            <a:r>
              <a:rPr lang="ja-JP" altLang="en-US" dirty="0"/>
              <a:t>利用に関わるユーザー特徴のカテゴライズ例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938360"/>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円/楕円 13"/>
          <p:cNvSpPr/>
          <p:nvPr/>
        </p:nvSpPr>
        <p:spPr bwMode="gray">
          <a:xfrm>
            <a:off x="5068752" y="2501195"/>
            <a:ext cx="1443821" cy="1363560"/>
          </a:xfrm>
          <a:prstGeom prst="ellipse">
            <a:avLst/>
          </a:prstGeom>
          <a:solidFill>
            <a:srgbClr val="FFD4CD"/>
          </a:solidFill>
          <a:ln w="571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5" name="テキスト ボックス 14"/>
          <p:cNvSpPr txBox="1"/>
          <p:nvPr/>
        </p:nvSpPr>
        <p:spPr bwMode="gray">
          <a:xfrm>
            <a:off x="5187243" y="2766590"/>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マニア</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p>
        </p:txBody>
      </p:sp>
      <p:sp>
        <p:nvSpPr>
          <p:cNvPr id="16" name="円/楕円 15"/>
          <p:cNvSpPr/>
          <p:nvPr/>
        </p:nvSpPr>
        <p:spPr bwMode="gray">
          <a:xfrm>
            <a:off x="2667976"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7" name="テキスト ボックス 16"/>
          <p:cNvSpPr txBox="1"/>
          <p:nvPr/>
        </p:nvSpPr>
        <p:spPr bwMode="gray">
          <a:xfrm>
            <a:off x="2633627" y="4526148"/>
            <a:ext cx="1544012" cy="913070"/>
          </a:xfrm>
          <a:prstGeom prst="rect">
            <a:avLst/>
          </a:prstGeom>
          <a:noFill/>
        </p:spPr>
        <p:txBody>
          <a:bodyPr wrap="none" rtlCol="0">
            <a:spAutoFit/>
          </a:bodyPr>
          <a:lstStyle/>
          <a:p>
            <a:pPr algn="ctr">
              <a:lnSpc>
                <a:spcPts val="3200"/>
              </a:lnSpc>
            </a:pPr>
            <a:r>
              <a:rPr lang="ja-JP" altLang="en-US" sz="2800" b="1" spc="-150"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ミニマム</a:t>
            </a:r>
            <a: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円/楕円 17"/>
          <p:cNvSpPr/>
          <p:nvPr/>
        </p:nvSpPr>
        <p:spPr bwMode="gray">
          <a:xfrm>
            <a:off x="5068752"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9" name="テキスト ボックス 18"/>
          <p:cNvSpPr txBox="1"/>
          <p:nvPr/>
        </p:nvSpPr>
        <p:spPr bwMode="gray">
          <a:xfrm>
            <a:off x="5193539" y="4455124"/>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期待</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先行型</a:t>
            </a:r>
          </a:p>
        </p:txBody>
      </p:sp>
      <p:sp>
        <p:nvSpPr>
          <p:cNvPr id="20" name="円/楕円 19"/>
          <p:cNvSpPr/>
          <p:nvPr/>
        </p:nvSpPr>
        <p:spPr bwMode="gray">
          <a:xfrm>
            <a:off x="2668794" y="2501195"/>
            <a:ext cx="1443821" cy="1363560"/>
          </a:xfrm>
          <a:prstGeom prst="ellipse">
            <a:avLst/>
          </a:prstGeom>
          <a:solidFill>
            <a:srgbClr val="FFD4CD"/>
          </a:solidFill>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21" name="テキスト ボックス 20"/>
          <p:cNvSpPr txBox="1"/>
          <p:nvPr/>
        </p:nvSpPr>
        <p:spPr bwMode="gray">
          <a:xfrm>
            <a:off x="2773720" y="2695566"/>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冷静</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分析型</a:t>
            </a:r>
          </a:p>
        </p:txBody>
      </p:sp>
      <p:sp>
        <p:nvSpPr>
          <p:cNvPr id="23" name="テキスト ボックス 19"/>
          <p:cNvSpPr txBox="1"/>
          <p:nvPr/>
        </p:nvSpPr>
        <p:spPr bwMode="gray">
          <a:xfrm>
            <a:off x="7564290" y="5729589"/>
            <a:ext cx="12268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主婦や</a:t>
            </a:r>
            <a: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小学生など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4" name="テキスト ボックス 20"/>
          <p:cNvSpPr txBox="1"/>
          <p:nvPr/>
        </p:nvSpPr>
        <p:spPr bwMode="gray">
          <a:xfrm>
            <a:off x="869856" y="5729589"/>
            <a:ext cx="215019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シニア世代や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文系</a:t>
            </a: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女子大学生など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7351090" y="2842439"/>
            <a:ext cx="14400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設計者や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IT</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管理者など</a:t>
            </a:r>
          </a:p>
        </p:txBody>
      </p:sp>
      <p:sp>
        <p:nvSpPr>
          <p:cNvPr id="26" name="テキスト ボックス 22"/>
          <p:cNvSpPr txBox="1"/>
          <p:nvPr/>
        </p:nvSpPr>
        <p:spPr bwMode="gray">
          <a:xfrm>
            <a:off x="828758" y="2803790"/>
            <a:ext cx="1457698"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働く女性や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管理職の男性</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など</a:t>
            </a:r>
          </a:p>
        </p:txBody>
      </p:sp>
      <p:sp>
        <p:nvSpPr>
          <p:cNvPr id="4" name="スライド番号プレースホルダー 3"/>
          <p:cNvSpPr>
            <a:spLocks noGrp="1"/>
          </p:cNvSpPr>
          <p:nvPr>
            <p:ph type="sldNum" sz="quarter" idx="10"/>
          </p:nvPr>
        </p:nvSpPr>
        <p:spPr/>
        <p:txBody>
          <a:bodyPr/>
          <a:lstStyle/>
          <a:p>
            <a:fld id="{194B20C9-26D2-4B3D-B0E5-BA1A1EAC872E}" type="slidenum">
              <a:rPr lang="ja-JP" altLang="en-US" smtClean="0"/>
              <a:pPr/>
              <a:t>16</a:t>
            </a:fld>
            <a:endParaRPr lang="ja-JP" altLang="en-US"/>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利用に関わる対象ユーザーを明確にし、</a:t>
            </a:r>
            <a:r>
              <a:rPr lang="ja-JP" altLang="en-US" sz="2400" b="1" u="sng" dirty="0">
                <a:latin typeface="游ゴシック" panose="020B0400000000000000" pitchFamily="50" charset="-128"/>
                <a:ea typeface="游ゴシック" panose="020B0400000000000000" pitchFamily="50" charset="-128"/>
              </a:rPr>
              <a:t>重要なユーザーは</a:t>
            </a:r>
            <a:r>
              <a:rPr lang="en-US" altLang="ja-JP" sz="2400" b="1" u="sng" dirty="0">
                <a:latin typeface="游ゴシック" panose="020B0400000000000000" pitchFamily="50" charset="-128"/>
                <a:ea typeface="游ゴシック" panose="020B0400000000000000" pitchFamily="50" charset="-128"/>
              </a:rPr>
              <a:t/>
            </a:r>
            <a:br>
              <a:rPr lang="en-US" altLang="ja-JP" sz="2400" b="1" u="sng" dirty="0">
                <a:latin typeface="游ゴシック" panose="020B0400000000000000" pitchFamily="50" charset="-128"/>
                <a:ea typeface="游ゴシック" panose="020B0400000000000000" pitchFamily="50" charset="-128"/>
              </a:rPr>
            </a:br>
            <a:r>
              <a:rPr lang="ja-JP" altLang="en-US" sz="2400" b="1" u="sng" dirty="0">
                <a:latin typeface="游ゴシック" panose="020B0400000000000000" pitchFamily="50" charset="-128"/>
                <a:ea typeface="游ゴシック" panose="020B0400000000000000" pitchFamily="50" charset="-128"/>
              </a:rPr>
              <a:t>誰なのか</a:t>
            </a:r>
            <a:r>
              <a:rPr lang="ja-JP" altLang="en-US" sz="2400" dirty="0">
                <a:latin typeface="游ゴシック" panose="020B0400000000000000" pitchFamily="50" charset="-128"/>
                <a:ea typeface="游ゴシック" panose="020B0400000000000000" pitchFamily="50" charset="-128"/>
              </a:rPr>
              <a:t>、を理解する。</a:t>
            </a:r>
          </a:p>
        </p:txBody>
      </p:sp>
    </p:spTree>
    <p:extLst>
      <p:ext uri="{BB962C8B-B14F-4D97-AF65-F5344CB8AC3E}">
        <p14:creationId xmlns:p14="http://schemas.microsoft.com/office/powerpoint/2010/main" val="155567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9A92F9C2-B2F0-48E4-AB57-6EE8DD1CD128}"/>
              </a:ext>
            </a:extLst>
          </p:cNvPr>
          <p:cNvPicPr>
            <a:picLocks noChangeAspect="1"/>
          </p:cNvPicPr>
          <p:nvPr/>
        </p:nvPicPr>
        <p:blipFill>
          <a:blip r:embed="rId3"/>
          <a:stretch>
            <a:fillRect/>
          </a:stretch>
        </p:blipFill>
        <p:spPr>
          <a:xfrm>
            <a:off x="7725350" y="5080844"/>
            <a:ext cx="657880" cy="1334738"/>
          </a:xfrm>
          <a:prstGeom prst="rect">
            <a:avLst/>
          </a:prstGeom>
        </p:spPr>
      </p:pic>
      <p:pic>
        <p:nvPicPr>
          <p:cNvPr id="30" name="図 2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8599" y="2072148"/>
            <a:ext cx="826782" cy="797066"/>
          </a:xfrm>
          <a:prstGeom prst="rect">
            <a:avLst/>
          </a:prstGeom>
        </p:spPr>
      </p:pic>
      <p:pic>
        <p:nvPicPr>
          <p:cNvPr id="27" name="図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478" y="4500226"/>
            <a:ext cx="937113" cy="1296965"/>
          </a:xfrm>
          <a:prstGeom prst="rect">
            <a:avLst/>
          </a:prstGeom>
        </p:spPr>
      </p:pic>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8153" y="1480538"/>
            <a:ext cx="1553002" cy="1086297"/>
          </a:xfrm>
          <a:prstGeom prst="rect">
            <a:avLst/>
          </a:prstGeom>
        </p:spPr>
      </p:pic>
      <p:sp>
        <p:nvSpPr>
          <p:cNvPr id="2" name="タイトル 1"/>
          <p:cNvSpPr>
            <a:spLocks noGrp="1"/>
          </p:cNvSpPr>
          <p:nvPr>
            <p:ph type="title"/>
          </p:nvPr>
        </p:nvSpPr>
        <p:spPr bwMode="gray"/>
        <p:txBody>
          <a:bodyPr>
            <a:noAutofit/>
          </a:bodyPr>
          <a:lstStyle/>
          <a:p>
            <a:r>
              <a:rPr lang="ja-JP" altLang="en-US" dirty="0"/>
              <a:t>ユーザー特徴別・設計の配慮例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5841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0"/>
          <p:cNvSpPr txBox="1"/>
          <p:nvPr/>
        </p:nvSpPr>
        <p:spPr bwMode="gray">
          <a:xfrm>
            <a:off x="1414225" y="4710158"/>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・丁寧な説明や問いかけ</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・音声ガイダンス</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・インターホンで補助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4761913" y="2741140"/>
            <a:ext cx="330435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・サブディスプレイなどで広告</a:t>
            </a:r>
          </a:p>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・スマホと連携した機能</a:t>
            </a:r>
          </a:p>
        </p:txBody>
      </p:sp>
      <p:sp>
        <p:nvSpPr>
          <p:cNvPr id="26" name="テキスト ボックス 22"/>
          <p:cNvSpPr txBox="1"/>
          <p:nvPr/>
        </p:nvSpPr>
        <p:spPr bwMode="gray">
          <a:xfrm>
            <a:off x="1491086" y="2618801"/>
            <a:ext cx="238102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・広告で操作の邪魔を</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しない画面構成</a:t>
            </a:r>
          </a:p>
        </p:txBody>
      </p:sp>
      <p:sp>
        <p:nvSpPr>
          <p:cNvPr id="4" name="スライド番号プレースホルダー 3"/>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17</a:t>
            </a:fld>
            <a:endParaRPr lang="ja-JP" altLang="en-US"/>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のユーザーの例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テキスト ボックス 21">
            <a:extLst>
              <a:ext uri="{FF2B5EF4-FFF2-40B4-BE49-F238E27FC236}">
                <a16:creationId xmlns:a16="http://schemas.microsoft.com/office/drawing/2014/main" id="{71380433-7D3B-4CC9-820C-318283D4F23D}"/>
              </a:ext>
            </a:extLst>
          </p:cNvPr>
          <p:cNvSpPr txBox="1"/>
          <p:nvPr/>
        </p:nvSpPr>
        <p:spPr bwMode="gray">
          <a:xfrm>
            <a:off x="4761913" y="4631233"/>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・生体認証機能</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・広告からサービス利用</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までの</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動線を案内</a:t>
            </a:r>
          </a:p>
        </p:txBody>
      </p:sp>
    </p:spTree>
    <p:extLst>
      <p:ext uri="{BB962C8B-B14F-4D97-AF65-F5344CB8AC3E}">
        <p14:creationId xmlns:p14="http://schemas.microsoft.com/office/powerpoint/2010/main" val="4085817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r>
              <a:rPr lang="ja-JP" altLang="en-US" dirty="0"/>
              <a:t> ユーザーや状況に配慮した設計の工夫</a:t>
            </a:r>
            <a:endParaRPr kumimoji="1" lang="ja-JP" altLang="en-US" sz="3200" dirty="0">
              <a:latin typeface="游ゴシック" panose="020B0400000000000000" pitchFamily="50" charset="-128"/>
              <a:ea typeface="游ゴシック" panose="020B0400000000000000" pitchFamily="50" charset="-128"/>
            </a:endParaRPr>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コンビニ</a:t>
            </a: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コンテンツ プレースホルダー 2">
            <a:extLst>
              <a:ext uri="{FF2B5EF4-FFF2-40B4-BE49-F238E27FC236}">
                <a16:creationId xmlns:a16="http://schemas.microsoft.com/office/drawing/2014/main" id="{054FF1D0-4F7D-4183-AA64-D2826BFB4DA0}"/>
              </a:ext>
            </a:extLst>
          </p:cNvPr>
          <p:cNvSpPr txBox="1">
            <a:spLocks/>
          </p:cNvSpPr>
          <p:nvPr/>
        </p:nvSpPr>
        <p:spPr bwMode="gray">
          <a:xfrm>
            <a:off x="155575" y="1974430"/>
            <a:ext cx="8615363" cy="470898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・読みやすいフォントと色使い（</a:t>
            </a:r>
            <a:r>
              <a:rPr lang="en-US" altLang="ja-JP" sz="2400" dirty="0">
                <a:latin typeface="游ゴシック" panose="020B0400000000000000" pitchFamily="50" charset="-128"/>
                <a:ea typeface="游ゴシック" panose="020B0400000000000000" pitchFamily="50" charset="-128"/>
              </a:rPr>
              <a:t>UD</a:t>
            </a:r>
            <a:r>
              <a:rPr lang="ja-JP" altLang="en-US" sz="2400" dirty="0">
                <a:latin typeface="游ゴシック" panose="020B0400000000000000" pitchFamily="50" charset="-128"/>
                <a:ea typeface="游ゴシック" panose="020B0400000000000000" pitchFamily="50" charset="-128"/>
              </a:rPr>
              <a:t>フォントなど）</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・表示する情報の簡素化</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・多言語対応</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・音声案内ガイダンス</a:t>
            </a:r>
          </a:p>
          <a:p>
            <a:pPr marL="180975" indent="0">
              <a:buNone/>
            </a:pPr>
            <a:endParaRPr lang="en-US" altLang="ja-JP" sz="2400" dirty="0">
              <a:latin typeface="游ゴシック" panose="020B0400000000000000" pitchFamily="50" charset="-128"/>
              <a:ea typeface="游ゴシック" panose="020B0400000000000000" pitchFamily="50" charset="-128"/>
            </a:endParaRPr>
          </a:p>
          <a:p>
            <a:pPr marL="180975" indent="0">
              <a:buNone/>
            </a:pPr>
            <a:endParaRPr lang="en-US" altLang="ja-JP" sz="1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・のぞき見防止のついたて</a:t>
            </a:r>
          </a:p>
          <a:p>
            <a:pPr marL="180975" indent="0">
              <a:buNone/>
            </a:pPr>
            <a:r>
              <a:rPr lang="ja-JP" altLang="en-US" sz="2400" dirty="0">
                <a:latin typeface="游ゴシック" panose="020B0400000000000000" pitchFamily="50" charset="-128"/>
                <a:ea typeface="游ゴシック" panose="020B0400000000000000" pitchFamily="50" charset="-128"/>
              </a:rPr>
              <a:t>・手元の操作が周囲から見えにくい入力ボタン</a:t>
            </a:r>
          </a:p>
          <a:p>
            <a:pPr marL="180975" indent="0">
              <a:buNone/>
            </a:pPr>
            <a:r>
              <a:rPr lang="ja-JP" altLang="en-US" sz="2400" dirty="0">
                <a:latin typeface="游ゴシック" panose="020B0400000000000000" pitchFamily="50" charset="-128"/>
                <a:ea typeface="游ゴシック" panose="020B0400000000000000" pitchFamily="50" charset="-128"/>
              </a:rPr>
              <a:t>・斜め横からは画面が見えない特殊フィルム</a:t>
            </a:r>
          </a:p>
          <a:p>
            <a:pPr marL="180975" indent="0">
              <a:buNone/>
            </a:pPr>
            <a:r>
              <a:rPr lang="ja-JP" altLang="en-US" sz="2400" dirty="0">
                <a:latin typeface="游ゴシック" panose="020B0400000000000000" pitchFamily="50" charset="-128"/>
                <a:ea typeface="游ゴシック" panose="020B0400000000000000" pitchFamily="50" charset="-128"/>
              </a:rPr>
              <a:t>・買い物袋を下げるためのフックや傘立て</a:t>
            </a:r>
          </a:p>
          <a:p>
            <a:pPr marL="180975" indent="0">
              <a:buNone/>
            </a:pPr>
            <a:r>
              <a:rPr lang="ja-JP" altLang="en-US" sz="2400" dirty="0">
                <a:latin typeface="游ゴシック" panose="020B0400000000000000" pitchFamily="50" charset="-128"/>
                <a:ea typeface="游ゴシック" panose="020B0400000000000000" pitchFamily="50" charset="-128"/>
              </a:rPr>
              <a:t>・周囲の環境音に合わせた音量調節　　　　　　　　</a:t>
            </a:r>
            <a:r>
              <a:rPr lang="en-US" altLang="ja-JP" sz="2400" dirty="0" err="1">
                <a:latin typeface="游ゴシック" panose="020B0400000000000000" pitchFamily="50" charset="-128"/>
                <a:ea typeface="游ゴシック" panose="020B0400000000000000" pitchFamily="50" charset="-128"/>
              </a:rPr>
              <a:t>etc</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48" name="スライド番号プレースホルダー 3">
            <a:extLst>
              <a:ext uri="{FF2B5EF4-FFF2-40B4-BE49-F238E27FC236}">
                <a16:creationId xmlns:a16="http://schemas.microsoft.com/office/drawing/2014/main" id="{C99B442E-BB5B-4E2B-8644-4E67E5DE6407}"/>
              </a:ext>
            </a:extLst>
          </p:cNvPr>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18</a:t>
            </a:fld>
            <a:endParaRPr lang="ja-JP" altLang="en-US"/>
          </a:p>
        </p:txBody>
      </p:sp>
      <p:sp>
        <p:nvSpPr>
          <p:cNvPr id="12" name="コンテンツ プレースホルダー 2"/>
          <p:cNvSpPr txBox="1">
            <a:spLocks/>
          </p:cNvSpPr>
          <p:nvPr/>
        </p:nvSpPr>
        <p:spPr bwMode="gray">
          <a:xfrm>
            <a:off x="462998" y="1532260"/>
            <a:ext cx="1694010"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sz="1800" b="1" spc="-3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16" name="コンテンツ プレースホルダー 2"/>
          <p:cNvSpPr txBox="1">
            <a:spLocks/>
          </p:cNvSpPr>
          <p:nvPr/>
        </p:nvSpPr>
        <p:spPr bwMode="gray">
          <a:xfrm>
            <a:off x="463623" y="3906096"/>
            <a:ext cx="2804817"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sz="1800" b="1" spc="-3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spTree>
    <p:extLst>
      <p:ext uri="{BB962C8B-B14F-4D97-AF65-F5344CB8AC3E}">
        <p14:creationId xmlns:p14="http://schemas.microsoft.com/office/powerpoint/2010/main" val="3056558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３</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ユーザビリティ</a:t>
            </a:r>
          </a:p>
        </p:txBody>
      </p:sp>
      <p:sp>
        <p:nvSpPr>
          <p:cNvPr id="4" name="コンテンツ プレースホルダー 2"/>
          <p:cNvSpPr>
            <a:spLocks noGrp="1"/>
          </p:cNvSpPr>
          <p:nvPr>
            <p:ph idx="1"/>
          </p:nvPr>
        </p:nvSpPr>
        <p:spPr bwMode="gray"/>
        <p:txBody>
          <a:bodyPr/>
          <a:lstStyle/>
          <a:p>
            <a:pPr>
              <a:spcBef>
                <a:spcPts val="600"/>
              </a:spcBef>
            </a:pPr>
            <a:r>
              <a:rPr kumimoji="1" lang="ja-JP" altLang="en-US" dirty="0">
                <a:latin typeface="游ゴシック" panose="020B0400000000000000" pitchFamily="50" charset="-128"/>
                <a:ea typeface="游ゴシック" panose="020B0400000000000000" pitchFamily="50" charset="-128"/>
              </a:rPr>
              <a:t>ユーザビリティとは</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ユーザビリティの定義</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ユーザーの目的</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（ユーザビリティと利用品質）</a:t>
            </a: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19</a:t>
            </a:fld>
            <a:endParaRPr lang="ja-JP" altLang="en-US"/>
          </a:p>
        </p:txBody>
      </p:sp>
    </p:spTree>
    <p:extLst>
      <p:ext uri="{BB962C8B-B14F-4D97-AF65-F5344CB8AC3E}">
        <p14:creationId xmlns:p14="http://schemas.microsoft.com/office/powerpoint/2010/main" val="290824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目次</a:t>
            </a:r>
          </a:p>
        </p:txBody>
      </p:sp>
      <p:sp>
        <p:nvSpPr>
          <p:cNvPr id="3" name="コンテンツ プレースホルダー 2"/>
          <p:cNvSpPr>
            <a:spLocks noGrp="1"/>
          </p:cNvSpPr>
          <p:nvPr>
            <p:ph idx="4294967295"/>
          </p:nvPr>
        </p:nvSpPr>
        <p:spPr bwMode="gray">
          <a:xfrm>
            <a:off x="406597" y="1268413"/>
            <a:ext cx="8234363" cy="4857750"/>
          </a:xfrm>
        </p:spPr>
        <p:txBody>
          <a:bodyPr>
            <a:noAutofit/>
          </a:bodyPr>
          <a:lstStyle/>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こんなことはありませんか？</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人間中心設計</a:t>
            </a: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の考え方</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ユーザビリティ</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のサイクルと導入</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付録</a:t>
            </a:r>
            <a:endParaRPr lang="en-US" altLang="ja-JP" sz="3600" dirty="0">
              <a:latin typeface="游ゴシック" panose="020B0400000000000000" pitchFamily="50" charset="-128"/>
              <a:ea typeface="游ゴシック" panose="020B0400000000000000" pitchFamily="50" charset="-128"/>
            </a:endParaRPr>
          </a:p>
          <a:p>
            <a:pPr marL="914400" lvl="1" indent="-514350"/>
            <a:r>
              <a:rPr lang="en-US" altLang="ja-JP" sz="3200" dirty="0">
                <a:latin typeface="游ゴシック" panose="020B0400000000000000" pitchFamily="50" charset="-128"/>
                <a:ea typeface="游ゴシック" panose="020B0400000000000000" pitchFamily="50" charset="-128"/>
              </a:rPr>
              <a:t>HCD</a:t>
            </a:r>
            <a:r>
              <a:rPr lang="ja-JP" altLang="en-US" sz="3200" dirty="0">
                <a:latin typeface="游ゴシック" panose="020B0400000000000000" pitchFamily="50" charset="-128"/>
                <a:ea typeface="游ゴシック" panose="020B0400000000000000" pitchFamily="50" charset="-128"/>
              </a:rPr>
              <a:t>の実践例紹介</a:t>
            </a:r>
            <a:endParaRPr lang="en-US" altLang="ja-JP" sz="3200" dirty="0">
              <a:latin typeface="游ゴシック" panose="020B0400000000000000" pitchFamily="50" charset="-128"/>
              <a:ea typeface="游ゴシック" panose="020B0400000000000000" pitchFamily="50" charset="-128"/>
            </a:endParaRPr>
          </a:p>
          <a:p>
            <a:pPr marL="914400" lvl="1" indent="-514350"/>
            <a:r>
              <a:rPr lang="ja-JP" altLang="en-US" sz="3200" dirty="0">
                <a:latin typeface="游ゴシック" panose="020B0400000000000000" pitchFamily="50" charset="-128"/>
                <a:ea typeface="游ゴシック" panose="020B0400000000000000" pitchFamily="50" charset="-128"/>
              </a:rPr>
              <a:t>用語集</a:t>
            </a:r>
            <a:endParaRPr lang="en-US" altLang="ja-JP" sz="32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kumimoji="1" lang="ja-JP" altLang="en-US" sz="360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2</a:t>
            </a:fld>
            <a:endParaRPr lang="ja-JP" altLang="en-US"/>
          </a:p>
        </p:txBody>
      </p:sp>
    </p:spTree>
    <p:extLst>
      <p:ext uri="{BB962C8B-B14F-4D97-AF65-F5344CB8AC3E}">
        <p14:creationId xmlns:p14="http://schemas.microsoft.com/office/powerpoint/2010/main" val="2153421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t>ユーザビリティとは</a:t>
            </a:r>
          </a:p>
        </p:txBody>
      </p:sp>
      <p:sp>
        <p:nvSpPr>
          <p:cNvPr id="3" name="コンテンツ プレースホルダー 2"/>
          <p:cNvSpPr>
            <a:spLocks noGrp="1"/>
          </p:cNvSpPr>
          <p:nvPr>
            <p:ph idx="4294967295"/>
          </p:nvPr>
        </p:nvSpPr>
        <p:spPr bwMode="gray">
          <a:xfrm>
            <a:off x="464607" y="4694238"/>
            <a:ext cx="8391525" cy="1296987"/>
          </a:xfrm>
        </p:spPr>
        <p:txBody>
          <a:bodyPr wrap="square" lIns="36000" tIns="36000" rIns="36000" bIns="36000">
            <a:noAutofit/>
          </a:bodyPr>
          <a:lstStyle/>
          <a:p>
            <a:pPr>
              <a:buFont typeface="Wingdings" panose="05000000000000000000" pitchFamily="2" charset="2"/>
              <a:buChar char="l"/>
            </a:pPr>
            <a:r>
              <a:rPr kumimoji="1" lang="ja-JP" altLang="en-US" dirty="0">
                <a:latin typeface="游ゴシック" panose="020B0400000000000000" pitchFamily="50" charset="-128"/>
                <a:ea typeface="游ゴシック" panose="020B0400000000000000" pitchFamily="50" charset="-128"/>
              </a:rPr>
              <a:t>製品やサービスにおける使いやすさをはかる尺度</a:t>
            </a:r>
            <a:endParaRPr kumimoji="1" lang="en-US" altLang="ja-JP"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ユーザビリティが高い → 品質が高い</a:t>
            </a:r>
            <a:endParaRPr kumimoji="1" lang="en-US" altLang="ja-JP"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4139406" y="2290595"/>
            <a:ext cx="4668779" cy="923330"/>
          </a:xfrm>
          <a:prstGeom prst="rect">
            <a:avLst/>
          </a:prstGeom>
          <a:noFill/>
        </p:spPr>
        <p:txBody>
          <a:bodyPr wrap="none" rtlCol="0">
            <a:spAutoFit/>
          </a:bodyPr>
          <a:lstStyle/>
          <a:p>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Use</a:t>
            </a:r>
            <a:r>
              <a:rPr kumimoji="1" lang="ja-JP" altLang="en-US" sz="5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 </a:t>
            </a:r>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Ability</a:t>
            </a:r>
            <a:endParaRPr kumimoji="1" lang="ja-JP" altLang="en-US"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bwMode="gray">
          <a:xfrm>
            <a:off x="4609584" y="3077258"/>
            <a:ext cx="3467616" cy="584775"/>
          </a:xfrm>
          <a:prstGeom prst="rect">
            <a:avLst/>
          </a:prstGeom>
          <a:noFill/>
        </p:spPr>
        <p:txBody>
          <a:bodyPr wrap="none" rtlCol="0">
            <a:spAutoFit/>
          </a:bodyPr>
          <a:lstStyle/>
          <a:p>
            <a:r>
              <a:rPr kumimoji="1" lang="ja-JP" altLang="en-US" sz="3200" dirty="0">
                <a:latin typeface="游ゴシック" panose="020B0400000000000000" pitchFamily="50" charset="-128"/>
                <a:ea typeface="游ゴシック" panose="020B0400000000000000" pitchFamily="50" charset="-128"/>
                <a:cs typeface="メイリオ" panose="020B0604030504040204" pitchFamily="50" charset="-128"/>
              </a:rPr>
              <a:t>使うことができる</a:t>
            </a:r>
          </a:p>
        </p:txBody>
      </p:sp>
      <p:sp>
        <p:nvSpPr>
          <p:cNvPr id="8" name="テキスト ボックス 7"/>
          <p:cNvSpPr txBox="1"/>
          <p:nvPr/>
        </p:nvSpPr>
        <p:spPr bwMode="gray">
          <a:xfrm>
            <a:off x="385943" y="2321372"/>
            <a:ext cx="3555782" cy="923330"/>
          </a:xfrm>
          <a:prstGeom prst="rect">
            <a:avLst/>
          </a:prstGeom>
          <a:noFill/>
        </p:spPr>
        <p:txBody>
          <a:bodyPr wrap="none" rtlCol="0">
            <a:spAutoFit/>
          </a:bodyPr>
          <a:lstStyle/>
          <a:p>
            <a:r>
              <a:rPr kumimoji="1" lang="en-US" altLang="ja-JP" sz="5400" dirty="0">
                <a:latin typeface="游ゴシック" panose="020B0400000000000000" pitchFamily="50" charset="-128"/>
                <a:ea typeface="游ゴシック" panose="020B0400000000000000" pitchFamily="50" charset="-128"/>
                <a:cs typeface="メイリオ" panose="020B0604030504040204" pitchFamily="50" charset="-128"/>
              </a:rPr>
              <a:t>usability =</a:t>
            </a:r>
            <a:endParaRPr kumimoji="1" lang="ja-JP" altLang="en-US" sz="5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20</a:t>
            </a:fld>
            <a:endParaRPr lang="ja-JP" altLang="en-US"/>
          </a:p>
        </p:txBody>
      </p:sp>
      <p:sp>
        <p:nvSpPr>
          <p:cNvPr id="10" name="テキスト ボックス 9">
            <a:extLst>
              <a:ext uri="{FF2B5EF4-FFF2-40B4-BE49-F238E27FC236}">
                <a16:creationId xmlns:a16="http://schemas.microsoft.com/office/drawing/2014/main" id="{908F2F58-2A0E-4AB6-B9FE-7DA582AA8CA1}"/>
              </a:ext>
            </a:extLst>
          </p:cNvPr>
          <p:cNvSpPr txBox="1"/>
          <p:nvPr/>
        </p:nvSpPr>
        <p:spPr bwMode="gray">
          <a:xfrm>
            <a:off x="4660369" y="196777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rPr>
              <a:t>使う</a:t>
            </a:r>
          </a:p>
        </p:txBody>
      </p:sp>
      <p:sp>
        <p:nvSpPr>
          <p:cNvPr id="11" name="テキスト ボックス 10">
            <a:extLst>
              <a:ext uri="{FF2B5EF4-FFF2-40B4-BE49-F238E27FC236}">
                <a16:creationId xmlns:a16="http://schemas.microsoft.com/office/drawing/2014/main" id="{6935DA79-54CA-4071-B4D2-EC8F5D26BAEF}"/>
              </a:ext>
            </a:extLst>
          </p:cNvPr>
          <p:cNvSpPr txBox="1"/>
          <p:nvPr/>
        </p:nvSpPr>
        <p:spPr bwMode="gray">
          <a:xfrm>
            <a:off x="7235127" y="196777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rPr>
              <a:t>能力</a:t>
            </a:r>
          </a:p>
        </p:txBody>
      </p:sp>
    </p:spTree>
    <p:extLst>
      <p:ext uri="{BB962C8B-B14F-4D97-AF65-F5344CB8AC3E}">
        <p14:creationId xmlns:p14="http://schemas.microsoft.com/office/powerpoint/2010/main" val="3873805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noFill/>
        </p:spPr>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ユーザビリティの定義</a:t>
            </a:r>
          </a:p>
        </p:txBody>
      </p:sp>
      <p:sp>
        <p:nvSpPr>
          <p:cNvPr id="10" name="テキスト ボックス 9"/>
          <p:cNvSpPr txBox="1"/>
          <p:nvPr/>
        </p:nvSpPr>
        <p:spPr bwMode="gray">
          <a:xfrm>
            <a:off x="563940" y="6480979"/>
            <a:ext cx="3964547"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」を一部修正</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二等辺三角形 13"/>
          <p:cNvSpPr/>
          <p:nvPr/>
        </p:nvSpPr>
        <p:spPr bwMode="gray">
          <a:xfrm rot="16200000">
            <a:off x="6752637" y="24110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二等辺三角形 14"/>
          <p:cNvSpPr/>
          <p:nvPr/>
        </p:nvSpPr>
        <p:spPr bwMode="gray">
          <a:xfrm rot="16200000">
            <a:off x="6752637" y="2972227"/>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二等辺三角形 15"/>
          <p:cNvSpPr/>
          <p:nvPr/>
        </p:nvSpPr>
        <p:spPr bwMode="gray">
          <a:xfrm rot="16200000">
            <a:off x="6752637" y="3531858"/>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コンテンツ プレースホルダー 2"/>
          <p:cNvSpPr txBox="1">
            <a:spLocks/>
          </p:cNvSpPr>
          <p:nvPr/>
        </p:nvSpPr>
        <p:spPr bwMode="gray">
          <a:xfrm>
            <a:off x="138906" y="1014033"/>
            <a:ext cx="8736602" cy="980954"/>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ある利用状況であるユーザーが、ある目的のために使うときの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有効さ、効率、満足度</a:t>
            </a:r>
          </a:p>
        </p:txBody>
      </p:sp>
      <p:sp>
        <p:nvSpPr>
          <p:cNvPr id="19" name="コンテンツ プレースホルダー 2"/>
          <p:cNvSpPr txBox="1">
            <a:spLocks/>
          </p:cNvSpPr>
          <p:nvPr/>
        </p:nvSpPr>
        <p:spPr bwMode="gray">
          <a:xfrm>
            <a:off x="335865" y="1877729"/>
            <a:ext cx="2107045" cy="459885"/>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en-US" altLang="ja-JP" sz="20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ISO9241-11</a:t>
            </a:r>
            <a:endPar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テキスト ボックス 16"/>
          <p:cNvSpPr txBox="1"/>
          <p:nvPr/>
        </p:nvSpPr>
        <p:spPr bwMode="gray">
          <a:xfrm>
            <a:off x="4888690" y="4939421"/>
            <a:ext cx="1569660" cy="338554"/>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若者（男性）</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888690" y="5948908"/>
            <a:ext cx="1774845" cy="584775"/>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水曜午後８時</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コンビニの店内</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21</a:t>
            </a:fld>
            <a:endParaRPr lang="ja-JP" altLang="en-US"/>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gray">
          <a:xfrm>
            <a:off x="1428551" y="3755200"/>
            <a:ext cx="2328586" cy="2414616"/>
          </a:xfrm>
          <a:prstGeom prst="rect">
            <a:avLst/>
          </a:prstGeom>
        </p:spPr>
      </p:pic>
      <p:sp>
        <p:nvSpPr>
          <p:cNvPr id="5" name="テキスト ボックス 4"/>
          <p:cNvSpPr txBox="1"/>
          <p:nvPr/>
        </p:nvSpPr>
        <p:spPr bwMode="gray">
          <a:xfrm>
            <a:off x="753891" y="2884063"/>
            <a:ext cx="3081572" cy="657923"/>
          </a:xfrm>
          <a:prstGeom prst="rect">
            <a:avLst/>
          </a:prstGeom>
          <a:solidFill>
            <a:srgbClr val="FCB6AD"/>
          </a:solidFill>
          <a:ln>
            <a:solidFill>
              <a:srgbClr val="FEEEEE"/>
            </a:solidFill>
          </a:ln>
        </p:spPr>
        <p:txBody>
          <a:bodyPr wrap="square" lIns="72000" tIns="72000" rIns="72000" bIns="36000" rtlCol="0">
            <a:spAutoFit/>
          </a:bodyPr>
          <a:lstStyle/>
          <a:p>
            <a:pPr algn="ct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ユーザビリティ</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400"/>
              </a:lnSpc>
            </a:pPr>
            <a:r>
              <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（使いやすさ）</a:t>
            </a:r>
          </a:p>
        </p:txBody>
      </p:sp>
      <p:sp>
        <p:nvSpPr>
          <p:cNvPr id="23" name="テキスト ボックス 22"/>
          <p:cNvSpPr txBox="1"/>
          <p:nvPr/>
        </p:nvSpPr>
        <p:spPr bwMode="gray">
          <a:xfrm>
            <a:off x="4879455" y="2416558"/>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有効さ</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3"/>
          <p:cNvSpPr txBox="1"/>
          <p:nvPr/>
        </p:nvSpPr>
        <p:spPr bwMode="gray">
          <a:xfrm>
            <a:off x="4879455" y="2977744"/>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効率</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テキスト ボックス 24"/>
          <p:cNvSpPr txBox="1"/>
          <p:nvPr/>
        </p:nvSpPr>
        <p:spPr bwMode="gray">
          <a:xfrm>
            <a:off x="4879455" y="354136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満足度</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テキスト ボックス 25"/>
          <p:cNvSpPr txBox="1"/>
          <p:nvPr/>
        </p:nvSpPr>
        <p:spPr bwMode="gray">
          <a:xfrm>
            <a:off x="4879455" y="446544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ユーザー</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7" name="テキスト ボックス 26"/>
          <p:cNvSpPr txBox="1"/>
          <p:nvPr/>
        </p:nvSpPr>
        <p:spPr bwMode="gray">
          <a:xfrm>
            <a:off x="4879455" y="5474927"/>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状況</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11" name="直線コネクタ 10"/>
          <p:cNvCxnSpPr>
            <a:stCxn id="5" idx="3"/>
            <a:endCxn id="24" idx="1"/>
          </p:cNvCxnSpPr>
          <p:nvPr/>
        </p:nvCxnSpPr>
        <p:spPr bwMode="gray">
          <a:xfrm>
            <a:off x="3835463" y="3213025"/>
            <a:ext cx="1043992" cy="3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5" idx="3"/>
            <a:endCxn id="23" idx="1"/>
          </p:cNvCxnSpPr>
          <p:nvPr/>
        </p:nvCxnSpPr>
        <p:spPr bwMode="gray">
          <a:xfrm flipV="1">
            <a:off x="3835463" y="2655752"/>
            <a:ext cx="1043992" cy="557273"/>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7"/>
          <p:cNvCxnSpPr>
            <a:stCxn id="5" idx="3"/>
            <a:endCxn id="25" idx="1"/>
          </p:cNvCxnSpPr>
          <p:nvPr/>
        </p:nvCxnSpPr>
        <p:spPr bwMode="gray">
          <a:xfrm>
            <a:off x="3835463" y="3213025"/>
            <a:ext cx="1043992" cy="567529"/>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gray">
          <a:xfrm flipV="1">
            <a:off x="3835463" y="4682024"/>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flipV="1">
            <a:off x="3844698" y="5683342"/>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35" name="図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618788" y="3675391"/>
            <a:ext cx="770600" cy="821488"/>
          </a:xfrm>
          <a:prstGeom prst="rect">
            <a:avLst/>
          </a:prstGeom>
        </p:spPr>
      </p:pic>
      <p:sp>
        <p:nvSpPr>
          <p:cNvPr id="6" name="角丸四角形 5"/>
          <p:cNvSpPr/>
          <p:nvPr/>
        </p:nvSpPr>
        <p:spPr bwMode="gray">
          <a:xfrm>
            <a:off x="6935692" y="2338464"/>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お金を引き出せた </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角丸四角形 6"/>
          <p:cNvSpPr/>
          <p:nvPr/>
        </p:nvSpPr>
        <p:spPr bwMode="gray">
          <a:xfrm>
            <a:off x="6935692" y="2914528"/>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時間かからず</a:t>
            </a:r>
            <a:endParaRPr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１分でできた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角丸四角形 7"/>
          <p:cNvSpPr/>
          <p:nvPr/>
        </p:nvSpPr>
        <p:spPr bwMode="gray">
          <a:xfrm>
            <a:off x="6935692" y="3507706"/>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ポジティブ</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また使ってみたい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988440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ユーザーの目的</a:t>
            </a:r>
          </a:p>
        </p:txBody>
      </p:sp>
      <p:sp>
        <p:nvSpPr>
          <p:cNvPr id="3" name="コンテンツ プレースホルダー 2"/>
          <p:cNvSpPr>
            <a:spLocks noGrp="1"/>
          </p:cNvSpPr>
          <p:nvPr>
            <p:ph idx="4294967295"/>
          </p:nvPr>
        </p:nvSpPr>
        <p:spPr bwMode="gray">
          <a:xfrm>
            <a:off x="138906" y="1014033"/>
            <a:ext cx="8615363" cy="965200"/>
          </a:xfrm>
        </p:spPr>
        <p:txBody>
          <a:bodyPr>
            <a:normAutofit/>
          </a:bodyPr>
          <a:lstStyle/>
          <a:p>
            <a:pPr marL="180975" indent="0">
              <a:buNone/>
            </a:pPr>
            <a:r>
              <a:rPr kumimoji="1" lang="en-US" altLang="ja-JP" sz="2400" dirty="0">
                <a:latin typeface="游ゴシック" panose="020B0400000000000000" pitchFamily="50" charset="-128"/>
                <a:ea typeface="游ゴシック" panose="020B0400000000000000" pitchFamily="50" charset="-128"/>
              </a:rPr>
              <a:t>HCD</a:t>
            </a:r>
            <a:r>
              <a:rPr kumimoji="1" lang="ja-JP" altLang="en-US" sz="2400" dirty="0">
                <a:latin typeface="游ゴシック" panose="020B0400000000000000" pitchFamily="50" charset="-128"/>
                <a:ea typeface="游ゴシック" panose="020B0400000000000000" pitchFamily="50" charset="-128"/>
              </a:rPr>
              <a:t>やユーザビリティでは、目標達成が有効に、効率的に</a:t>
            </a:r>
            <a:r>
              <a:rPr kumimoji="1" lang="en-US" altLang="ja-JP" sz="2400" dirty="0">
                <a:latin typeface="游ゴシック" panose="020B0400000000000000" pitchFamily="50" charset="-128"/>
                <a:ea typeface="游ゴシック" panose="020B0400000000000000" pitchFamily="50" charset="-128"/>
              </a:rPr>
              <a:t/>
            </a:r>
            <a:br>
              <a:rPr kumimoji="1" lang="en-US" altLang="ja-JP" sz="2400" dirty="0">
                <a:latin typeface="游ゴシック" panose="020B0400000000000000" pitchFamily="50" charset="-128"/>
                <a:ea typeface="游ゴシック" panose="020B0400000000000000" pitchFamily="50" charset="-128"/>
              </a:rPr>
            </a:br>
            <a:r>
              <a:rPr kumimoji="1" lang="ja-JP" altLang="en-US" sz="2400" dirty="0">
                <a:latin typeface="游ゴシック" panose="020B0400000000000000" pitchFamily="50" charset="-128"/>
                <a:ea typeface="游ゴシック" panose="020B0400000000000000" pitchFamily="50" charset="-128"/>
              </a:rPr>
              <a:t>できることを目指す。</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gray">
          <a:xfrm>
            <a:off x="3190874" y="2097368"/>
            <a:ext cx="4369455" cy="336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bwMode="gray">
          <a:xfrm>
            <a:off x="6397132" y="5294982"/>
            <a:ext cx="2577950" cy="253916"/>
          </a:xfrm>
          <a:prstGeom prst="rect">
            <a:avLst/>
          </a:prstGeom>
          <a:noFill/>
        </p:spPr>
        <p:txBody>
          <a:bodyPr wrap="none" rtlCol="0">
            <a:spAutoFit/>
          </a:bodyPr>
          <a:lstStyle/>
          <a:p>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安藤”</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UX</a:t>
            </a:r>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デザインの教科書”丸善、</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コンテンツ プレースホルダー 2"/>
          <p:cNvSpPr txBox="1">
            <a:spLocks/>
          </p:cNvSpPr>
          <p:nvPr/>
        </p:nvSpPr>
        <p:spPr bwMode="gray">
          <a:xfrm>
            <a:off x="389731" y="5788025"/>
            <a:ext cx="8364538" cy="887412"/>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目標達成という場面を考えることが</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やユーザビリティの基本的な枠組みである</a:t>
            </a:r>
          </a:p>
        </p:txBody>
      </p:sp>
      <p:sp>
        <p:nvSpPr>
          <p:cNvPr id="16" name="コンテンツ プレースホルダー 2"/>
          <p:cNvSpPr txBox="1">
            <a:spLocks/>
          </p:cNvSpPr>
          <p:nvPr/>
        </p:nvSpPr>
        <p:spPr bwMode="gray">
          <a:xfrm>
            <a:off x="5018856" y="2957331"/>
            <a:ext cx="1259299"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迷わず達成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二等辺三角形 19"/>
          <p:cNvSpPr/>
          <p:nvPr/>
        </p:nvSpPr>
        <p:spPr bwMode="gray">
          <a:xfrm rot="4243808" flipV="1">
            <a:off x="6383121" y="2857764"/>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円/楕円 20"/>
          <p:cNvSpPr/>
          <p:nvPr/>
        </p:nvSpPr>
        <p:spPr bwMode="gray">
          <a:xfrm>
            <a:off x="6550834" y="2366789"/>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2493583"/>
            <a:ext cx="443921" cy="443921"/>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2925631"/>
            <a:ext cx="443921" cy="443921"/>
          </a:xfrm>
          <a:prstGeom prst="rect">
            <a:avLst/>
          </a:prstGeom>
        </p:spPr>
      </p:pic>
      <p:sp>
        <p:nvSpPr>
          <p:cNvPr id="23" name="二等辺三角形 22"/>
          <p:cNvSpPr/>
          <p:nvPr/>
        </p:nvSpPr>
        <p:spPr bwMode="gray">
          <a:xfrm rot="16200000">
            <a:off x="6306877" y="4211910"/>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円/楕円 23"/>
          <p:cNvSpPr/>
          <p:nvPr/>
        </p:nvSpPr>
        <p:spPr bwMode="gray">
          <a:xfrm>
            <a:off x="6576963" y="3878957"/>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340710" y="4383013"/>
            <a:ext cx="496710" cy="496710"/>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4011100"/>
            <a:ext cx="443921" cy="443921"/>
          </a:xfrm>
          <a:prstGeom prst="rect">
            <a:avLst/>
          </a:prstGeom>
        </p:spPr>
      </p:pic>
      <p:sp>
        <p:nvSpPr>
          <p:cNvPr id="17" name="コンテンツ プレースホルダー 2"/>
          <p:cNvSpPr txBox="1">
            <a:spLocks/>
          </p:cNvSpPr>
          <p:nvPr/>
        </p:nvSpPr>
        <p:spPr bwMode="gray">
          <a:xfrm>
            <a:off x="5076056" y="4171505"/>
            <a:ext cx="1084306" cy="489506"/>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迷ったけど</a:t>
            </a:r>
            <a: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7" name="直線コネクタ 6"/>
          <p:cNvCxnSpPr/>
          <p:nvPr/>
        </p:nvCxnSpPr>
        <p:spPr bwMode="gray">
          <a:xfrm flipV="1">
            <a:off x="4860032" y="3230885"/>
            <a:ext cx="216024" cy="157154"/>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gray">
          <a:xfrm>
            <a:off x="5326634" y="4050401"/>
            <a:ext cx="109462" cy="188596"/>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txBox="1">
            <a:spLocks/>
          </p:cNvSpPr>
          <p:nvPr/>
        </p:nvSpPr>
        <p:spPr bwMode="gray">
          <a:xfrm>
            <a:off x="2091098" y="2206636"/>
            <a:ext cx="1962547" cy="858306"/>
          </a:xfrm>
          <a:prstGeom prst="wedgeEllipseCallout">
            <a:avLst>
              <a:gd name="adj1" fmla="val 60734"/>
              <a:gd name="adj2" fmla="val 35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Ａさんに振込</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振り込んだ</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コンテンツ プレースホルダー 2"/>
          <p:cNvSpPr txBox="1">
            <a:spLocks/>
          </p:cNvSpPr>
          <p:nvPr/>
        </p:nvSpPr>
        <p:spPr bwMode="gray">
          <a:xfrm>
            <a:off x="2091098" y="4527029"/>
            <a:ext cx="1962547"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Ａさんに一万円</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を振り込みたい</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075" name="正方形/長方形 3074"/>
          <p:cNvSpPr/>
          <p:nvPr/>
        </p:nvSpPr>
        <p:spPr bwMode="gray">
          <a:xfrm>
            <a:off x="2544715" y="3388039"/>
            <a:ext cx="1019173" cy="336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コンテンツ プレースホルダー 2"/>
          <p:cNvSpPr txBox="1">
            <a:spLocks/>
          </p:cNvSpPr>
          <p:nvPr/>
        </p:nvSpPr>
        <p:spPr bwMode="gray">
          <a:xfrm>
            <a:off x="2051720" y="3363001"/>
            <a:ext cx="1175634"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未達成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3234195" y="3405248"/>
            <a:ext cx="401701" cy="401701"/>
          </a:xfrm>
          <a:prstGeom prst="rect">
            <a:avLst/>
          </a:prstGeom>
        </p:spPr>
      </p:pic>
      <p:sp>
        <p:nvSpPr>
          <p:cNvPr id="18" name="二等辺三角形 17"/>
          <p:cNvSpPr/>
          <p:nvPr/>
        </p:nvSpPr>
        <p:spPr bwMode="gray">
          <a:xfrm rot="5400000" flipH="1">
            <a:off x="1788300" y="33237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円/楕円 18"/>
          <p:cNvSpPr/>
          <p:nvPr/>
        </p:nvSpPr>
        <p:spPr bwMode="gray">
          <a:xfrm>
            <a:off x="395536" y="2950324"/>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0" bIns="36000" rtlCol="0" anchor="ctr"/>
          <a:lstStyle/>
          <a:p>
            <a:pPr>
              <a:lnSpc>
                <a:spcPts val="2800"/>
              </a:lnSpc>
              <a:spcBef>
                <a:spcPts val="600"/>
              </a:spcBef>
            </a:pPr>
            <a:r>
              <a:rPr kumimoji="1"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115616" y="3286508"/>
            <a:ext cx="496710" cy="496710"/>
          </a:xfrm>
          <a:prstGeom prst="rect">
            <a:avLst/>
          </a:prstGeom>
        </p:spPr>
      </p:pic>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22</a:t>
            </a:fld>
            <a:endParaRPr lang="ja-JP" altLang="en-US"/>
          </a:p>
        </p:txBody>
      </p:sp>
      <p:sp>
        <p:nvSpPr>
          <p:cNvPr id="31" name="コンテンツ プレースホルダー 2"/>
          <p:cNvSpPr txBox="1">
            <a:spLocks/>
          </p:cNvSpPr>
          <p:nvPr/>
        </p:nvSpPr>
        <p:spPr bwMode="gray">
          <a:xfrm>
            <a:off x="542925" y="1888632"/>
            <a:ext cx="1668629" cy="858306"/>
          </a:xfrm>
          <a:prstGeom prst="wedgeEllipseCallout">
            <a:avLst>
              <a:gd name="adj1" fmla="val 52911"/>
              <a:gd name="adj2" fmla="val 29207"/>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お礼を</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言われた</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コンテンツ プレースホルダー 2"/>
          <p:cNvSpPr txBox="1">
            <a:spLocks/>
          </p:cNvSpPr>
          <p:nvPr/>
        </p:nvSpPr>
        <p:spPr bwMode="gray">
          <a:xfrm>
            <a:off x="750548" y="4544673"/>
            <a:ext cx="1255888"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できるか</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不安</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561062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007" y="1451386"/>
            <a:ext cx="1005338" cy="822549"/>
          </a:xfrm>
          <a:prstGeom prst="rect">
            <a:avLst/>
          </a:prstGeom>
        </p:spPr>
      </p:pic>
      <p:pic>
        <p:nvPicPr>
          <p:cNvPr id="69" name="図 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8591" y="3907788"/>
            <a:ext cx="982489" cy="814933"/>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ユーザビリティと利用品質</a:t>
            </a:r>
          </a:p>
        </p:txBody>
      </p:sp>
      <p:sp>
        <p:nvSpPr>
          <p:cNvPr id="6" name="テキスト ボックス 5"/>
          <p:cNvSpPr txBox="1"/>
          <p:nvPr/>
        </p:nvSpPr>
        <p:spPr bwMode="gray">
          <a:xfrm>
            <a:off x="44389" y="6254540"/>
            <a:ext cx="4087979" cy="553998"/>
          </a:xfrm>
          <a:prstGeom prst="rect">
            <a:avLst/>
          </a:prstGeom>
          <a:noFill/>
        </p:spPr>
        <p:txBody>
          <a:bodyPr wrap="none" rtlCol="0">
            <a:spAutoFit/>
          </a:bodyPr>
          <a:lstStyle/>
          <a:p>
            <a:pPr>
              <a:lnSpc>
                <a:spcPts val="12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ソフトウェアの品質規格</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ISO/IEC25000</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シリーズ</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dirty="0" err="1">
                <a:latin typeface="游ゴシック" panose="020B0400000000000000" pitchFamily="50" charset="-128"/>
                <a:ea typeface="游ゴシック" panose="020B0400000000000000" pitchFamily="50" charset="-128"/>
                <a:cs typeface="メイリオ" panose="020B0604030504040204" pitchFamily="50" charset="-128"/>
              </a:rPr>
              <a:t>SQuaRE</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Software product Quality</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Requirements and Evaluation</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正方形/長方形 2"/>
          <p:cNvSpPr/>
          <p:nvPr/>
        </p:nvSpPr>
        <p:spPr bwMode="gray">
          <a:xfrm>
            <a:off x="3629167" y="2282454"/>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利用時の品質</a:t>
            </a:r>
          </a:p>
        </p:txBody>
      </p:sp>
      <p:sp>
        <p:nvSpPr>
          <p:cNvPr id="10" name="正方形/長方形 9"/>
          <p:cNvSpPr/>
          <p:nvPr/>
        </p:nvSpPr>
        <p:spPr bwMode="gray">
          <a:xfrm>
            <a:off x="6160109" y="1527634"/>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有効性</a:t>
            </a:r>
          </a:p>
        </p:txBody>
      </p:sp>
      <p:sp>
        <p:nvSpPr>
          <p:cNvPr id="11" name="正方形/長方形 10"/>
          <p:cNvSpPr/>
          <p:nvPr/>
        </p:nvSpPr>
        <p:spPr bwMode="gray">
          <a:xfrm>
            <a:off x="6160109" y="1982822"/>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効率性</a:t>
            </a:r>
          </a:p>
        </p:txBody>
      </p:sp>
      <p:sp>
        <p:nvSpPr>
          <p:cNvPr id="12" name="正方形/長方形 11"/>
          <p:cNvSpPr/>
          <p:nvPr/>
        </p:nvSpPr>
        <p:spPr bwMode="gray">
          <a:xfrm>
            <a:off x="6160109" y="2437387"/>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満足性</a:t>
            </a:r>
          </a:p>
        </p:txBody>
      </p:sp>
      <p:sp>
        <p:nvSpPr>
          <p:cNvPr id="13" name="正方形/長方形 12"/>
          <p:cNvSpPr/>
          <p:nvPr/>
        </p:nvSpPr>
        <p:spPr bwMode="gray">
          <a:xfrm>
            <a:off x="6160109" y="28594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リスク回避性</a:t>
            </a:r>
          </a:p>
        </p:txBody>
      </p:sp>
      <p:sp>
        <p:nvSpPr>
          <p:cNvPr id="14" name="正方形/長方形 13"/>
          <p:cNvSpPr/>
          <p:nvPr/>
        </p:nvSpPr>
        <p:spPr bwMode="gray">
          <a:xfrm>
            <a:off x="6160109" y="325272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利用状況網羅性</a:t>
            </a:r>
          </a:p>
        </p:txBody>
      </p:sp>
      <p:sp>
        <p:nvSpPr>
          <p:cNvPr id="16" name="正方形/長方形 15"/>
          <p:cNvSpPr/>
          <p:nvPr/>
        </p:nvSpPr>
        <p:spPr bwMode="gray">
          <a:xfrm>
            <a:off x="1162050" y="3004933"/>
            <a:ext cx="1739848"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ソフトウェア品質</a:t>
            </a:r>
          </a:p>
        </p:txBody>
      </p:sp>
      <p:sp>
        <p:nvSpPr>
          <p:cNvPr id="18" name="正方形/長方形 17"/>
          <p:cNvSpPr/>
          <p:nvPr/>
        </p:nvSpPr>
        <p:spPr bwMode="gray">
          <a:xfrm>
            <a:off x="3629167" y="4743032"/>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pPr>
              <a:lnSpc>
                <a:spcPts val="14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システム</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ソフトウェアの</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製品品質</a:t>
            </a:r>
          </a:p>
        </p:txBody>
      </p:sp>
      <p:sp>
        <p:nvSpPr>
          <p:cNvPr id="19" name="正方形/長方形 18"/>
          <p:cNvSpPr/>
          <p:nvPr/>
        </p:nvSpPr>
        <p:spPr bwMode="gray">
          <a:xfrm>
            <a:off x="6160109" y="3735515"/>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機能適合性</a:t>
            </a:r>
          </a:p>
        </p:txBody>
      </p:sp>
      <p:sp>
        <p:nvSpPr>
          <p:cNvPr id="20" name="正方形/長方形 19"/>
          <p:cNvSpPr/>
          <p:nvPr/>
        </p:nvSpPr>
        <p:spPr bwMode="gray">
          <a:xfrm>
            <a:off x="6160109" y="4119908"/>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性能効率性</a:t>
            </a:r>
          </a:p>
        </p:txBody>
      </p:sp>
      <p:sp>
        <p:nvSpPr>
          <p:cNvPr id="21" name="正方形/長方形 20"/>
          <p:cNvSpPr/>
          <p:nvPr/>
        </p:nvSpPr>
        <p:spPr bwMode="gray">
          <a:xfrm>
            <a:off x="6160109" y="4504301"/>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互換性</a:t>
            </a:r>
          </a:p>
        </p:txBody>
      </p:sp>
      <p:sp>
        <p:nvSpPr>
          <p:cNvPr id="22" name="正方形/長方形 21"/>
          <p:cNvSpPr/>
          <p:nvPr/>
        </p:nvSpPr>
        <p:spPr bwMode="gray">
          <a:xfrm>
            <a:off x="6160109" y="4888694"/>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使用</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3" name="正方形/長方形 22"/>
          <p:cNvSpPr/>
          <p:nvPr/>
        </p:nvSpPr>
        <p:spPr bwMode="gray">
          <a:xfrm>
            <a:off x="6160109" y="5273087"/>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信頼</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4" name="正方形/長方形 23"/>
          <p:cNvSpPr/>
          <p:nvPr/>
        </p:nvSpPr>
        <p:spPr bwMode="gray">
          <a:xfrm>
            <a:off x="6160109" y="5657480"/>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セキュリティ</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p:cNvSpPr/>
          <p:nvPr/>
        </p:nvSpPr>
        <p:spPr bwMode="gray">
          <a:xfrm>
            <a:off x="6160109" y="60418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保守性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p:cNvSpPr/>
          <p:nvPr/>
        </p:nvSpPr>
        <p:spPr bwMode="gray">
          <a:xfrm>
            <a:off x="6160108" y="6426266"/>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移植性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27" name="カギ線コネクタ 26"/>
          <p:cNvCxnSpPr>
            <a:stCxn id="16" idx="3"/>
            <a:endCxn id="3" idx="1"/>
          </p:cNvCxnSpPr>
          <p:nvPr/>
        </p:nvCxnSpPr>
        <p:spPr bwMode="gray">
          <a:xfrm flipV="1">
            <a:off x="2901898" y="2603737"/>
            <a:ext cx="727269" cy="722479"/>
          </a:xfrm>
          <a:prstGeom prst="bentConnector3">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16" idx="3"/>
            <a:endCxn id="18" idx="1"/>
          </p:cNvCxnSpPr>
          <p:nvPr/>
        </p:nvCxnSpPr>
        <p:spPr bwMode="gray">
          <a:xfrm>
            <a:off x="2901898" y="3326216"/>
            <a:ext cx="727269" cy="173809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3" idx="3"/>
            <a:endCxn id="10" idx="1"/>
          </p:cNvCxnSpPr>
          <p:nvPr/>
        </p:nvCxnSpPr>
        <p:spPr bwMode="gray">
          <a:xfrm flipV="1">
            <a:off x="5029200" y="1698669"/>
            <a:ext cx="1130909" cy="905068"/>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 idx="3"/>
            <a:endCxn id="11" idx="1"/>
          </p:cNvCxnSpPr>
          <p:nvPr/>
        </p:nvCxnSpPr>
        <p:spPr bwMode="gray">
          <a:xfrm flipV="1">
            <a:off x="5029200" y="2153857"/>
            <a:ext cx="1130909" cy="44988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3" idx="3"/>
            <a:endCxn id="12" idx="1"/>
          </p:cNvCxnSpPr>
          <p:nvPr/>
        </p:nvCxnSpPr>
        <p:spPr bwMode="gray">
          <a:xfrm>
            <a:off x="5029200" y="2603737"/>
            <a:ext cx="1130909" cy="468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 idx="3"/>
            <a:endCxn id="13" idx="1"/>
          </p:cNvCxnSpPr>
          <p:nvPr/>
        </p:nvCxnSpPr>
        <p:spPr bwMode="gray">
          <a:xfrm>
            <a:off x="5029200" y="2603737"/>
            <a:ext cx="1130909" cy="42677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3" idx="3"/>
            <a:endCxn id="14" idx="1"/>
          </p:cNvCxnSpPr>
          <p:nvPr/>
        </p:nvCxnSpPr>
        <p:spPr bwMode="gray">
          <a:xfrm>
            <a:off x="5029200" y="2603737"/>
            <a:ext cx="1130909" cy="82002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8" idx="3"/>
            <a:endCxn id="19" idx="1"/>
          </p:cNvCxnSpPr>
          <p:nvPr/>
        </p:nvCxnSpPr>
        <p:spPr bwMode="gray">
          <a:xfrm flipV="1">
            <a:off x="5029200" y="3906550"/>
            <a:ext cx="1130909" cy="115776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18" idx="3"/>
            <a:endCxn id="20" idx="1"/>
          </p:cNvCxnSpPr>
          <p:nvPr/>
        </p:nvCxnSpPr>
        <p:spPr bwMode="gray">
          <a:xfrm flipV="1">
            <a:off x="5029200" y="4290943"/>
            <a:ext cx="1130909" cy="773372"/>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6" name="カギ線コネクタ 55"/>
          <p:cNvCxnSpPr>
            <a:stCxn id="18" idx="3"/>
            <a:endCxn id="21" idx="1"/>
          </p:cNvCxnSpPr>
          <p:nvPr/>
        </p:nvCxnSpPr>
        <p:spPr bwMode="gray">
          <a:xfrm flipV="1">
            <a:off x="5029200" y="4675336"/>
            <a:ext cx="1130909" cy="38897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9" name="カギ線コネクタ 58"/>
          <p:cNvCxnSpPr>
            <a:stCxn id="18" idx="3"/>
            <a:endCxn id="22" idx="1"/>
          </p:cNvCxnSpPr>
          <p:nvPr/>
        </p:nvCxnSpPr>
        <p:spPr bwMode="gray">
          <a:xfrm flipV="1">
            <a:off x="5029200" y="5059729"/>
            <a:ext cx="1130909" cy="45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18" idx="3"/>
            <a:endCxn id="23" idx="1"/>
          </p:cNvCxnSpPr>
          <p:nvPr/>
        </p:nvCxnSpPr>
        <p:spPr bwMode="gray">
          <a:xfrm>
            <a:off x="5029200" y="5064315"/>
            <a:ext cx="1130909" cy="379807"/>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18" idx="3"/>
            <a:endCxn id="24" idx="1"/>
          </p:cNvCxnSpPr>
          <p:nvPr/>
        </p:nvCxnSpPr>
        <p:spPr bwMode="gray">
          <a:xfrm>
            <a:off x="5029200" y="5064315"/>
            <a:ext cx="1130909" cy="76420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8" name="カギ線コネクタ 67"/>
          <p:cNvCxnSpPr>
            <a:stCxn id="18" idx="3"/>
            <a:endCxn id="25" idx="1"/>
          </p:cNvCxnSpPr>
          <p:nvPr/>
        </p:nvCxnSpPr>
        <p:spPr bwMode="gray">
          <a:xfrm>
            <a:off x="5029200" y="5064315"/>
            <a:ext cx="1130909" cy="1148593"/>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18" idx="3"/>
            <a:endCxn id="26" idx="1"/>
          </p:cNvCxnSpPr>
          <p:nvPr/>
        </p:nvCxnSpPr>
        <p:spPr bwMode="gray">
          <a:xfrm>
            <a:off x="5029200" y="5064315"/>
            <a:ext cx="1130908" cy="15329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sp>
        <p:nvSpPr>
          <p:cNvPr id="119" name="コンテンツ プレースホルダー 2"/>
          <p:cNvSpPr txBox="1">
            <a:spLocks/>
          </p:cNvSpPr>
          <p:nvPr/>
        </p:nvSpPr>
        <p:spPr bwMode="gray">
          <a:xfrm>
            <a:off x="139401" y="919845"/>
            <a:ext cx="7573154" cy="44203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36000" tIns="36000" rIns="36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ユーザビリティは ”利用時の品質” として</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ISO</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で規格化</a:t>
            </a:r>
          </a:p>
        </p:txBody>
      </p:sp>
      <p:sp>
        <p:nvSpPr>
          <p:cNvPr id="39" name="コンテンツ プレースホルダー 2"/>
          <p:cNvSpPr txBox="1">
            <a:spLocks/>
          </p:cNvSpPr>
          <p:nvPr/>
        </p:nvSpPr>
        <p:spPr bwMode="gray">
          <a:xfrm>
            <a:off x="401059" y="1435365"/>
            <a:ext cx="2898305" cy="448468"/>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en-US" altLang="ja-JP" sz="1600" dirty="0" err="1">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SQuaRE</a:t>
            </a: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における品質モデル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23</a:t>
            </a:fld>
            <a:endParaRPr lang="ja-JP" altLang="en-US"/>
          </a:p>
        </p:txBody>
      </p:sp>
      <p:sp>
        <p:nvSpPr>
          <p:cNvPr id="40" name="コンテンツ プレースホルダー 2"/>
          <p:cNvSpPr txBox="1">
            <a:spLocks/>
          </p:cNvSpPr>
          <p:nvPr/>
        </p:nvSpPr>
        <p:spPr bwMode="gray">
          <a:xfrm>
            <a:off x="6620337" y="143625"/>
            <a:ext cx="2344327" cy="562034"/>
          </a:xfrm>
          <a:prstGeom prst="roundRect">
            <a:avLst>
              <a:gd name="adj" fmla="val 18142"/>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このページは必要に応じて</a:t>
            </a:r>
            <a: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使用してください</a:t>
            </a:r>
          </a:p>
        </p:txBody>
      </p:sp>
    </p:spTree>
    <p:extLst>
      <p:ext uri="{BB962C8B-B14F-4D97-AF65-F5344CB8AC3E}">
        <p14:creationId xmlns:p14="http://schemas.microsoft.com/office/powerpoint/2010/main" val="2979054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４</a:t>
            </a:r>
            <a:r>
              <a:rPr kumimoji="1" lang="en-US" altLang="ja-JP" sz="4800" b="1" dirty="0">
                <a:latin typeface="游ゴシック" panose="020B0400000000000000" pitchFamily="50" charset="-128"/>
                <a:ea typeface="游ゴシック" panose="020B0400000000000000" pitchFamily="50" charset="-128"/>
              </a:rPr>
              <a:t>.HCD</a:t>
            </a:r>
            <a:r>
              <a:rPr kumimoji="1" lang="ja-JP" altLang="en-US" sz="4800" b="1" dirty="0">
                <a:latin typeface="游ゴシック" panose="020B0400000000000000" pitchFamily="50" charset="-128"/>
                <a:ea typeface="游ゴシック" panose="020B0400000000000000" pitchFamily="50" charset="-128"/>
              </a:rPr>
              <a:t>のサイクルと導入</a:t>
            </a:r>
          </a:p>
        </p:txBody>
      </p:sp>
      <p:sp>
        <p:nvSpPr>
          <p:cNvPr id="3" name="コンテンツ プレースホルダー 2"/>
          <p:cNvSpPr>
            <a:spLocks noGrp="1"/>
          </p:cNvSpPr>
          <p:nvPr>
            <p:ph idx="1"/>
          </p:nvPr>
        </p:nvSpPr>
        <p:spPr bwMode="gray"/>
        <p:txBody>
          <a:bodyPr/>
          <a:lstStyle/>
          <a:p>
            <a:pPr>
              <a:spcBef>
                <a:spcPts val="600"/>
              </a:spcBef>
            </a:pPr>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lang="en-US" altLang="ja-JP" dirty="0">
                <a:latin typeface="游ゴシック" panose="020B0400000000000000" pitchFamily="50" charset="-128"/>
                <a:ea typeface="游ゴシック" panose="020B0400000000000000" pitchFamily="50" charset="-128"/>
              </a:rPr>
              <a:t>HCD</a:t>
            </a:r>
            <a:r>
              <a:rPr lang="ja-JP" altLang="en-US" dirty="0">
                <a:latin typeface="游ゴシック" panose="020B0400000000000000" pitchFamily="50" charset="-128"/>
                <a:ea typeface="游ゴシック" panose="020B0400000000000000" pitchFamily="50" charset="-128"/>
              </a:rPr>
              <a:t>サイクルに対応する手法</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サイクルの効果</a:t>
            </a:r>
            <a:endParaRPr kumimoji="1" lang="en-US" altLang="ja-JP"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24</a:t>
            </a:fld>
            <a:endParaRPr lang="ja-JP" altLang="en-US"/>
          </a:p>
        </p:txBody>
      </p:sp>
    </p:spTree>
    <p:extLst>
      <p:ext uri="{BB962C8B-B14F-4D97-AF65-F5344CB8AC3E}">
        <p14:creationId xmlns:p14="http://schemas.microsoft.com/office/powerpoint/2010/main" val="134528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3199080" y="5051009"/>
            <a:ext cx="1742857" cy="1666667"/>
          </a:xfrm>
          <a:prstGeom prst="rect">
            <a:avLst/>
          </a:prstGeom>
        </p:spPr>
      </p:pic>
      <p:pic>
        <p:nvPicPr>
          <p:cNvPr id="16" name="図 15"/>
          <p:cNvPicPr>
            <a:picLocks noChangeAspect="1"/>
          </p:cNvPicPr>
          <p:nvPr/>
        </p:nvPicPr>
        <p:blipFill>
          <a:blip r:embed="rId3">
            <a:clrChange>
              <a:clrFrom>
                <a:srgbClr val="FFFFFF"/>
              </a:clrFrom>
              <a:clrTo>
                <a:srgbClr val="FFFFFF">
                  <a:alpha val="0"/>
                </a:srgbClr>
              </a:clrTo>
            </a:clrChange>
          </a:blip>
          <a:stretch>
            <a:fillRect/>
          </a:stretch>
        </p:blipFill>
        <p:spPr>
          <a:xfrm>
            <a:off x="410086" y="3842870"/>
            <a:ext cx="1961905" cy="1714286"/>
          </a:xfrm>
          <a:prstGeom prst="rect">
            <a:avLst/>
          </a:prstGeom>
        </p:spPr>
      </p:pic>
      <p:pic>
        <p:nvPicPr>
          <p:cNvPr id="19" name="図 18"/>
          <p:cNvPicPr>
            <a:picLocks noChangeAspect="1"/>
          </p:cNvPicPr>
          <p:nvPr/>
        </p:nvPicPr>
        <p:blipFill>
          <a:blip r:embed="rId4">
            <a:clrChange>
              <a:clrFrom>
                <a:srgbClr val="FF5039"/>
              </a:clrFrom>
              <a:clrTo>
                <a:srgbClr val="FF5039">
                  <a:alpha val="0"/>
                </a:srgbClr>
              </a:clrTo>
            </a:clrChange>
          </a:blip>
          <a:stretch>
            <a:fillRect/>
          </a:stretch>
        </p:blipFill>
        <p:spPr>
          <a:xfrm>
            <a:off x="7109130" y="3605402"/>
            <a:ext cx="1647619" cy="1942857"/>
          </a:xfrm>
          <a:prstGeom prst="snip2SameRect">
            <a:avLst>
              <a:gd name="adj1" fmla="val 34606"/>
              <a:gd name="adj2" fmla="val 0"/>
            </a:avLst>
          </a:prstGeom>
        </p:spPr>
      </p:pic>
      <p:pic>
        <p:nvPicPr>
          <p:cNvPr id="18" name="図 17"/>
          <p:cNvPicPr>
            <a:picLocks noChangeAspect="1"/>
          </p:cNvPicPr>
          <p:nvPr/>
        </p:nvPicPr>
        <p:blipFill>
          <a:blip r:embed="rId5"/>
          <a:stretch>
            <a:fillRect/>
          </a:stretch>
        </p:blipFill>
        <p:spPr>
          <a:xfrm>
            <a:off x="4983948" y="811717"/>
            <a:ext cx="2352381" cy="1723810"/>
          </a:xfrm>
          <a:prstGeom prst="rect">
            <a:avLst/>
          </a:prstGeom>
        </p:spPr>
      </p:pic>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r>
              <a:rPr kumimoji="1" lang="en-US" altLang="ja-JP" dirty="0">
                <a:latin typeface="游ゴシック" panose="020B0400000000000000" pitchFamily="50" charset="-128"/>
                <a:ea typeface="游ゴシック" panose="020B0400000000000000" pitchFamily="50" charset="-128"/>
              </a:rPr>
              <a:t>ISO9241-210</a:t>
            </a:r>
            <a:r>
              <a:rPr kumimoji="1" lang="ja-JP" altLang="en-US" dirty="0">
                <a:latin typeface="游ゴシック" panose="020B0400000000000000" pitchFamily="50" charset="-128"/>
                <a:ea typeface="游ゴシック" panose="020B0400000000000000" pitchFamily="50" charset="-128"/>
              </a:rPr>
              <a:t>）</a:t>
            </a:r>
          </a:p>
        </p:txBody>
      </p:sp>
      <p:sp>
        <p:nvSpPr>
          <p:cNvPr id="5" name="テキスト ボックス 4"/>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25</a:t>
            </a:fld>
            <a:endParaRPr lang="ja-JP" altLang="en-US"/>
          </a:p>
        </p:txBody>
      </p:sp>
      <p:pic>
        <p:nvPicPr>
          <p:cNvPr id="6" name="図 5"/>
          <p:cNvPicPr>
            <a:picLocks noChangeAspect="1"/>
          </p:cNvPicPr>
          <p:nvPr/>
        </p:nvPicPr>
        <p:blipFill>
          <a:blip r:embed="rId6"/>
          <a:stretch>
            <a:fillRect/>
          </a:stretch>
        </p:blipFill>
        <p:spPr bwMode="gray">
          <a:xfrm>
            <a:off x="2458865" y="2399438"/>
            <a:ext cx="4152381" cy="2428571"/>
          </a:xfrm>
          <a:prstGeom prst="rect">
            <a:avLst/>
          </a:prstGeom>
        </p:spPr>
      </p:pic>
      <p:sp>
        <p:nvSpPr>
          <p:cNvPr id="10" name="テキスト ボックス 9"/>
          <p:cNvSpPr txBox="1"/>
          <p:nvPr/>
        </p:nvSpPr>
        <p:spPr bwMode="gray">
          <a:xfrm>
            <a:off x="3139729" y="4335593"/>
            <a:ext cx="2270883"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674682" y="2243456"/>
            <a:ext cx="1735930"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5410612" y="3370758"/>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863226" y="2420724"/>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191966" y="3068314"/>
            <a:ext cx="1128514" cy="143277"/>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7"/>
          <a:stretch>
            <a:fillRect/>
          </a:stretch>
        </p:blipFill>
        <p:spPr bwMode="gray">
          <a:xfrm>
            <a:off x="1305211" y="3028287"/>
            <a:ext cx="428571" cy="800000"/>
          </a:xfrm>
          <a:prstGeom prst="rect">
            <a:avLst/>
          </a:prstGeom>
        </p:spPr>
      </p:pic>
      <p:sp>
        <p:nvSpPr>
          <p:cNvPr id="11" name="テキスト ボックス 10"/>
          <p:cNvSpPr txBox="1"/>
          <p:nvPr/>
        </p:nvSpPr>
        <p:spPr bwMode="gray">
          <a:xfrm>
            <a:off x="1723465" y="3367176"/>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8"/>
          <a:stretch>
            <a:fillRect/>
          </a:stretch>
        </p:blipFill>
        <p:spPr>
          <a:xfrm>
            <a:off x="3195145" y="1658278"/>
            <a:ext cx="1476190" cy="580952"/>
          </a:xfrm>
          <a:prstGeom prst="rect">
            <a:avLst/>
          </a:prstGeom>
        </p:spPr>
      </p:pic>
      <p:sp>
        <p:nvSpPr>
          <p:cNvPr id="20" name="テキスト ボックス 19"/>
          <p:cNvSpPr txBox="1"/>
          <p:nvPr/>
        </p:nvSpPr>
        <p:spPr bwMode="gray">
          <a:xfrm>
            <a:off x="2106295" y="1260591"/>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2601106" y="1334729"/>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533524" y="3114456"/>
            <a:ext cx="1231106" cy="205184"/>
          </a:xfrm>
          <a:prstGeom prst="rect">
            <a:avLst/>
          </a:prstGeom>
          <a:noFill/>
        </p:spPr>
        <p:txBody>
          <a:bodyPr wrap="none" lIns="0" tIns="0" rIns="0" bIns="0" rtlCol="0">
            <a:spAutoFit/>
          </a:bodyPr>
          <a:lstStyle/>
          <a:p>
            <a:pPr>
              <a:lnSpc>
                <a:spcPts val="16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適切な段階へ反復</a:t>
            </a:r>
          </a:p>
        </p:txBody>
      </p:sp>
    </p:spTree>
    <p:extLst>
      <p:ext uri="{BB962C8B-B14F-4D97-AF65-F5344CB8AC3E}">
        <p14:creationId xmlns:p14="http://schemas.microsoft.com/office/powerpoint/2010/main" val="2067275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サイクルの例</a:t>
            </a: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26</a:t>
            </a:fld>
            <a:endParaRPr lang="ja-JP" altLang="en-US"/>
          </a:p>
        </p:txBody>
      </p:sp>
      <p:sp>
        <p:nvSpPr>
          <p:cNvPr id="31" name="コンテンツ プレースホルダー 2"/>
          <p:cNvSpPr txBox="1">
            <a:spLocks/>
          </p:cNvSpPr>
          <p:nvPr/>
        </p:nvSpPr>
        <p:spPr bwMode="gray">
          <a:xfrm>
            <a:off x="138906" y="1223583"/>
            <a:ext cx="8615363" cy="526929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3200" dirty="0">
                <a:latin typeface="游ゴシック" panose="020B0400000000000000" pitchFamily="50" charset="-128"/>
                <a:ea typeface="游ゴシック" panose="020B0400000000000000" pitchFamily="50" charset="-128"/>
              </a:rPr>
              <a:t>美容院や床屋に行った場合を</a:t>
            </a:r>
            <a:r>
              <a:rPr lang="en-US" altLang="ja-JP" sz="3200" dirty="0">
                <a:latin typeface="游ゴシック" panose="020B0400000000000000" pitchFamily="50" charset="-128"/>
                <a:ea typeface="游ゴシック" panose="020B0400000000000000" pitchFamily="50" charset="-128"/>
              </a:rPr>
              <a:t/>
            </a:r>
            <a:br>
              <a:rPr lang="en-US" altLang="ja-JP" sz="3200" dirty="0">
                <a:latin typeface="游ゴシック" panose="020B0400000000000000" pitchFamily="50" charset="-128"/>
                <a:ea typeface="游ゴシック" panose="020B0400000000000000" pitchFamily="50" charset="-128"/>
              </a:rPr>
            </a:br>
            <a:r>
              <a:rPr lang="ja-JP" altLang="en-US" sz="3200" dirty="0">
                <a:latin typeface="游ゴシック" panose="020B0400000000000000" pitchFamily="50" charset="-128"/>
                <a:ea typeface="游ゴシック" panose="020B0400000000000000" pitchFamily="50" charset="-128"/>
              </a:rPr>
              <a:t>イメージしてください。</a:t>
            </a:r>
            <a:endParaRPr lang="en-US" altLang="ja-JP" sz="32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「髪切ってください」</a:t>
            </a:r>
            <a:endParaRPr lang="en-US" altLang="ja-JP" sz="2400"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「はい」</a:t>
            </a:r>
            <a:endParaRPr lang="en-US" altLang="ja-JP" sz="2400"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　チョキチョキチョキ</a:t>
            </a:r>
            <a:r>
              <a:rPr lang="en-US" altLang="ja-JP" sz="2400" dirty="0">
                <a:latin typeface="游ゴシック" panose="020B0400000000000000" pitchFamily="50" charset="-128"/>
                <a:ea typeface="游ゴシック" panose="020B0400000000000000" pitchFamily="50" charset="-128"/>
              </a:rPr>
              <a:t>…</a:t>
            </a:r>
          </a:p>
          <a:p>
            <a:pPr marL="180975" indent="2514600">
              <a:spcBef>
                <a:spcPts val="2400"/>
              </a:spcBef>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「できました！」</a:t>
            </a: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r>
              <a:rPr lang="ja-JP" altLang="en-US" sz="3200" dirty="0">
                <a:latin typeface="游ゴシック" panose="020B0400000000000000" pitchFamily="50" charset="-128"/>
                <a:ea typeface="游ゴシック" panose="020B0400000000000000" pitchFamily="50" charset="-128"/>
              </a:rPr>
              <a:t>そんなことはないですよね？</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2720785"/>
            <a:ext cx="2198687" cy="2198687"/>
          </a:xfrm>
          <a:prstGeom prst="rect">
            <a:avLst/>
          </a:prstGeom>
        </p:spPr>
      </p:pic>
    </p:spTree>
    <p:extLst>
      <p:ext uri="{BB962C8B-B14F-4D97-AF65-F5344CB8AC3E}">
        <p14:creationId xmlns:p14="http://schemas.microsoft.com/office/powerpoint/2010/main" val="440777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サイクルの例</a:t>
            </a: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27</a:t>
            </a:fld>
            <a:endParaRPr lang="ja-JP" altLang="en-US"/>
          </a:p>
        </p:txBody>
      </p:sp>
      <p:pic>
        <p:nvPicPr>
          <p:cNvPr id="6" name="図 5"/>
          <p:cNvPicPr>
            <a:picLocks noChangeAspect="1"/>
          </p:cNvPicPr>
          <p:nvPr/>
        </p:nvPicPr>
        <p:blipFill>
          <a:blip r:embed="rId2"/>
          <a:stretch>
            <a:fillRect/>
          </a:stretch>
        </p:blipFill>
        <p:spPr bwMode="gray">
          <a:xfrm>
            <a:off x="2445208" y="2709050"/>
            <a:ext cx="5094096" cy="2979344"/>
          </a:xfrm>
          <a:prstGeom prst="rect">
            <a:avLst/>
          </a:prstGeom>
        </p:spPr>
      </p:pic>
      <p:sp>
        <p:nvSpPr>
          <p:cNvPr id="10" name="テキスト ボックス 9"/>
          <p:cNvSpPr txBox="1"/>
          <p:nvPr/>
        </p:nvSpPr>
        <p:spPr bwMode="gray">
          <a:xfrm>
            <a:off x="3621836" y="5113544"/>
            <a:ext cx="2480020"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929326" y="2493892"/>
            <a:ext cx="2147623"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6233040" y="3901176"/>
            <a:ext cx="2371029"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1072560" y="3005722"/>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374593" y="3531404"/>
            <a:ext cx="1264081" cy="169722"/>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3"/>
          <a:stretch>
            <a:fillRect/>
          </a:stretch>
        </p:blipFill>
        <p:spPr bwMode="gray">
          <a:xfrm>
            <a:off x="1267683" y="3613285"/>
            <a:ext cx="428571" cy="800000"/>
          </a:xfrm>
          <a:prstGeom prst="rect">
            <a:avLst/>
          </a:prstGeom>
        </p:spPr>
      </p:pic>
      <p:sp>
        <p:nvSpPr>
          <p:cNvPr id="11" name="テキスト ボックス 10"/>
          <p:cNvSpPr txBox="1"/>
          <p:nvPr/>
        </p:nvSpPr>
        <p:spPr bwMode="gray">
          <a:xfrm>
            <a:off x="1670776" y="3921787"/>
            <a:ext cx="2032758"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4"/>
          <a:stretch>
            <a:fillRect/>
          </a:stretch>
        </p:blipFill>
        <p:spPr>
          <a:xfrm>
            <a:off x="3652345" y="1900277"/>
            <a:ext cx="1476190" cy="580952"/>
          </a:xfrm>
          <a:prstGeom prst="rect">
            <a:avLst/>
          </a:prstGeom>
        </p:spPr>
      </p:pic>
      <p:sp>
        <p:nvSpPr>
          <p:cNvPr id="20" name="テキスト ボックス 19"/>
          <p:cNvSpPr txBox="1"/>
          <p:nvPr/>
        </p:nvSpPr>
        <p:spPr bwMode="gray">
          <a:xfrm>
            <a:off x="2563495" y="1635024"/>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3058306" y="1709162"/>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186723" y="3340921"/>
            <a:ext cx="1867124" cy="841913"/>
          </a:xfrm>
          <a:prstGeom prst="roundRect">
            <a:avLst>
              <a:gd name="adj" fmla="val 13273"/>
            </a:avLst>
          </a:prstGeom>
          <a:solidFill>
            <a:srgbClr val="DDDDDD"/>
          </a:solidFill>
          <a:ln w="12700">
            <a:solidFill>
              <a:srgbClr val="808080"/>
            </a:solidFill>
            <a:prstDash val="dash"/>
          </a:ln>
        </p:spPr>
        <p:txBody>
          <a:bodyPr wrap="none" lIns="108000" tIns="72000" rIns="72000" bIns="72000" rtlCol="0">
            <a:spAutoFit/>
          </a:bodyPr>
          <a:lstStyle/>
          <a:p>
            <a:pP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気に入らない場合は</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適切なところへ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戻ってやり直し</a:t>
            </a:r>
          </a:p>
        </p:txBody>
      </p:sp>
      <p:sp>
        <p:nvSpPr>
          <p:cNvPr id="31" name="コンテンツ プレースホルダー 2"/>
          <p:cNvSpPr txBox="1">
            <a:spLocks/>
          </p:cNvSpPr>
          <p:nvPr/>
        </p:nvSpPr>
        <p:spPr bwMode="gray">
          <a:xfrm>
            <a:off x="138906" y="956883"/>
            <a:ext cx="8615363" cy="65340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美容院や床屋に行った場合を</a:t>
            </a:r>
            <a:r>
              <a:rPr lang="en-US" altLang="ja-JP" sz="2400" dirty="0">
                <a:latin typeface="游ゴシック" panose="020B0400000000000000" pitchFamily="50" charset="-128"/>
                <a:ea typeface="游ゴシック" panose="020B0400000000000000" pitchFamily="50" charset="-128"/>
              </a:rPr>
              <a:t>HCD</a:t>
            </a:r>
            <a:r>
              <a:rPr lang="ja-JP" altLang="en-US" sz="2400" dirty="0">
                <a:latin typeface="游ゴシック" panose="020B0400000000000000" pitchFamily="50" charset="-128"/>
                <a:ea typeface="游ゴシック" panose="020B0400000000000000" pitchFamily="50" charset="-128"/>
              </a:rPr>
              <a:t>サイクルで考えてみると</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32" name="二等辺三角形 31"/>
          <p:cNvSpPr/>
          <p:nvPr/>
        </p:nvSpPr>
        <p:spPr>
          <a:xfrm flipV="1">
            <a:off x="5656081" y="2052686"/>
            <a:ext cx="285750" cy="621098"/>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10800000" flipV="1">
            <a:off x="1738166" y="4455614"/>
            <a:ext cx="285750" cy="754561"/>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flipV="1">
            <a:off x="5291000" y="5641455"/>
            <a:ext cx="285750" cy="527010"/>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bwMode="gray">
          <a:xfrm>
            <a:off x="5410994" y="1512680"/>
            <a:ext cx="3086100" cy="584775"/>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なりたいヘアスタイル確認</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eaLnBrk="1" hangingPunct="1">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髪質をチェック</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23"/>
          <p:cNvSpPr txBox="1"/>
          <p:nvPr/>
        </p:nvSpPr>
        <p:spPr bwMode="gray">
          <a:xfrm>
            <a:off x="3992880" y="6030702"/>
            <a:ext cx="2340000" cy="338554"/>
          </a:xfrm>
          <a:prstGeom prst="rect">
            <a:avLst/>
          </a:prstGeom>
          <a:solidFill>
            <a:srgbClr val="FFD4CD"/>
          </a:solidFill>
          <a:ln>
            <a:noFill/>
            <a:prstDash val="dash"/>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カットする</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テキスト ボックス 23"/>
          <p:cNvSpPr txBox="1"/>
          <p:nvPr/>
        </p:nvSpPr>
        <p:spPr bwMode="gray">
          <a:xfrm>
            <a:off x="1072560" y="4962527"/>
            <a:ext cx="1344873" cy="338554"/>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確認する</a:t>
            </a:r>
          </a:p>
        </p:txBody>
      </p:sp>
      <p:sp>
        <p:nvSpPr>
          <p:cNvPr id="38" name="二等辺三角形 37"/>
          <p:cNvSpPr/>
          <p:nvPr/>
        </p:nvSpPr>
        <p:spPr>
          <a:xfrm rot="10800000" flipV="1">
            <a:off x="7785936" y="4415288"/>
            <a:ext cx="285750" cy="607824"/>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23"/>
          <p:cNvSpPr txBox="1"/>
          <p:nvPr/>
        </p:nvSpPr>
        <p:spPr bwMode="gray">
          <a:xfrm>
            <a:off x="6657600" y="4742348"/>
            <a:ext cx="2340000" cy="584775"/>
          </a:xfrm>
          <a:prstGeom prst="rect">
            <a:avLst/>
          </a:prstGeom>
          <a:solidFill>
            <a:srgbClr val="FFD4CD"/>
          </a:solidFill>
          <a:ln>
            <a:noFill/>
            <a:prstDash val="dash"/>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カタログを見ながらイメージを固める</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二等辺三角形 24"/>
          <p:cNvSpPr/>
          <p:nvPr/>
        </p:nvSpPr>
        <p:spPr>
          <a:xfrm rot="16200000" flipV="1">
            <a:off x="2360353" y="1430720"/>
            <a:ext cx="285750" cy="586856"/>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3"/>
          <p:cNvSpPr txBox="1"/>
          <p:nvPr/>
        </p:nvSpPr>
        <p:spPr bwMode="gray">
          <a:xfrm>
            <a:off x="818637" y="1467911"/>
            <a:ext cx="1619510" cy="584775"/>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「髪を切って</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　ください」</a:t>
            </a:r>
          </a:p>
        </p:txBody>
      </p:sp>
      <p:sp>
        <p:nvSpPr>
          <p:cNvPr id="27" name="二等辺三角形 26"/>
          <p:cNvSpPr/>
          <p:nvPr/>
        </p:nvSpPr>
        <p:spPr>
          <a:xfrm flipV="1">
            <a:off x="1244278" y="2481228"/>
            <a:ext cx="429932" cy="485983"/>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3"/>
          <p:cNvSpPr txBox="1"/>
          <p:nvPr/>
        </p:nvSpPr>
        <p:spPr bwMode="gray">
          <a:xfrm>
            <a:off x="932477" y="2468680"/>
            <a:ext cx="1546767" cy="318924"/>
          </a:xfrm>
          <a:prstGeom prst="rect">
            <a:avLst/>
          </a:prstGeom>
          <a:solidFill>
            <a:srgbClr val="FFD4CD"/>
          </a:solidFill>
          <a:ln>
            <a:noFill/>
            <a:prstDash val="dash"/>
          </a:ln>
        </p:spPr>
        <p:txBody>
          <a:bodyPr wrap="square" lIns="0" tIns="36000" rIns="0" bIns="3600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Thank you</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a:t>
            </a:r>
          </a:p>
        </p:txBody>
      </p:sp>
      <p:sp>
        <p:nvSpPr>
          <p:cNvPr id="40" name="テキスト ボックス 39"/>
          <p:cNvSpPr txBox="1"/>
          <p:nvPr/>
        </p:nvSpPr>
        <p:spPr bwMode="gray">
          <a:xfrm>
            <a:off x="6130928" y="2170821"/>
            <a:ext cx="2384649" cy="614900"/>
          </a:xfrm>
          <a:prstGeom prst="roundRect">
            <a:avLst/>
          </a:prstGeom>
          <a:solidFill>
            <a:srgbClr val="FFD4CD"/>
          </a:solidFill>
          <a:ln w="12700">
            <a:solidFill>
              <a:srgbClr val="FE6E54"/>
            </a:solidFill>
            <a:prstDash val="dash"/>
          </a:ln>
        </p:spPr>
        <p:txBody>
          <a:bodyPr wrap="none" lIns="108000" tIns="72000" rIns="72000" bIns="72000" rtlCol="0">
            <a:spAutoFit/>
          </a:bodyPr>
          <a:lstStyle/>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暑いからさっぱりしたい</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イメージチェンジしたい</a:t>
            </a:r>
            <a:endPar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1" name="テキスト ボックス 40"/>
          <p:cNvSpPr txBox="1"/>
          <p:nvPr/>
        </p:nvSpPr>
        <p:spPr bwMode="gray">
          <a:xfrm>
            <a:off x="814265" y="5398367"/>
            <a:ext cx="1870454" cy="841913"/>
          </a:xfrm>
          <a:prstGeom prst="roundRect">
            <a:avLst/>
          </a:prstGeom>
          <a:solidFill>
            <a:srgbClr val="FFD4CD"/>
          </a:solidFill>
          <a:ln w="12700">
            <a:solidFill>
              <a:srgbClr val="FE6E54"/>
            </a:solidFill>
            <a:prstDash val="dash"/>
          </a:ln>
        </p:spPr>
        <p:txBody>
          <a:bodyPr wrap="none" lIns="108000" tIns="72000" rIns="72000" bIns="72000" rtlCol="0">
            <a:spAutoFit/>
          </a:bodyPr>
          <a:lstStyle/>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思ってたのと違う</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イメチェンしすぎ</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手入れが難しそう</a:t>
            </a:r>
          </a:p>
        </p:txBody>
      </p:sp>
      <p:pic>
        <p:nvPicPr>
          <p:cNvPr id="30" name="図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6810" y="5433852"/>
            <a:ext cx="1176628" cy="1176628"/>
          </a:xfrm>
          <a:prstGeom prst="rect">
            <a:avLst/>
          </a:prstGeom>
        </p:spPr>
      </p:pic>
      <p:pic>
        <p:nvPicPr>
          <p:cNvPr id="42" name="図 4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873" y="2229978"/>
            <a:ext cx="1110943" cy="1110943"/>
          </a:xfrm>
          <a:prstGeom prst="rect">
            <a:avLst/>
          </a:prstGeom>
        </p:spPr>
      </p:pic>
      <p:pic>
        <p:nvPicPr>
          <p:cNvPr id="43" name="図 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6512" y="3095567"/>
            <a:ext cx="947168" cy="947168"/>
          </a:xfrm>
          <a:prstGeom prst="rect">
            <a:avLst/>
          </a:prstGeom>
        </p:spPr>
      </p:pic>
      <p:sp>
        <p:nvSpPr>
          <p:cNvPr id="44" name="テキスト ボックス 23"/>
          <p:cNvSpPr txBox="1"/>
          <p:nvPr/>
        </p:nvSpPr>
        <p:spPr bwMode="gray">
          <a:xfrm>
            <a:off x="3797906" y="3167661"/>
            <a:ext cx="317395" cy="318924"/>
          </a:xfrm>
          <a:prstGeom prst="rect">
            <a:avLst/>
          </a:prstGeom>
          <a:noFill/>
          <a:ln>
            <a:noFill/>
            <a:prstDash val="dash"/>
          </a:ln>
        </p:spPr>
        <p:txBody>
          <a:bodyPr wrap="none" lIns="0" tIns="36000" rIns="0" bIns="3600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NO</a:t>
            </a:r>
            <a:endParaRPr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6" name="乗算記号 45"/>
          <p:cNvSpPr/>
          <p:nvPr/>
        </p:nvSpPr>
        <p:spPr bwMode="gray">
          <a:xfrm>
            <a:off x="3137223" y="3034127"/>
            <a:ext cx="703363" cy="703363"/>
          </a:xfrm>
          <a:prstGeom prst="mathMultiply">
            <a:avLst>
              <a:gd name="adj1" fmla="val 21820"/>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雲 47"/>
          <p:cNvSpPr/>
          <p:nvPr/>
        </p:nvSpPr>
        <p:spPr bwMode="gray">
          <a:xfrm>
            <a:off x="7038973" y="5301081"/>
            <a:ext cx="1885913" cy="1309399"/>
          </a:xfrm>
          <a:prstGeom prst="cloud">
            <a:avLst/>
          </a:prstGeom>
          <a:solidFill>
            <a:schemeClr val="bg1"/>
          </a:solidFill>
          <a:ln w="12700">
            <a:solidFill>
              <a:srgbClr val="FCB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a:blip r:embed="rId8" cstate="email">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7136986" y="5659643"/>
            <a:ext cx="546687" cy="543090"/>
          </a:xfrm>
          <a:prstGeom prst="rect">
            <a:avLst/>
          </a:prstGeom>
        </p:spPr>
      </p:pic>
      <p:pic>
        <p:nvPicPr>
          <p:cNvPr id="49" name="図 4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555264" y="5305408"/>
            <a:ext cx="841784" cy="644779"/>
          </a:xfrm>
          <a:prstGeom prst="rect">
            <a:avLst/>
          </a:prstGeom>
        </p:spPr>
      </p:pic>
      <p:pic>
        <p:nvPicPr>
          <p:cNvPr id="45" name="図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6915" y="5619657"/>
            <a:ext cx="670365" cy="670365"/>
          </a:xfrm>
          <a:prstGeom prst="rect">
            <a:avLst/>
          </a:prstGeom>
        </p:spPr>
      </p:pic>
      <p:pic>
        <p:nvPicPr>
          <p:cNvPr id="53" name="図 5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40604" y="5922023"/>
            <a:ext cx="514393" cy="611816"/>
          </a:xfrm>
          <a:prstGeom prst="ellipse">
            <a:avLst/>
          </a:prstGeom>
        </p:spPr>
      </p:pic>
      <p:pic>
        <p:nvPicPr>
          <p:cNvPr id="55" name="図 5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16819" y="1375442"/>
            <a:ext cx="1106836" cy="1298341"/>
          </a:xfrm>
          <a:prstGeom prst="rect">
            <a:avLst/>
          </a:prstGeom>
        </p:spPr>
      </p:pic>
      <p:pic>
        <p:nvPicPr>
          <p:cNvPr id="56" name="図 5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83828" y="1306291"/>
            <a:ext cx="962711" cy="962711"/>
          </a:xfrm>
          <a:prstGeom prst="rect">
            <a:avLst/>
          </a:prstGeom>
        </p:spPr>
      </p:pic>
      <p:pic>
        <p:nvPicPr>
          <p:cNvPr id="57" name="図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8854" y="4516453"/>
            <a:ext cx="947168" cy="947168"/>
          </a:xfrm>
          <a:prstGeom prst="rect">
            <a:avLst/>
          </a:prstGeom>
        </p:spPr>
      </p:pic>
    </p:spTree>
    <p:extLst>
      <p:ext uri="{BB962C8B-B14F-4D97-AF65-F5344CB8AC3E}">
        <p14:creationId xmlns:p14="http://schemas.microsoft.com/office/powerpoint/2010/main" val="2341854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78BC05B1-3D86-4BB8-B572-CD4FCF9E35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gray">
          <a:xfrm>
            <a:off x="3792537" y="3299856"/>
            <a:ext cx="1414874" cy="1467147"/>
          </a:xfrm>
          <a:prstGeom prst="rect">
            <a:avLst/>
          </a:prstGeom>
        </p:spPr>
      </p:pic>
      <p:cxnSp>
        <p:nvCxnSpPr>
          <p:cNvPr id="52" name="曲線コネクタ 51"/>
          <p:cNvCxnSpPr/>
          <p:nvPr/>
        </p:nvCxnSpPr>
        <p:spPr>
          <a:xfrm rot="10800000" flipV="1">
            <a:off x="5896102" y="4481411"/>
            <a:ext cx="1187528" cy="1139802"/>
          </a:xfrm>
          <a:prstGeom prst="curvedConnector3">
            <a:avLst>
              <a:gd name="adj1" fmla="val -730"/>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en-US" altLang="ja-JP" dirty="0"/>
              <a:t>HCD</a:t>
            </a:r>
            <a:r>
              <a:rPr kumimoji="1" lang="ja-JP" altLang="en-US" dirty="0"/>
              <a:t>サイクルの例　</a:t>
            </a:r>
            <a:r>
              <a:rPr kumimoji="1" lang="en-US" altLang="ja-JP" dirty="0"/>
              <a:t>ATM</a:t>
            </a:r>
            <a:endParaRPr kumimoji="1" lang="ja-JP" altLang="en-US" dirty="0"/>
          </a:p>
        </p:txBody>
      </p:sp>
      <p:sp>
        <p:nvSpPr>
          <p:cNvPr id="3" name="スライド番号プレースホルダー 2"/>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28</a:t>
            </a:fld>
            <a:endParaRPr lang="ja-JP" altLang="en-US" dirty="0"/>
          </a:p>
        </p:txBody>
      </p:sp>
      <p:sp>
        <p:nvSpPr>
          <p:cNvPr id="4" name="コンテンツ プレースホルダー 2"/>
          <p:cNvSpPr txBox="1">
            <a:spLocks/>
          </p:cNvSpPr>
          <p:nvPr/>
        </p:nvSpPr>
        <p:spPr bwMode="gray">
          <a:xfrm>
            <a:off x="-11293" y="934525"/>
            <a:ext cx="8615363" cy="444556"/>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コンビニ</a:t>
            </a: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HCD</a:t>
            </a:r>
            <a:r>
              <a:rPr lang="ja-JP" altLang="en-US" sz="2400" dirty="0">
                <a:latin typeface="游ゴシック" panose="020B0400000000000000" pitchFamily="50" charset="-128"/>
                <a:ea typeface="游ゴシック" panose="020B0400000000000000" pitchFamily="50" charset="-128"/>
              </a:rPr>
              <a:t>サイクルに当てはめて考えてみると</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bwMode="gray">
          <a:xfrm>
            <a:off x="3355651" y="4990382"/>
            <a:ext cx="2540451" cy="787728"/>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7" name="テキスト ボックス 6"/>
          <p:cNvSpPr txBox="1"/>
          <p:nvPr/>
        </p:nvSpPr>
        <p:spPr bwMode="gray">
          <a:xfrm>
            <a:off x="3539611" y="2451975"/>
            <a:ext cx="2172530"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把握と明示</a:t>
            </a:r>
          </a:p>
        </p:txBody>
      </p:sp>
      <p:sp>
        <p:nvSpPr>
          <p:cNvPr id="8" name="テキスト ボックス 7"/>
          <p:cNvSpPr txBox="1"/>
          <p:nvPr/>
        </p:nvSpPr>
        <p:spPr bwMode="gray">
          <a:xfrm>
            <a:off x="5510583" y="3845216"/>
            <a:ext cx="2375047"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9" name="テキスト ボックス 8"/>
          <p:cNvSpPr txBox="1"/>
          <p:nvPr/>
        </p:nvSpPr>
        <p:spPr bwMode="gray">
          <a:xfrm>
            <a:off x="464594" y="3033836"/>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pic>
        <p:nvPicPr>
          <p:cNvPr id="10" name="図 9"/>
          <p:cNvPicPr>
            <a:picLocks noChangeAspect="1"/>
          </p:cNvPicPr>
          <p:nvPr/>
        </p:nvPicPr>
        <p:blipFill>
          <a:blip r:embed="rId3"/>
          <a:stretch>
            <a:fillRect/>
          </a:stretch>
        </p:blipFill>
        <p:spPr bwMode="gray">
          <a:xfrm>
            <a:off x="890963" y="3691413"/>
            <a:ext cx="428571" cy="800000"/>
          </a:xfrm>
          <a:prstGeom prst="rect">
            <a:avLst/>
          </a:prstGeom>
        </p:spPr>
      </p:pic>
      <p:sp>
        <p:nvSpPr>
          <p:cNvPr id="11" name="テキスト ボックス 10"/>
          <p:cNvSpPr txBox="1"/>
          <p:nvPr/>
        </p:nvSpPr>
        <p:spPr bwMode="gray">
          <a:xfrm>
            <a:off x="1319534" y="3845216"/>
            <a:ext cx="2032758"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12" name="図 11"/>
          <p:cNvPicPr>
            <a:picLocks noChangeAspect="1"/>
          </p:cNvPicPr>
          <p:nvPr/>
        </p:nvPicPr>
        <p:blipFill>
          <a:blip r:embed="rId4"/>
          <a:stretch>
            <a:fillRect/>
          </a:stretch>
        </p:blipFill>
        <p:spPr>
          <a:xfrm>
            <a:off x="2344191" y="2000558"/>
            <a:ext cx="1782391" cy="451417"/>
          </a:xfrm>
          <a:prstGeom prst="rect">
            <a:avLst/>
          </a:prstGeom>
        </p:spPr>
      </p:pic>
      <p:grpSp>
        <p:nvGrpSpPr>
          <p:cNvPr id="16" name="グループ化 15"/>
          <p:cNvGrpSpPr/>
          <p:nvPr/>
        </p:nvGrpSpPr>
        <p:grpSpPr>
          <a:xfrm>
            <a:off x="2327476" y="1540084"/>
            <a:ext cx="1140039" cy="1140039"/>
            <a:chOff x="1261486" y="1803852"/>
            <a:chExt cx="1140039" cy="1140039"/>
          </a:xfrm>
        </p:grpSpPr>
        <p:sp>
          <p:nvSpPr>
            <p:cNvPr id="13" name="テキスト ボックス 12"/>
            <p:cNvSpPr txBox="1"/>
            <p:nvPr/>
          </p:nvSpPr>
          <p:spPr bwMode="gray">
            <a:xfrm>
              <a:off x="1261486" y="1803852"/>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15" name="円/楕円 20"/>
            <p:cNvSpPr/>
            <p:nvPr/>
          </p:nvSpPr>
          <p:spPr bwMode="gray">
            <a:xfrm>
              <a:off x="1772164" y="1892500"/>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grpSp>
      <p:sp>
        <p:nvSpPr>
          <p:cNvPr id="25" name="角丸四角形吹き出し 24"/>
          <p:cNvSpPr/>
          <p:nvPr/>
        </p:nvSpPr>
        <p:spPr>
          <a:xfrm>
            <a:off x="5712141" y="5857316"/>
            <a:ext cx="2984060" cy="837174"/>
          </a:xfrm>
          <a:prstGeom prst="wedgeRoundRectCallout">
            <a:avLst>
              <a:gd name="adj1" fmla="val -58977"/>
              <a:gd name="adj2" fmla="val -57535"/>
              <a:gd name="adj3" fmla="val 16667"/>
            </a:avLst>
          </a:prstGeom>
          <a:solidFill>
            <a:srgbClr val="FFD4CD"/>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00025">
              <a:buFont typeface="Wingdings" panose="05000000000000000000" pitchFamily="2" charset="2"/>
              <a:buChar char="l"/>
            </a:pPr>
            <a:r>
              <a:rPr lang="ja-JP" altLang="en-US" sz="1100" dirty="0" smtClean="0">
                <a:latin typeface="游ゴシック" panose="020B0400000000000000" pitchFamily="50" charset="-128"/>
                <a:ea typeface="游ゴシック" panose="020B0400000000000000" pitchFamily="50" charset="-128"/>
              </a:rPr>
              <a:t>試作品</a:t>
            </a:r>
            <a:r>
              <a:rPr lang="ja-JP" altLang="en-US" sz="1100" dirty="0" smtClean="0">
                <a:latin typeface="游ゴシック" panose="020B0400000000000000" pitchFamily="50" charset="-128"/>
                <a:ea typeface="游ゴシック" panose="020B0400000000000000" pitchFamily="50" charset="-128"/>
              </a:rPr>
              <a:t>の</a:t>
            </a:r>
            <a:r>
              <a:rPr lang="ja-JP" altLang="en-US" sz="1100" dirty="0">
                <a:latin typeface="游ゴシック" panose="020B0400000000000000" pitchFamily="50" charset="-128"/>
                <a:ea typeface="游ゴシック" panose="020B0400000000000000" pitchFamily="50" charset="-128"/>
              </a:rPr>
              <a:t>設計</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en-US" altLang="ja-JP" sz="1100" dirty="0">
                <a:latin typeface="游ゴシック" panose="020B0400000000000000" pitchFamily="50" charset="-128"/>
                <a:ea typeface="游ゴシック" panose="020B0400000000000000" pitchFamily="50" charset="-128"/>
              </a:rPr>
              <a:t>3D-CAD</a:t>
            </a:r>
            <a:r>
              <a:rPr lang="ja-JP" altLang="en-US" sz="1100" dirty="0">
                <a:latin typeface="游ゴシック" panose="020B0400000000000000" pitchFamily="50" charset="-128"/>
                <a:ea typeface="游ゴシック" panose="020B0400000000000000" pitchFamily="50" charset="-128"/>
              </a:rPr>
              <a:t>活用</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実際と同じ環境で、確認・検討・調整</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en-US" altLang="ja-JP" sz="1100" dirty="0">
                <a:latin typeface="游ゴシック" panose="020B0400000000000000" pitchFamily="50" charset="-128"/>
                <a:ea typeface="游ゴシック" panose="020B0400000000000000" pitchFamily="50" charset="-128"/>
              </a:rPr>
              <a:t>UD</a:t>
            </a:r>
            <a:r>
              <a:rPr lang="ja-JP" altLang="en-US" sz="1100" dirty="0" err="1">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CUD</a:t>
            </a:r>
            <a:r>
              <a:rPr lang="ja-JP" altLang="en-US" sz="1100" dirty="0">
                <a:latin typeface="游ゴシック" panose="020B0400000000000000" pitchFamily="50" charset="-128"/>
                <a:ea typeface="游ゴシック" panose="020B0400000000000000" pitchFamily="50" charset="-128"/>
              </a:rPr>
              <a:t>に基づいた設計</a:t>
            </a:r>
          </a:p>
        </p:txBody>
      </p:sp>
      <p:sp>
        <p:nvSpPr>
          <p:cNvPr id="26" name="角丸四角形吹き出し 25"/>
          <p:cNvSpPr/>
          <p:nvPr/>
        </p:nvSpPr>
        <p:spPr>
          <a:xfrm>
            <a:off x="6765986" y="2317989"/>
            <a:ext cx="2237367" cy="1087282"/>
          </a:xfrm>
          <a:prstGeom prst="wedgeRoundRectCallout">
            <a:avLst>
              <a:gd name="adj1" fmla="val -35819"/>
              <a:gd name="adj2" fmla="val 89849"/>
              <a:gd name="adj3" fmla="val 16667"/>
            </a:avLst>
          </a:prstGeom>
          <a:solidFill>
            <a:srgbClr val="FFD4CD"/>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00025">
              <a:buFont typeface="Wingdings" panose="05000000000000000000" pitchFamily="2" charset="2"/>
              <a:buChar char="l"/>
            </a:pPr>
            <a:r>
              <a:rPr lang="ja-JP" altLang="en-US" sz="1100" dirty="0" smtClean="0">
                <a:latin typeface="游ゴシック" panose="020B0400000000000000" pitchFamily="50" charset="-128"/>
                <a:ea typeface="游ゴシック" panose="020B0400000000000000" pitchFamily="50" charset="-128"/>
              </a:rPr>
              <a:t>試作の</a:t>
            </a:r>
            <a:r>
              <a:rPr lang="ja-JP" altLang="en-US" sz="1100" dirty="0">
                <a:latin typeface="游ゴシック" panose="020B0400000000000000" pitchFamily="50" charset="-128"/>
                <a:ea typeface="游ゴシック" panose="020B0400000000000000" pitchFamily="50" charset="-128"/>
              </a:rPr>
              <a:t>設計目標を設定</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コンセプトワードを設定</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コンセプトシートの作成</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イメージマップの作成</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シナリオの作成</a:t>
            </a:r>
          </a:p>
        </p:txBody>
      </p:sp>
      <p:sp>
        <p:nvSpPr>
          <p:cNvPr id="28" name="角丸四角形吹き出し 27"/>
          <p:cNvSpPr/>
          <p:nvPr/>
        </p:nvSpPr>
        <p:spPr>
          <a:xfrm>
            <a:off x="4160191" y="1365755"/>
            <a:ext cx="2404928" cy="927753"/>
          </a:xfrm>
          <a:prstGeom prst="wedgeRoundRectCallout">
            <a:avLst>
              <a:gd name="adj1" fmla="val -36518"/>
              <a:gd name="adj2" fmla="val 69809"/>
              <a:gd name="adj3" fmla="val 16667"/>
            </a:avLst>
          </a:prstGeom>
          <a:solidFill>
            <a:srgbClr val="FFD4CD"/>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インタビュー調査</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従来機のユーザー評価</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コンセプト案の受容性検証</a:t>
            </a:r>
            <a:endParaRPr lang="en-US" altLang="ja-JP" sz="11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開発者間での意識共有</a:t>
            </a:r>
            <a:endParaRPr lang="en-US" altLang="ja-JP" sz="1100" dirty="0">
              <a:latin typeface="游ゴシック" panose="020B0400000000000000" pitchFamily="50" charset="-128"/>
              <a:ea typeface="游ゴシック" panose="020B0400000000000000" pitchFamily="50" charset="-128"/>
            </a:endParaRPr>
          </a:p>
        </p:txBody>
      </p:sp>
      <p:sp>
        <p:nvSpPr>
          <p:cNvPr id="24" name="角丸四角形吹き出し 23"/>
          <p:cNvSpPr/>
          <p:nvPr/>
        </p:nvSpPr>
        <p:spPr>
          <a:xfrm>
            <a:off x="143110" y="1421105"/>
            <a:ext cx="2112270" cy="807390"/>
          </a:xfrm>
          <a:prstGeom prst="wedgeRoundRectCallout">
            <a:avLst>
              <a:gd name="adj1" fmla="val 59850"/>
              <a:gd name="adj2" fmla="val -5258"/>
              <a:gd name="adj3" fmla="val 16667"/>
            </a:avLst>
          </a:prstGeom>
          <a:solidFill>
            <a:srgbClr val="FFD4CD"/>
          </a:solidFill>
          <a:ln>
            <a:no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panose="05000000000000000000" pitchFamily="2" charset="2"/>
              <a:buChar char="l"/>
            </a:pPr>
            <a:r>
              <a:rPr lang="en-US" altLang="ja-JP" sz="1100" dirty="0">
                <a:solidFill>
                  <a:schemeClr val="tx1"/>
                </a:solidFill>
                <a:latin typeface="游ゴシック" panose="020B0400000000000000" pitchFamily="50" charset="-128"/>
                <a:ea typeface="游ゴシック" panose="020B0400000000000000" pitchFamily="50" charset="-128"/>
              </a:rPr>
              <a:t>UD</a:t>
            </a:r>
            <a:r>
              <a:rPr lang="ja-JP" altLang="en-US" sz="1100" dirty="0">
                <a:solidFill>
                  <a:schemeClr val="tx1"/>
                </a:solidFill>
                <a:latin typeface="游ゴシック" panose="020B0400000000000000" pitchFamily="50" charset="-128"/>
                <a:ea typeface="游ゴシック" panose="020B0400000000000000" pitchFamily="50" charset="-128"/>
              </a:rPr>
              <a:t>を重視した活動を計画</a:t>
            </a:r>
            <a:endParaRPr lang="en-US" altLang="ja-JP" sz="1100" dirty="0">
              <a:solidFill>
                <a:schemeClr val="tx1"/>
              </a:solidFill>
              <a:latin typeface="游ゴシック" panose="020B0400000000000000" pitchFamily="50" charset="-128"/>
              <a:ea typeface="游ゴシック" panose="020B0400000000000000" pitchFamily="50" charset="-128"/>
            </a:endParaRPr>
          </a:p>
          <a:p>
            <a:pPr marL="360000" lvl="1" indent="-171450">
              <a:buFont typeface="Wingdings" panose="05000000000000000000" pitchFamily="2" charset="2"/>
              <a:buChar char="l"/>
            </a:pPr>
            <a:r>
              <a:rPr lang="en-US" altLang="ja-JP" sz="1100" dirty="0">
                <a:solidFill>
                  <a:schemeClr val="tx1"/>
                </a:solidFill>
                <a:latin typeface="游ゴシック" panose="020B0400000000000000" pitchFamily="50" charset="-128"/>
                <a:ea typeface="游ゴシック" panose="020B0400000000000000" pitchFamily="50" charset="-128"/>
              </a:rPr>
              <a:t>UD</a:t>
            </a:r>
            <a:r>
              <a:rPr lang="ja-JP" altLang="en-US" sz="1100" dirty="0">
                <a:solidFill>
                  <a:schemeClr val="tx1"/>
                </a:solidFill>
                <a:latin typeface="游ゴシック" panose="020B0400000000000000" pitchFamily="50" charset="-128"/>
                <a:ea typeface="游ゴシック" panose="020B0400000000000000" pitchFamily="50" charset="-128"/>
              </a:rPr>
              <a:t>をチェック</a:t>
            </a:r>
            <a:endParaRPr lang="en-US" altLang="ja-JP" sz="1100" dirty="0">
              <a:solidFill>
                <a:schemeClr val="tx1"/>
              </a:solidFill>
              <a:latin typeface="游ゴシック" panose="020B0400000000000000" pitchFamily="50" charset="-128"/>
              <a:ea typeface="游ゴシック" panose="020B0400000000000000" pitchFamily="50" charset="-128"/>
            </a:endParaRPr>
          </a:p>
          <a:p>
            <a:pPr marL="360000" lvl="1" indent="-171450">
              <a:buFont typeface="Wingdings" panose="05000000000000000000" pitchFamily="2" charset="2"/>
              <a:buChar char="l"/>
            </a:pPr>
            <a:r>
              <a:rPr lang="en-US" altLang="ja-JP" sz="1100" dirty="0">
                <a:solidFill>
                  <a:schemeClr val="tx1"/>
                </a:solidFill>
                <a:latin typeface="游ゴシック" panose="020B0400000000000000" pitchFamily="50" charset="-128"/>
                <a:ea typeface="游ゴシック" panose="020B0400000000000000" pitchFamily="50" charset="-128"/>
              </a:rPr>
              <a:t>GUI</a:t>
            </a:r>
            <a:r>
              <a:rPr lang="ja-JP" altLang="en-US" sz="1100" dirty="0">
                <a:solidFill>
                  <a:schemeClr val="tx1"/>
                </a:solidFill>
                <a:latin typeface="游ゴシック" panose="020B0400000000000000" pitchFamily="50" charset="-128"/>
                <a:ea typeface="游ゴシック" panose="020B0400000000000000" pitchFamily="50" charset="-128"/>
              </a:rPr>
              <a:t>をチェック</a:t>
            </a:r>
            <a:endParaRPr lang="en-US" altLang="ja-JP" sz="1100" dirty="0">
              <a:solidFill>
                <a:schemeClr val="tx1"/>
              </a:solidFill>
              <a:latin typeface="游ゴシック" panose="020B0400000000000000" pitchFamily="50" charset="-128"/>
              <a:ea typeface="游ゴシック" panose="020B0400000000000000" pitchFamily="50" charset="-128"/>
            </a:endParaRPr>
          </a:p>
        </p:txBody>
      </p:sp>
      <p:cxnSp>
        <p:nvCxnSpPr>
          <p:cNvPr id="27" name="曲線コネクタ 26"/>
          <p:cNvCxnSpPr>
            <a:stCxn id="11" idx="0"/>
            <a:endCxn id="7" idx="1"/>
          </p:cNvCxnSpPr>
          <p:nvPr/>
        </p:nvCxnSpPr>
        <p:spPr>
          <a:xfrm rot="5400000" flipH="1" flipV="1">
            <a:off x="2433093" y="2738698"/>
            <a:ext cx="1009339" cy="1203698"/>
          </a:xfrm>
          <a:prstGeom prst="curvedConnector2">
            <a:avLst/>
          </a:prstGeom>
          <a:ln w="50800">
            <a:solidFill>
              <a:srgbClr val="FF493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曲線コネクタ 29"/>
          <p:cNvCxnSpPr>
            <a:stCxn id="7" idx="3"/>
            <a:endCxn id="8" idx="0"/>
          </p:cNvCxnSpPr>
          <p:nvPr/>
        </p:nvCxnSpPr>
        <p:spPr>
          <a:xfrm>
            <a:off x="5712141" y="2835877"/>
            <a:ext cx="985966" cy="1009339"/>
          </a:xfrm>
          <a:prstGeom prst="curvedConnector2">
            <a:avLst/>
          </a:prstGeom>
          <a:ln w="50800">
            <a:solidFill>
              <a:srgbClr val="FF493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曲線コネクタ 32"/>
          <p:cNvCxnSpPr>
            <a:stCxn id="8" idx="2"/>
            <a:endCxn id="6" idx="3"/>
          </p:cNvCxnSpPr>
          <p:nvPr/>
        </p:nvCxnSpPr>
        <p:spPr>
          <a:xfrm rot="5400000">
            <a:off x="5911492" y="4597630"/>
            <a:ext cx="771227" cy="802005"/>
          </a:xfrm>
          <a:prstGeom prst="curvedConnector2">
            <a:avLst/>
          </a:prstGeom>
          <a:ln w="50800">
            <a:solidFill>
              <a:srgbClr val="FF493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曲線コネクタ 35"/>
          <p:cNvCxnSpPr>
            <a:stCxn id="6" idx="1"/>
            <a:endCxn id="11" idx="2"/>
          </p:cNvCxnSpPr>
          <p:nvPr/>
        </p:nvCxnSpPr>
        <p:spPr>
          <a:xfrm rot="10800000">
            <a:off x="2335913" y="4613020"/>
            <a:ext cx="1019738" cy="771227"/>
          </a:xfrm>
          <a:prstGeom prst="curvedConnector2">
            <a:avLst/>
          </a:prstGeom>
          <a:ln w="50800">
            <a:solidFill>
              <a:srgbClr val="FF493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曲線コネクタ 38"/>
          <p:cNvCxnSpPr>
            <a:stCxn id="11" idx="0"/>
            <a:endCxn id="8" idx="0"/>
          </p:cNvCxnSpPr>
          <p:nvPr/>
        </p:nvCxnSpPr>
        <p:spPr>
          <a:xfrm rot="5400000" flipH="1" flipV="1">
            <a:off x="4517010" y="1664119"/>
            <a:ext cx="12700" cy="4362194"/>
          </a:xfrm>
          <a:prstGeom prst="curvedConnector3">
            <a:avLst>
              <a:gd name="adj1" fmla="val 290118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bwMode="gray">
          <a:xfrm>
            <a:off x="3816459" y="3279614"/>
            <a:ext cx="1618835" cy="563559"/>
          </a:xfrm>
          <a:prstGeom prst="roundRect">
            <a:avLst/>
          </a:prstGeom>
          <a:solidFill>
            <a:srgbClr val="0070C0"/>
          </a:solidFill>
        </p:spPr>
        <p:txBody>
          <a:bodyPr wrap="none" lIns="36000" tIns="36000" rIns="72000" bIns="0" rtlCol="0" anchor="ctr">
            <a:noAutofit/>
          </a:bodyPr>
          <a:lstStyle/>
          <a:p>
            <a:pPr>
              <a:lnSpc>
                <a:spcPts val="1600"/>
              </a:lnSpc>
            </a:pP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 UD</a:t>
            </a: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の再検討</a:t>
            </a:r>
          </a:p>
        </p:txBody>
      </p:sp>
      <p:cxnSp>
        <p:nvCxnSpPr>
          <p:cNvPr id="45" name="曲線コネクタ 44"/>
          <p:cNvCxnSpPr>
            <a:stCxn id="11" idx="3"/>
            <a:endCxn id="6" idx="0"/>
          </p:cNvCxnSpPr>
          <p:nvPr/>
        </p:nvCxnSpPr>
        <p:spPr>
          <a:xfrm>
            <a:off x="3352292" y="4229118"/>
            <a:ext cx="1273585" cy="761264"/>
          </a:xfrm>
          <a:prstGeom prst="curvedConnector2">
            <a:avLst/>
          </a:prstGeom>
          <a:ln w="508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bwMode="gray">
          <a:xfrm>
            <a:off x="3899741" y="3917853"/>
            <a:ext cx="1452270" cy="563559"/>
          </a:xfrm>
          <a:prstGeom prst="roundRect">
            <a:avLst/>
          </a:prstGeom>
          <a:solidFill>
            <a:srgbClr val="00B0F0"/>
          </a:solidFill>
        </p:spPr>
        <p:txBody>
          <a:bodyPr wrap="none" lIns="36000" tIns="36000" rIns="72000" bIns="0" rtlCol="0" anchor="ctr">
            <a:noAutofit/>
          </a:bodyPr>
          <a:lstStyle/>
          <a:p>
            <a:pPr>
              <a:lnSpc>
                <a:spcPts val="1600"/>
              </a:lnSpc>
            </a:pPr>
            <a:r>
              <a:rPr kumimoji="1"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[2] GUI</a:t>
            </a:r>
            <a:r>
              <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の修正</a:t>
            </a:r>
          </a:p>
        </p:txBody>
      </p:sp>
      <p:sp>
        <p:nvSpPr>
          <p:cNvPr id="67" name="テキスト ボックス 66"/>
          <p:cNvSpPr txBox="1"/>
          <p:nvPr/>
        </p:nvSpPr>
        <p:spPr bwMode="gray">
          <a:xfrm>
            <a:off x="6704457" y="4899135"/>
            <a:ext cx="1795440" cy="563559"/>
          </a:xfrm>
          <a:prstGeom prst="roundRect">
            <a:avLst/>
          </a:prstGeom>
          <a:solidFill>
            <a:srgbClr val="0070C0"/>
          </a:solidFill>
        </p:spPr>
        <p:txBody>
          <a:bodyPr wrap="none" lIns="36000" tIns="36000" rIns="72000" bIns="0" rtlCol="0" anchor="ctr">
            <a:noAutofit/>
          </a:bodyPr>
          <a:lstStyle/>
          <a:p>
            <a:pPr>
              <a:lnSpc>
                <a:spcPts val="1600"/>
              </a:lnSpc>
            </a:pP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 UD</a:t>
            </a: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要求を追加</a:t>
            </a:r>
            <a:endPar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68" name="曲線コネクタ 67"/>
          <p:cNvCxnSpPr/>
          <p:nvPr/>
        </p:nvCxnSpPr>
        <p:spPr>
          <a:xfrm>
            <a:off x="3352293" y="4384872"/>
            <a:ext cx="733385" cy="613760"/>
          </a:xfrm>
          <a:prstGeom prst="curvedConnector3">
            <a:avLst>
              <a:gd name="adj1" fmla="val 92961"/>
            </a:avLst>
          </a:prstGeom>
          <a:ln w="50800">
            <a:solidFill>
              <a:schemeClr val="tx2">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gray">
          <a:xfrm>
            <a:off x="2835993" y="4635286"/>
            <a:ext cx="1079144" cy="331092"/>
          </a:xfrm>
          <a:prstGeom prst="roundRect">
            <a:avLst/>
          </a:prstGeom>
          <a:solidFill>
            <a:schemeClr val="tx2">
              <a:lumMod val="20000"/>
              <a:lumOff val="80000"/>
            </a:schemeClr>
          </a:solidFill>
        </p:spPr>
        <p:txBody>
          <a:bodyPr wrap="none" lIns="36000" tIns="36000" rIns="72000" bIns="0" rtlCol="0" anchor="ctr">
            <a:noAutofit/>
          </a:bodyPr>
          <a:lstStyle/>
          <a:p>
            <a:pPr>
              <a:lnSpc>
                <a:spcPts val="1600"/>
              </a:lnSpc>
            </a:pPr>
            <a:r>
              <a:rPr kumimoji="1"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[3] </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微修正</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1" name="テキスト ボックス 80"/>
          <p:cNvSpPr txBox="1"/>
          <p:nvPr/>
        </p:nvSpPr>
        <p:spPr bwMode="gray">
          <a:xfrm>
            <a:off x="43832" y="3791584"/>
            <a:ext cx="841523" cy="437533"/>
          </a:xfrm>
          <a:prstGeom prst="roundRect">
            <a:avLst/>
          </a:prstGeom>
          <a:solidFill>
            <a:srgbClr val="FFCCFF"/>
          </a:solidFill>
          <a:ln>
            <a:noFill/>
          </a:ln>
        </p:spPr>
        <p:txBody>
          <a:bodyPr wrap="none" lIns="36000" tIns="36000" rIns="72000" bIns="0" rtlCol="0" anchor="ctr">
            <a:noAutofit/>
          </a:bodyPr>
          <a:lstStyle/>
          <a:p>
            <a:pPr>
              <a:lnSpc>
                <a:spcPts val="1600"/>
              </a:lnSpc>
            </a:pPr>
            <a:r>
              <a:rPr kumimoji="1"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合格</a:t>
            </a:r>
          </a:p>
        </p:txBody>
      </p:sp>
      <p:sp>
        <p:nvSpPr>
          <p:cNvPr id="20" name="角丸四角形吹き出し 19"/>
          <p:cNvSpPr/>
          <p:nvPr/>
        </p:nvSpPr>
        <p:spPr>
          <a:xfrm>
            <a:off x="107370" y="5621213"/>
            <a:ext cx="3211134" cy="988621"/>
          </a:xfrm>
          <a:prstGeom prst="wedgeRoundRectCallout">
            <a:avLst>
              <a:gd name="adj1" fmla="val -119"/>
              <a:gd name="adj2" fmla="val -153581"/>
              <a:gd name="adj3" fmla="val 16667"/>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5942" y="5656506"/>
            <a:ext cx="3233578" cy="938719"/>
          </a:xfrm>
          <a:prstGeom prst="rect">
            <a:avLst/>
          </a:prstGeom>
          <a:noFill/>
        </p:spPr>
        <p:txBody>
          <a:bodyPr wrap="none" rtlCol="0">
            <a:spAutoFit/>
          </a:bodyPr>
          <a:lstStyle/>
          <a:p>
            <a:r>
              <a:rPr kumimoji="1" lang="en-US" altLang="ja-JP" sz="1100" dirty="0">
                <a:latin typeface="游ゴシック" panose="020B0400000000000000" pitchFamily="50" charset="-128"/>
                <a:ea typeface="游ゴシック" panose="020B0400000000000000" pitchFamily="50" charset="-128"/>
              </a:rPr>
              <a:t>[1] UD</a:t>
            </a:r>
            <a:r>
              <a:rPr kumimoji="1" lang="ja-JP" altLang="en-US" sz="1100" dirty="0">
                <a:latin typeface="游ゴシック" panose="020B0400000000000000" pitchFamily="50" charset="-128"/>
                <a:ea typeface="游ゴシック" panose="020B0400000000000000" pitchFamily="50" charset="-128"/>
              </a:rPr>
              <a:t>チェックリストによる評価</a:t>
            </a:r>
            <a:endParaRPr lang="en-US" altLang="ja-JP" sz="1100" dirty="0">
              <a:latin typeface="游ゴシック" panose="020B0400000000000000" pitchFamily="50" charset="-128"/>
              <a:ea typeface="游ゴシック" panose="020B0400000000000000" pitchFamily="50" charset="-128"/>
            </a:endParaRPr>
          </a:p>
          <a:p>
            <a:r>
              <a:rPr kumimoji="1" lang="en-US" altLang="ja-JP" sz="1100" dirty="0">
                <a:latin typeface="游ゴシック" panose="020B0400000000000000" pitchFamily="50" charset="-128"/>
                <a:ea typeface="游ゴシック" panose="020B0400000000000000" pitchFamily="50" charset="-128"/>
              </a:rPr>
              <a:t>[1] </a:t>
            </a:r>
            <a:r>
              <a:rPr kumimoji="1" lang="ja-JP" altLang="en-US" sz="1100" dirty="0" err="1">
                <a:latin typeface="游ゴシック" panose="020B0400000000000000" pitchFamily="50" charset="-128"/>
                <a:ea typeface="游ゴシック" panose="020B0400000000000000" pitchFamily="50" charset="-128"/>
              </a:rPr>
              <a:t>障がい</a:t>
            </a:r>
            <a:r>
              <a:rPr kumimoji="1" lang="ja-JP" altLang="en-US" sz="1100" dirty="0">
                <a:latin typeface="游ゴシック" panose="020B0400000000000000" pitchFamily="50" charset="-128"/>
                <a:ea typeface="游ゴシック" panose="020B0400000000000000" pitchFamily="50" charset="-128"/>
              </a:rPr>
              <a:t>者など様々なユーザーを想定</a:t>
            </a:r>
            <a:r>
              <a:rPr lang="ja-JP" altLang="en-US" sz="1100" dirty="0">
                <a:latin typeface="游ゴシック" panose="020B0400000000000000" pitchFamily="50" charset="-128"/>
                <a:ea typeface="游ゴシック" panose="020B0400000000000000" pitchFamily="50" charset="-128"/>
              </a:rPr>
              <a:t>した評価</a:t>
            </a:r>
            <a:endParaRPr lang="en-US" altLang="ja-JP" sz="110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[1] </a:t>
            </a:r>
            <a:r>
              <a:rPr lang="ja-JP" altLang="en-US" sz="1100" dirty="0">
                <a:latin typeface="游ゴシック" panose="020B0400000000000000" pitchFamily="50" charset="-128"/>
                <a:ea typeface="游ゴシック" panose="020B0400000000000000" pitchFamily="50" charset="-128"/>
              </a:rPr>
              <a:t>全盲のアクセシビリティ専門家による評価</a:t>
            </a:r>
            <a:endParaRPr lang="en-US" altLang="ja-JP" sz="110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[2] </a:t>
            </a:r>
            <a:r>
              <a:rPr lang="ja-JP" altLang="en-US" sz="1100" dirty="0">
                <a:latin typeface="游ゴシック" panose="020B0400000000000000" pitchFamily="50" charset="-128"/>
                <a:ea typeface="游ゴシック" panose="020B0400000000000000" pitchFamily="50" charset="-128"/>
              </a:rPr>
              <a:t>ヒューリスティック評価</a:t>
            </a:r>
            <a:endParaRPr lang="en-US" altLang="ja-JP" sz="110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[3] </a:t>
            </a:r>
            <a:r>
              <a:rPr lang="ja-JP" altLang="en-US" sz="1100" dirty="0">
                <a:latin typeface="游ゴシック" panose="020B0400000000000000" pitchFamily="50" charset="-128"/>
                <a:ea typeface="游ゴシック" panose="020B0400000000000000" pitchFamily="50" charset="-128"/>
              </a:rPr>
              <a:t>ユーザビリティ評価</a:t>
            </a:r>
            <a:endParaRPr lang="en-US" altLang="ja-JP"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668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1000"/>
                                        <p:tgtEl>
                                          <p:spTgt spid="21">
                                            <p:txEl>
                                              <p:pRg st="0" end="0"/>
                                            </p:txEl>
                                          </p:spTgt>
                                        </p:tgtEl>
                                      </p:cBhvr>
                                    </p:animEffect>
                                    <p:anim calcmode="lin" valueType="num">
                                      <p:cBhvr>
                                        <p:cTn id="4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1">
                                            <p:txEl>
                                              <p:pRg st="1" end="1"/>
                                            </p:txEl>
                                          </p:spTgt>
                                        </p:tgtEl>
                                        <p:attrNameLst>
                                          <p:attrName>style.visibility</p:attrName>
                                        </p:attrNameLst>
                                      </p:cBhvr>
                                      <p:to>
                                        <p:strVal val="visible"/>
                                      </p:to>
                                    </p:set>
                                    <p:animEffect transition="in" filter="fade">
                                      <p:cBhvr>
                                        <p:cTn id="45" dur="1000"/>
                                        <p:tgtEl>
                                          <p:spTgt spid="21">
                                            <p:txEl>
                                              <p:pRg st="1" end="1"/>
                                            </p:txEl>
                                          </p:spTgt>
                                        </p:tgtEl>
                                      </p:cBhvr>
                                    </p:animEffect>
                                    <p:anim calcmode="lin" valueType="num">
                                      <p:cBhvr>
                                        <p:cTn id="46"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fade">
                                      <p:cBhvr>
                                        <p:cTn id="50" dur="1000"/>
                                        <p:tgtEl>
                                          <p:spTgt spid="21">
                                            <p:txEl>
                                              <p:pRg st="2" end="2"/>
                                            </p:txEl>
                                          </p:spTgt>
                                        </p:tgtEl>
                                      </p:cBhvr>
                                    </p:animEffect>
                                    <p:anim calcmode="lin" valueType="num">
                                      <p:cBhvr>
                                        <p:cTn id="5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1000"/>
                                        <p:tgtEl>
                                          <p:spTgt spid="67"/>
                                        </p:tgtEl>
                                      </p:cBhvr>
                                    </p:animEffect>
                                    <p:anim calcmode="lin" valueType="num">
                                      <p:cBhvr>
                                        <p:cTn id="70" dur="1000" fill="hold"/>
                                        <p:tgtEl>
                                          <p:spTgt spid="67"/>
                                        </p:tgtEl>
                                        <p:attrNameLst>
                                          <p:attrName>ppt_x</p:attrName>
                                        </p:attrNameLst>
                                      </p:cBhvr>
                                      <p:tavLst>
                                        <p:tav tm="0">
                                          <p:val>
                                            <p:strVal val="#ppt_x"/>
                                          </p:val>
                                        </p:tav>
                                        <p:tav tm="100000">
                                          <p:val>
                                            <p:strVal val="#ppt_x"/>
                                          </p:val>
                                        </p:tav>
                                      </p:tavLst>
                                    </p:anim>
                                    <p:anim calcmode="lin" valueType="num">
                                      <p:cBhvr>
                                        <p:cTn id="71" dur="1000" fill="hold"/>
                                        <p:tgtEl>
                                          <p:spTgt spid="6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1000"/>
                                        <p:tgtEl>
                                          <p:spTgt spid="52"/>
                                        </p:tgtEl>
                                      </p:cBhvr>
                                    </p:animEffect>
                                    <p:anim calcmode="lin" valueType="num">
                                      <p:cBhvr>
                                        <p:cTn id="75" dur="1000" fill="hold"/>
                                        <p:tgtEl>
                                          <p:spTgt spid="52"/>
                                        </p:tgtEl>
                                        <p:attrNameLst>
                                          <p:attrName>ppt_x</p:attrName>
                                        </p:attrNameLst>
                                      </p:cBhvr>
                                      <p:tavLst>
                                        <p:tav tm="0">
                                          <p:val>
                                            <p:strVal val="#ppt_x"/>
                                          </p:val>
                                        </p:tav>
                                        <p:tav tm="100000">
                                          <p:val>
                                            <p:strVal val="#ppt_x"/>
                                          </p:val>
                                        </p:tav>
                                      </p:tavLst>
                                    </p:anim>
                                    <p:anim calcmode="lin" valueType="num">
                                      <p:cBhvr>
                                        <p:cTn id="7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1000"/>
                                        <p:tgtEl>
                                          <p:spTgt spid="21">
                                            <p:txEl>
                                              <p:pRg st="3" end="3"/>
                                            </p:txEl>
                                          </p:spTgt>
                                        </p:tgtEl>
                                      </p:cBhvr>
                                    </p:animEffect>
                                    <p:anim calcmode="lin" valueType="num">
                                      <p:cBhvr>
                                        <p:cTn id="82"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anim calcmode="lin" valueType="num">
                                      <p:cBhvr>
                                        <p:cTn id="94" dur="1000" fill="hold"/>
                                        <p:tgtEl>
                                          <p:spTgt spid="46"/>
                                        </p:tgtEl>
                                        <p:attrNameLst>
                                          <p:attrName>ppt_x</p:attrName>
                                        </p:attrNameLst>
                                      </p:cBhvr>
                                      <p:tavLst>
                                        <p:tav tm="0">
                                          <p:val>
                                            <p:strVal val="#ppt_x"/>
                                          </p:val>
                                        </p:tav>
                                        <p:tav tm="100000">
                                          <p:val>
                                            <p:strVal val="#ppt_x"/>
                                          </p:val>
                                        </p:tav>
                                      </p:tavLst>
                                    </p:anim>
                                    <p:anim calcmode="lin" valueType="num">
                                      <p:cBhvr>
                                        <p:cTn id="9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1">
                                            <p:txEl>
                                              <p:pRg st="4" end="4"/>
                                            </p:txEl>
                                          </p:spTgt>
                                        </p:tgtEl>
                                        <p:attrNameLst>
                                          <p:attrName>style.visibility</p:attrName>
                                        </p:attrNameLst>
                                      </p:cBhvr>
                                      <p:to>
                                        <p:strVal val="visible"/>
                                      </p:to>
                                    </p:set>
                                    <p:animEffect transition="in" filter="fade">
                                      <p:cBhvr>
                                        <p:cTn id="100" dur="1000"/>
                                        <p:tgtEl>
                                          <p:spTgt spid="21">
                                            <p:txEl>
                                              <p:pRg st="4" end="4"/>
                                            </p:txEl>
                                          </p:spTgt>
                                        </p:tgtEl>
                                      </p:cBhvr>
                                    </p:animEffect>
                                    <p:anim calcmode="lin" valueType="num">
                                      <p:cBhvr>
                                        <p:cTn id="101"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1000"/>
                                        <p:tgtEl>
                                          <p:spTgt spid="76"/>
                                        </p:tgtEl>
                                      </p:cBhvr>
                                    </p:animEffect>
                                    <p:anim calcmode="lin" valueType="num">
                                      <p:cBhvr>
                                        <p:cTn id="108" dur="1000" fill="hold"/>
                                        <p:tgtEl>
                                          <p:spTgt spid="76"/>
                                        </p:tgtEl>
                                        <p:attrNameLst>
                                          <p:attrName>ppt_x</p:attrName>
                                        </p:attrNameLst>
                                      </p:cBhvr>
                                      <p:tavLst>
                                        <p:tav tm="0">
                                          <p:val>
                                            <p:strVal val="#ppt_x"/>
                                          </p:val>
                                        </p:tav>
                                        <p:tav tm="100000">
                                          <p:val>
                                            <p:strVal val="#ppt_x"/>
                                          </p:val>
                                        </p:tav>
                                      </p:tavLst>
                                    </p:anim>
                                    <p:anim calcmode="lin" valueType="num">
                                      <p:cBhvr>
                                        <p:cTn id="109" dur="1000" fill="hold"/>
                                        <p:tgtEl>
                                          <p:spTgt spid="7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1000"/>
                                        <p:tgtEl>
                                          <p:spTgt spid="68"/>
                                        </p:tgtEl>
                                      </p:cBhvr>
                                    </p:animEffect>
                                    <p:anim calcmode="lin" valueType="num">
                                      <p:cBhvr>
                                        <p:cTn id="113" dur="1000" fill="hold"/>
                                        <p:tgtEl>
                                          <p:spTgt spid="68"/>
                                        </p:tgtEl>
                                        <p:attrNameLst>
                                          <p:attrName>ppt_x</p:attrName>
                                        </p:attrNameLst>
                                      </p:cBhvr>
                                      <p:tavLst>
                                        <p:tav tm="0">
                                          <p:val>
                                            <p:strVal val="#ppt_x"/>
                                          </p:val>
                                        </p:tav>
                                        <p:tav tm="100000">
                                          <p:val>
                                            <p:strVal val="#ppt_x"/>
                                          </p:val>
                                        </p:tav>
                                      </p:tavLst>
                                    </p:anim>
                                    <p:anim calcmode="lin" valueType="num">
                                      <p:cBhvr>
                                        <p:cTn id="11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1000"/>
                                        <p:tgtEl>
                                          <p:spTgt spid="81"/>
                                        </p:tgtEl>
                                      </p:cBhvr>
                                    </p:animEffect>
                                    <p:anim calcmode="lin" valueType="num">
                                      <p:cBhvr>
                                        <p:cTn id="120" dur="1000" fill="hold"/>
                                        <p:tgtEl>
                                          <p:spTgt spid="81"/>
                                        </p:tgtEl>
                                        <p:attrNameLst>
                                          <p:attrName>ppt_x</p:attrName>
                                        </p:attrNameLst>
                                      </p:cBhvr>
                                      <p:tavLst>
                                        <p:tav tm="0">
                                          <p:val>
                                            <p:strVal val="#ppt_x"/>
                                          </p:val>
                                        </p:tav>
                                        <p:tav tm="100000">
                                          <p:val>
                                            <p:strVal val="#ppt_x"/>
                                          </p:val>
                                        </p:tav>
                                      </p:tavLst>
                                    </p:anim>
                                    <p:anim calcmode="lin" valueType="num">
                                      <p:cBhvr>
                                        <p:cTn id="121"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4" grpId="0" animBg="1"/>
      <p:bldP spid="43" grpId="0" animBg="1"/>
      <p:bldP spid="46" grpId="0" animBg="1"/>
      <p:bldP spid="67" grpId="0" animBg="1"/>
      <p:bldP spid="76" grpId="0" animBg="1"/>
      <p:bldP spid="81"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1"/>
            <a:ext cx="8640960" cy="761036"/>
          </a:xfrm>
        </p:spPr>
        <p:txBody>
          <a:bodyPr/>
          <a:lstStyle/>
          <a:p>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サイクルに対応する手法</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29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01164943"/>
              </p:ext>
            </p:extLst>
          </p:nvPr>
        </p:nvGraphicFramePr>
        <p:xfrm>
          <a:off x="333374" y="1459973"/>
          <a:ext cx="8486775" cy="4729680"/>
        </p:xfrm>
        <a:graphic>
          <a:graphicData uri="http://schemas.openxmlformats.org/drawingml/2006/table">
            <a:tbl>
              <a:tblPr firstRow="1" bandRow="1"/>
              <a:tblGrid>
                <a:gridCol w="3646889">
                  <a:extLst>
                    <a:ext uri="{9D8B030D-6E8A-4147-A177-3AD203B41FA5}">
                      <a16:colId xmlns:a16="http://schemas.microsoft.com/office/drawing/2014/main" val="20000"/>
                    </a:ext>
                  </a:extLst>
                </a:gridCol>
                <a:gridCol w="2706069">
                  <a:extLst>
                    <a:ext uri="{9D8B030D-6E8A-4147-A177-3AD203B41FA5}">
                      <a16:colId xmlns:a16="http://schemas.microsoft.com/office/drawing/2014/main" val="20001"/>
                    </a:ext>
                  </a:extLst>
                </a:gridCol>
                <a:gridCol w="2133817">
                  <a:extLst>
                    <a:ext uri="{9D8B030D-6E8A-4147-A177-3AD203B41FA5}">
                      <a16:colId xmlns:a16="http://schemas.microsoft.com/office/drawing/2014/main" val="20002"/>
                    </a:ext>
                  </a:extLst>
                </a:gridCol>
              </a:tblGrid>
              <a:tr h="0">
                <a:tc>
                  <a:txBody>
                    <a:bodyPr/>
                    <a:lstStyle/>
                    <a:p>
                      <a:pPr algn="ctr"/>
                      <a:r>
                        <a:rPr kumimoji="1" lang="en-US" altLang="ja-JP" sz="2000" b="1" dirty="0">
                          <a:solidFill>
                            <a:schemeClr val="bg1"/>
                          </a:solidFill>
                          <a:latin typeface="游ゴシック" panose="020B0400000000000000" pitchFamily="50" charset="-128"/>
                          <a:ea typeface="游ゴシック" panose="020B0400000000000000" pitchFamily="50" charset="-128"/>
                        </a:rPr>
                        <a:t>HCD</a:t>
                      </a:r>
                      <a:r>
                        <a:rPr kumimoji="1" lang="ja-JP" altLang="en-US" sz="2000" b="1" dirty="0">
                          <a:solidFill>
                            <a:schemeClr val="bg1"/>
                          </a:solidFill>
                          <a:latin typeface="游ゴシック" panose="020B0400000000000000" pitchFamily="50" charset="-128"/>
                          <a:ea typeface="游ゴシック" panose="020B0400000000000000" pitchFamily="50" charset="-128"/>
                        </a:rPr>
                        <a:t>サイクルの４つの活動</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6E54"/>
                    </a:solidFill>
                  </a:tcPr>
                </a:tc>
                <a:tc gridSpan="2">
                  <a:txBody>
                    <a:bodyPr/>
                    <a:lstStyle/>
                    <a:p>
                      <a:pPr marL="85725" indent="0">
                        <a:buFontTx/>
                        <a:buNone/>
                      </a:pPr>
                      <a:r>
                        <a:rPr kumimoji="1" lang="ja-JP" altLang="en-US" sz="1800" b="1" dirty="0">
                          <a:latin typeface="游ゴシック" panose="020B0400000000000000" pitchFamily="50" charset="-128"/>
                          <a:ea typeface="游ゴシック" panose="020B0400000000000000" pitchFamily="50" charset="-128"/>
                        </a:rPr>
                        <a:t>主な手法・サブプロセス</a:t>
                      </a:r>
                      <a:endParaRPr kumimoji="1" lang="en-US" altLang="ja-JP" sz="1800" b="1"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00025">
                        <a:buFont typeface="Wingdings" panose="05000000000000000000" pitchFamily="2" charset="2"/>
                        <a:buChar char="l"/>
                      </a:pPr>
                      <a:endParaRPr kumimoji="1" lang="ja-JP" altLang="en-US" sz="1600" dirty="0">
                        <a:latin typeface="游ゴシック Medium" panose="020B0500000000000000" pitchFamily="50" charset="-128"/>
                        <a:ea typeface="游ゴシック Medium" panose="020B05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12700" cap="flat" cmpd="sng" algn="ctr">
                      <a:solidFill>
                        <a:srgbClr val="FE6E54"/>
                      </a:solidFill>
                      <a:prstDash val="solid"/>
                      <a:round/>
                      <a:headEnd type="none" w="med" len="med"/>
                      <a:tailEnd type="none" w="med" len="med"/>
                    </a:lnR>
                    <a:lnT w="12700" cap="flat" cmpd="sng" algn="ctr">
                      <a:solidFill>
                        <a:srgbClr val="FE6E54"/>
                      </a:solidFill>
                      <a:prstDash val="solid"/>
                      <a:round/>
                      <a:headEnd type="none" w="med" len="med"/>
                      <a:tailEnd type="none" w="med" len="med"/>
                    </a:lnT>
                    <a:lnB w="12700" cap="flat" cmpd="sng" algn="ctr">
                      <a:solidFill>
                        <a:srgbClr val="FE6E54"/>
                      </a:solidFill>
                      <a:prstDash val="solid"/>
                      <a:round/>
                      <a:headEnd type="none" w="med" len="med"/>
                      <a:tailEnd type="none" w="med" len="med"/>
                    </a:lnB>
                    <a:noFill/>
                  </a:tcPr>
                </a:tc>
                <a:extLst>
                  <a:ext uri="{0D108BD9-81ED-4DB2-BD59-A6C34878D82A}">
                    <a16:rowId xmlns:a16="http://schemas.microsoft.com/office/drawing/2014/main" val="10000"/>
                  </a:ext>
                </a:extLst>
              </a:tr>
              <a:tr h="1083360">
                <a:tc>
                  <a:txBody>
                    <a:bodyPr/>
                    <a:lstStyle/>
                    <a:p>
                      <a:pPr marL="0" indent="0" algn="l"/>
                      <a:r>
                        <a:rPr kumimoji="1" lang="ja-JP" altLang="en-US" sz="1800" dirty="0">
                          <a:solidFill>
                            <a:schemeClr val="tx1"/>
                          </a:solidFill>
                          <a:latin typeface="游ゴシック" panose="020B0400000000000000" pitchFamily="50" charset="-128"/>
                          <a:ea typeface="游ゴシック" panose="020B0400000000000000" pitchFamily="50" charset="-128"/>
                        </a:rPr>
                        <a:t>①</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800" dirty="0">
                          <a:solidFill>
                            <a:schemeClr val="tx1"/>
                          </a:solidFill>
                          <a:latin typeface="游ゴシック" panose="020B0400000000000000" pitchFamily="50" charset="-128"/>
                          <a:ea typeface="游ゴシック" panose="020B0400000000000000" pitchFamily="50" charset="-128"/>
                        </a:rPr>
                        <a:t>利用状況の把握と明示</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利用状況の把握</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利用状況の調査</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アンケート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フィールドワーク</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エスノグラフィ</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ダイアリー法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インタビュー</a:t>
                      </a: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②</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ユーザーの要求事項</a:t>
                      </a:r>
                      <a:r>
                        <a:rPr kumimoji="1" lang="en-US" altLang="ja-JP" sz="1800" dirty="0">
                          <a:solidFill>
                            <a:schemeClr val="tx1"/>
                          </a:solidFill>
                          <a:latin typeface="游ゴシック" panose="020B0400000000000000" pitchFamily="50" charset="-128"/>
                          <a:ea typeface="游ゴシック" panose="020B0400000000000000" pitchFamily="50" charset="-128"/>
                        </a:rPr>
                        <a:t/>
                      </a:r>
                      <a:br>
                        <a:rPr kumimoji="1" lang="en-US" altLang="ja-JP" sz="1800" dirty="0">
                          <a:solidFill>
                            <a:schemeClr val="tx1"/>
                          </a:solidFill>
                          <a:latin typeface="游ゴシック" panose="020B0400000000000000" pitchFamily="50" charset="-128"/>
                          <a:ea typeface="游ゴシック" panose="020B0400000000000000" pitchFamily="50" charset="-128"/>
                        </a:rPr>
                      </a:br>
                      <a:r>
                        <a:rPr kumimoji="1" lang="ja-JP" altLang="en-US" sz="1800" dirty="0">
                          <a:solidFill>
                            <a:schemeClr val="tx1"/>
                          </a:solidFill>
                          <a:latin typeface="游ゴシック" panose="020B0400000000000000" pitchFamily="50" charset="-128"/>
                          <a:ea typeface="游ゴシック" panose="020B0400000000000000" pitchFamily="50" charset="-128"/>
                        </a:rPr>
                        <a:t>の明確化</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グランデッドセオリー法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ペルソナ</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シナリオ法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品質機能展開</a:t>
                      </a: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③</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ユーザーの要求事項を満足させる設計による解決策の作成</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発想法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パターンランゲージ</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共感的デザイン</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参加型デザイン</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プロトタイピング</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④</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要求事項に対する</a:t>
                      </a:r>
                      <a:r>
                        <a:rPr kumimoji="1" lang="en-US" altLang="ja-JP" dirty="0">
                          <a:solidFill>
                            <a:schemeClr val="tx1"/>
                          </a:solidFill>
                          <a:latin typeface="游ゴシック" panose="020B0400000000000000" pitchFamily="50" charset="-128"/>
                          <a:ea typeface="游ゴシック" panose="020B0400000000000000" pitchFamily="50" charset="-128"/>
                        </a:rPr>
                        <a:t/>
                      </a:r>
                      <a:br>
                        <a:rPr kumimoji="1" lang="en-US" altLang="ja-JP" dirty="0">
                          <a:solidFill>
                            <a:schemeClr val="tx1"/>
                          </a:solidFill>
                          <a:latin typeface="游ゴシック" panose="020B0400000000000000" pitchFamily="50" charset="-128"/>
                          <a:ea typeface="游ゴシック" panose="020B0400000000000000" pitchFamily="50" charset="-128"/>
                        </a:rPr>
                      </a:br>
                      <a:r>
                        <a:rPr kumimoji="1" lang="ja-JP" altLang="en-US" dirty="0">
                          <a:solidFill>
                            <a:schemeClr val="tx1"/>
                          </a:solidFill>
                          <a:latin typeface="游ゴシック" panose="020B0400000000000000" pitchFamily="50" charset="-128"/>
                          <a:ea typeface="游ゴシック" panose="020B0400000000000000" pitchFamily="50" charset="-128"/>
                        </a:rPr>
                        <a:t>設計の評価</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ユーザビリティテスト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インスペクション法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心理的尺度</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生理学的手法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長期的な評価</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3" name="テキスト ボックス 22"/>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76459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１</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 </a:t>
            </a:r>
            <a:r>
              <a:rPr lang="ja-JP" altLang="en-US" sz="4800" b="1" spc="-300" dirty="0">
                <a:latin typeface="游ゴシック" panose="020B0400000000000000" pitchFamily="50" charset="-128"/>
                <a:ea typeface="游ゴシック" panose="020B0400000000000000" pitchFamily="50" charset="-128"/>
              </a:rPr>
              <a:t>こんなことはありませんか？</a:t>
            </a:r>
            <a:endParaRPr kumimoji="1" lang="ja-JP" altLang="en-US" sz="4800" b="1" spc="-300" dirty="0">
              <a:latin typeface="游ゴシック" panose="020B0400000000000000" pitchFamily="50" charset="-128"/>
              <a:ea typeface="游ゴシック" panose="020B0400000000000000" pitchFamily="50" charset="-128"/>
            </a:endParaRPr>
          </a:p>
        </p:txBody>
      </p:sp>
      <p:sp>
        <p:nvSpPr>
          <p:cNvPr id="4" name="コンテンツ プレースホルダー 2"/>
          <p:cNvSpPr>
            <a:spLocks noGrp="1"/>
          </p:cNvSpPr>
          <p:nvPr>
            <p:ph idx="1"/>
          </p:nvPr>
        </p:nvSpPr>
        <p:spPr bwMode="gray"/>
        <p:txBody>
          <a:bodyPr rIns="0"/>
          <a:lstStyle/>
          <a:p>
            <a:pPr>
              <a:buClr>
                <a:srgbClr val="FE6E54"/>
              </a:buClr>
              <a:buFont typeface="メイリオ" panose="020B0604030504040204" pitchFamily="50" charset="-128"/>
              <a:buChar char="◆"/>
            </a:pPr>
            <a:r>
              <a:rPr kumimoji="1" lang="ja-JP" altLang="en-US" dirty="0">
                <a:latin typeface="游ゴシック" panose="020B0400000000000000" pitchFamily="50" charset="-128"/>
                <a:ea typeface="游ゴシック" panose="020B0400000000000000" pitchFamily="50" charset="-128"/>
              </a:rPr>
              <a:t>事例いろいろ</a:t>
            </a:r>
            <a:endParaRPr kumimoji="1" lang="en-US" altLang="ja-JP"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t>人間中心設計とは</a:t>
            </a: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3</a:t>
            </a:fld>
            <a:endParaRPr lang="ja-JP" altLang="en-US"/>
          </a:p>
        </p:txBody>
      </p:sp>
    </p:spTree>
    <p:extLst>
      <p:ext uri="{BB962C8B-B14F-4D97-AF65-F5344CB8AC3E}">
        <p14:creationId xmlns:p14="http://schemas.microsoft.com/office/powerpoint/2010/main" val="627559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noFill/>
        </p:spPr>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サイクルの効果</a:t>
            </a:r>
          </a:p>
        </p:txBody>
      </p:sp>
      <p:sp>
        <p:nvSpPr>
          <p:cNvPr id="70" name="テキスト ボックス 69"/>
          <p:cNvSpPr txBox="1"/>
          <p:nvPr/>
        </p:nvSpPr>
        <p:spPr bwMode="gray">
          <a:xfrm>
            <a:off x="146957" y="994033"/>
            <a:ext cx="305724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設計者のメリット</a:t>
            </a:r>
          </a:p>
        </p:txBody>
      </p:sp>
      <p:sp>
        <p:nvSpPr>
          <p:cNvPr id="75" name="コンテンツ プレースホルダー 2"/>
          <p:cNvSpPr txBox="1">
            <a:spLocks/>
          </p:cNvSpPr>
          <p:nvPr/>
        </p:nvSpPr>
        <p:spPr bwMode="gray">
          <a:xfrm>
            <a:off x="533402" y="2997265"/>
            <a:ext cx="8007850" cy="851629"/>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en-US" altLang="ja-JP"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の方法論が個人の主観でなく、人間の特性や理論で説明できる</a:t>
            </a:r>
          </a:p>
        </p:txBody>
      </p:sp>
      <p:sp>
        <p:nvSpPr>
          <p:cNvPr id="77" name="コンテンツ プレースホルダー 2"/>
          <p:cNvSpPr txBox="1">
            <a:spLocks/>
          </p:cNvSpPr>
          <p:nvPr/>
        </p:nvSpPr>
        <p:spPr bwMode="gray">
          <a:xfrm>
            <a:off x="533402" y="4425389"/>
            <a:ext cx="8007850" cy="1320313"/>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自分の作るシステムの</a:t>
            </a: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利用品質を向上</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させる</a:t>
            </a:r>
            <a:endPar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新規案件や、次の</a:t>
            </a: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受注獲得に有効</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な内容である</a:t>
            </a:r>
          </a:p>
        </p:txBody>
      </p:sp>
      <p:cxnSp>
        <p:nvCxnSpPr>
          <p:cNvPr id="84" name="直線矢印コネクタ 83"/>
          <p:cNvCxnSpPr/>
          <p:nvPr/>
        </p:nvCxnSpPr>
        <p:spPr bwMode="gray">
          <a:xfrm>
            <a:off x="1343823" y="3991649"/>
            <a:ext cx="0" cy="433740"/>
          </a:xfrm>
          <a:prstGeom prst="straightConnector1">
            <a:avLst/>
          </a:prstGeom>
          <a:ln w="44450">
            <a:solidFill>
              <a:srgbClr val="FE6E54"/>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30</a:t>
            </a:fld>
            <a:endParaRPr lang="ja-JP" altLang="en-US"/>
          </a:p>
        </p:txBody>
      </p:sp>
      <p:sp>
        <p:nvSpPr>
          <p:cNvPr id="13" name="コンテンツ プレースホルダー 2"/>
          <p:cNvSpPr txBox="1">
            <a:spLocks/>
          </p:cNvSpPr>
          <p:nvPr/>
        </p:nvSpPr>
        <p:spPr bwMode="gray">
          <a:xfrm>
            <a:off x="389731" y="1563378"/>
            <a:ext cx="8364538" cy="1217921"/>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None/>
            </a:pPr>
            <a: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サイクル</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（お客様と一緒に考える）</a:t>
            </a: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を回すと、</a:t>
            </a:r>
            <a: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手戻りが少なくなる。</a:t>
            </a:r>
          </a:p>
        </p:txBody>
      </p:sp>
      <p:sp>
        <p:nvSpPr>
          <p:cNvPr id="9" name="コンテンツ プレースホルダー 2"/>
          <p:cNvSpPr txBox="1">
            <a:spLocks/>
          </p:cNvSpPr>
          <p:nvPr/>
        </p:nvSpPr>
        <p:spPr bwMode="gray">
          <a:xfrm>
            <a:off x="352425" y="5816600"/>
            <a:ext cx="8401844" cy="887413"/>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Font typeface="Arial" panose="020B0604020202020204" pitchFamily="34" charse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サイクルは、各担当が縦割りの中だけで行うのではなく、互いに協力してお客様を理解しながら進める</a:t>
            </a:r>
          </a:p>
        </p:txBody>
      </p:sp>
    </p:spTree>
    <p:extLst>
      <p:ext uri="{BB962C8B-B14F-4D97-AF65-F5344CB8AC3E}">
        <p14:creationId xmlns:p14="http://schemas.microsoft.com/office/powerpoint/2010/main" val="3346971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まとめ</a:t>
            </a:r>
          </a:p>
        </p:txBody>
      </p:sp>
      <p:sp>
        <p:nvSpPr>
          <p:cNvPr id="7" name="コンテンツ プレースホルダー 1"/>
          <p:cNvSpPr>
            <a:spLocks noGrp="1"/>
          </p:cNvSpPr>
          <p:nvPr/>
        </p:nvSpPr>
        <p:spPr bwMode="gray">
          <a:xfrm>
            <a:off x="251520" y="1323974"/>
            <a:ext cx="8640960" cy="4943475"/>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人間中心設計の考え方</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ユーザーを理解し，ユーザーの立場で考えます</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そもそもユーザーの見極めが重要です</a:t>
            </a:r>
            <a:endParaRPr kumimoji="1"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ユーザビリティとは</a:t>
            </a:r>
            <a:endParaRPr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使い勝手の良さに関する概念です</a:t>
            </a:r>
            <a:endParaRPr kumimoji="1"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ユーザビリティの良し悪しで評価が分かれます</a:t>
            </a:r>
            <a:endParaRPr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kumimoji="1" lang="en-US" altLang="ja-JP" b="1" dirty="0">
                <a:latin typeface="游ゴシック" panose="020B0400000000000000" pitchFamily="50" charset="-128"/>
                <a:ea typeface="游ゴシック" panose="020B0400000000000000" pitchFamily="50" charset="-128"/>
              </a:rPr>
              <a:t>HCD</a:t>
            </a:r>
            <a:r>
              <a:rPr kumimoji="1" lang="ja-JP" altLang="en-US" b="1" dirty="0">
                <a:latin typeface="游ゴシック" panose="020B0400000000000000" pitchFamily="50" charset="-128"/>
                <a:ea typeface="游ゴシック" panose="020B0400000000000000" pitchFamily="50" charset="-128"/>
              </a:rPr>
              <a:t>サイクルを導入しましょう</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手戻りを防ぐためにも各段階でサイクルを回しましょう</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専門家だけでなく，皆を巻き込んでの活動が重要です</a:t>
            </a:r>
            <a:endParaRPr kumimoji="1"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31</a:t>
            </a:fld>
            <a:endParaRPr lang="ja-JP" altLang="en-US"/>
          </a:p>
        </p:txBody>
      </p:sp>
    </p:spTree>
    <p:extLst>
      <p:ext uri="{BB962C8B-B14F-4D97-AF65-F5344CB8AC3E}">
        <p14:creationId xmlns:p14="http://schemas.microsoft.com/office/powerpoint/2010/main" val="573437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更新履歴</a:t>
            </a:r>
          </a:p>
        </p:txBody>
      </p:sp>
      <p:graphicFrame>
        <p:nvGraphicFramePr>
          <p:cNvPr id="5" name="コンテンツ プレースホルダー 2"/>
          <p:cNvGraphicFramePr>
            <a:graphicFrameLocks/>
          </p:cNvGraphicFramePr>
          <p:nvPr>
            <p:extLst>
              <p:ext uri="{D42A27DB-BD31-4B8C-83A1-F6EECF244321}">
                <p14:modId xmlns:p14="http://schemas.microsoft.com/office/powerpoint/2010/main" val="1515838106"/>
              </p:ext>
            </p:extLst>
          </p:nvPr>
        </p:nvGraphicFramePr>
        <p:xfrm>
          <a:off x="356981" y="1034311"/>
          <a:ext cx="8630265" cy="2706356"/>
        </p:xfrm>
        <a:graphic>
          <a:graphicData uri="http://schemas.openxmlformats.org/drawingml/2006/table">
            <a:tbl>
              <a:tblPr firstRow="1" bandRow="1">
                <a:tableStyleId>{5940675A-B579-460E-94D1-54222C63F5DA}</a:tableStyleId>
              </a:tblPr>
              <a:tblGrid>
                <a:gridCol w="1079319">
                  <a:extLst>
                    <a:ext uri="{9D8B030D-6E8A-4147-A177-3AD203B41FA5}">
                      <a16:colId xmlns:a16="http://schemas.microsoft.com/office/drawing/2014/main" val="20000"/>
                    </a:ext>
                  </a:extLst>
                </a:gridCol>
                <a:gridCol w="1378046">
                  <a:extLst>
                    <a:ext uri="{9D8B030D-6E8A-4147-A177-3AD203B41FA5}">
                      <a16:colId xmlns:a16="http://schemas.microsoft.com/office/drawing/2014/main" val="20001"/>
                    </a:ext>
                  </a:extLst>
                </a:gridCol>
                <a:gridCol w="2392183">
                  <a:extLst>
                    <a:ext uri="{9D8B030D-6E8A-4147-A177-3AD203B41FA5}">
                      <a16:colId xmlns:a16="http://schemas.microsoft.com/office/drawing/2014/main" val="20002"/>
                    </a:ext>
                  </a:extLst>
                </a:gridCol>
                <a:gridCol w="3780717">
                  <a:extLst>
                    <a:ext uri="{9D8B030D-6E8A-4147-A177-3AD203B41FA5}">
                      <a16:colId xmlns:a16="http://schemas.microsoft.com/office/drawing/2014/main"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a16="http://schemas.microsoft.com/office/drawing/2014/main"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2018/05/23</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正式版</a:t>
                      </a: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1.1</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2018/11/2</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 </a:t>
                      </a:r>
                      <a:r>
                        <a:rPr kumimoji="1" lang="ja-JP" altLang="en-US"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講師拡大</a:t>
                      </a: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ユーザーが受け取る意味の違いを追加</a:t>
                      </a:r>
                      <a:endPar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サイクル例 </a:t>
                      </a: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ATM</a:t>
                      </a:r>
                      <a:r>
                        <a:rPr kumimoji="1" lang="ja-JP" altLang="en-US"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を追加</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302641"/>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5479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185505"/>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7454131"/>
                  </a:ext>
                </a:extLst>
              </a:tr>
            </a:tbl>
          </a:graphicData>
        </a:graphic>
      </p:graphicFrame>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32</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pic>
        <p:nvPicPr>
          <p:cNvPr id="2050" name="Picture 2" descr="ã¯ãªãã¯ããã¨æ°ããã¦ã£ã³ãã¦ã§éãã¾ã">
            <a:extLst>
              <a:ext uri="{FF2B5EF4-FFF2-40B4-BE49-F238E27FC236}">
                <a16:creationId xmlns:a16="http://schemas.microsoft.com/office/drawing/2014/main" id="{4B6994A0-E3C0-46E6-B72A-BA290D1B8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81" y="4364565"/>
            <a:ext cx="1534356" cy="53649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35071FE-D653-4FE0-8266-935FA3A20EA3}"/>
              </a:ext>
            </a:extLst>
          </p:cNvPr>
          <p:cNvSpPr txBox="1"/>
          <p:nvPr/>
        </p:nvSpPr>
        <p:spPr>
          <a:xfrm>
            <a:off x="2046514" y="4363333"/>
            <a:ext cx="6940731" cy="1569660"/>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本ドキュメントは、クリエイティブ・コモンズとして以下の条件で配布します。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表示：本資料を引用する場合，そのまま利用する場合は以下のクレジットを記載すること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 </a:t>
            </a:r>
            <a:r>
              <a:rPr lang="ja-JP" altLang="en-US" sz="1200" dirty="0">
                <a:latin typeface="游ゴシック" panose="020B0400000000000000" pitchFamily="50" charset="-128"/>
                <a:ea typeface="游ゴシック" panose="020B0400000000000000" pitchFamily="50" charset="-128"/>
              </a:rPr>
              <a:t>」</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または、本資料を改変して利用する場合は以下のクレジットを記載してください．</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a:t>
            </a:r>
            <a:r>
              <a:rPr lang="ja-JP" altLang="en-US" sz="1200" dirty="0">
                <a:latin typeface="游ゴシック" panose="020B0400000000000000" pitchFamily="50" charset="-128"/>
                <a:ea typeface="游ゴシック" panose="020B0400000000000000" pitchFamily="50" charset="-128"/>
              </a:rPr>
              <a:t>を改変して作成」</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継承：元の作品と同じ組み合わせの</a:t>
            </a:r>
            <a:r>
              <a:rPr lang="en-US" altLang="ja-JP" sz="1200" dirty="0">
                <a:latin typeface="游ゴシック" panose="020B0400000000000000" pitchFamily="50" charset="-128"/>
                <a:ea typeface="游ゴシック" panose="020B0400000000000000" pitchFamily="50" charset="-128"/>
              </a:rPr>
              <a:t>CC</a:t>
            </a:r>
            <a:r>
              <a:rPr lang="ja-JP" altLang="en-US" sz="1200" dirty="0">
                <a:latin typeface="游ゴシック" panose="020B0400000000000000" pitchFamily="50" charset="-128"/>
                <a:ea typeface="游ゴシック" panose="020B0400000000000000" pitchFamily="50" charset="-128"/>
              </a:rPr>
              <a:t>ライセンスで公開すること</a:t>
            </a:r>
          </a:p>
        </p:txBody>
      </p:sp>
    </p:spTree>
    <p:extLst>
      <p:ext uri="{BB962C8B-B14F-4D97-AF65-F5344CB8AC3E}">
        <p14:creationId xmlns:p14="http://schemas.microsoft.com/office/powerpoint/2010/main" val="3233680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付録</a:t>
            </a:r>
          </a:p>
        </p:txBody>
      </p:sp>
      <p:sp>
        <p:nvSpPr>
          <p:cNvPr id="3" name="コンテンツ プレースホルダー 2"/>
          <p:cNvSpPr>
            <a:spLocks noGrp="1"/>
          </p:cNvSpPr>
          <p:nvPr>
            <p:ph idx="1"/>
          </p:nvPr>
        </p:nvSpPr>
        <p:spPr bwMode="gray">
          <a:xfrm>
            <a:off x="336103" y="3212976"/>
            <a:ext cx="8579296" cy="3168352"/>
          </a:xfrm>
        </p:spPr>
        <p:txBody>
          <a:bodyPr>
            <a:noAutofit/>
          </a:bodyPr>
          <a:lstStyle/>
          <a:p>
            <a:pPr defTabSz="898525">
              <a:spcBef>
                <a:spcPts val="600"/>
              </a:spcBef>
              <a:buSzPct val="120000"/>
              <a:tabLst>
                <a:tab pos="3409950" algn="l"/>
              </a:tabLst>
            </a:pPr>
            <a:r>
              <a:rPr lang="en-US" altLang="ja-JP" dirty="0">
                <a:latin typeface="游ゴシック" panose="020B0400000000000000" pitchFamily="50" charset="-128"/>
                <a:ea typeface="游ゴシック" panose="020B0400000000000000" pitchFamily="50" charset="-128"/>
              </a:rPr>
              <a:t>HCD</a:t>
            </a:r>
            <a:r>
              <a:rPr lang="ja-JP" altLang="en-US" dirty="0">
                <a:latin typeface="游ゴシック" panose="020B0400000000000000" pitchFamily="50" charset="-128"/>
                <a:ea typeface="游ゴシック" panose="020B0400000000000000" pitchFamily="50" charset="-128"/>
              </a:rPr>
              <a:t>の実践例紹介</a:t>
            </a:r>
            <a:endParaRPr lang="en-US" altLang="ja-JP" dirty="0">
              <a:latin typeface="游ゴシック" panose="020B0400000000000000" pitchFamily="50" charset="-128"/>
              <a:ea typeface="游ゴシック" panose="020B0400000000000000" pitchFamily="50" charset="-128"/>
            </a:endParaRPr>
          </a:p>
          <a:p>
            <a:pPr lvl="1" defTabSz="919163">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「検体検査機器」（シスメックス）</a:t>
            </a:r>
            <a:endParaRPr lang="en-US" altLang="ja-JP" sz="2000" dirty="0"/>
          </a:p>
          <a:p>
            <a:pPr lvl="1" defTabSz="919163">
              <a:spcBef>
                <a:spcPts val="600"/>
              </a:spcBef>
              <a:buSzPct val="120000"/>
              <a:tabLst>
                <a:tab pos="3314700" algn="l"/>
              </a:tabLst>
            </a:pPr>
            <a:r>
              <a:rPr lang="ja-JP" altLang="en-US" sz="2000" dirty="0"/>
              <a:t>グッドデザイン賞</a:t>
            </a:r>
            <a:r>
              <a:rPr lang="en-US" altLang="ja-JP" sz="2000" dirty="0"/>
              <a:t>2016</a:t>
            </a:r>
            <a:r>
              <a:rPr lang="ja-JP" altLang="en-US" sz="2000" dirty="0"/>
              <a:t> </a:t>
            </a:r>
            <a:r>
              <a:rPr lang="en-US" altLang="ja-JP" sz="2000" dirty="0"/>
              <a:t>	</a:t>
            </a:r>
            <a:r>
              <a:rPr lang="ja-JP" altLang="en-US" sz="2000" dirty="0"/>
              <a:t>「</a:t>
            </a:r>
            <a:r>
              <a:rPr lang="en-US" altLang="ja-JP" sz="2000" dirty="0"/>
              <a:t>image RUNNER</a:t>
            </a:r>
            <a:r>
              <a:rPr lang="ja-JP" altLang="en-US" sz="2000" dirty="0"/>
              <a:t>」（キヤノン）</a:t>
            </a:r>
            <a:endParaRPr lang="en-US" altLang="ja-JP" sz="2000" dirty="0"/>
          </a:p>
          <a:p>
            <a:pPr lvl="1" defTabSz="919163">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a:t>
            </a:r>
            <a:r>
              <a:rPr lang="en-US" altLang="ja-JP" sz="2000" dirty="0" err="1"/>
              <a:t>remy</a:t>
            </a:r>
            <a:r>
              <a:rPr lang="en-US" altLang="ja-JP" sz="2000" dirty="0"/>
              <a:t> pan</a:t>
            </a:r>
            <a:r>
              <a:rPr lang="ja-JP" altLang="en-US" sz="2000" dirty="0"/>
              <a:t>＋」（株式会社</a:t>
            </a:r>
            <a:r>
              <a:rPr lang="en-US" altLang="ja-JP" sz="2000" dirty="0" err="1" smtClean="0"/>
              <a:t>remy</a:t>
            </a:r>
            <a:r>
              <a:rPr lang="ja-JP" altLang="en-US" sz="2000" dirty="0" smtClean="0"/>
              <a:t>） </a:t>
            </a:r>
            <a:endParaRPr lang="en-US" altLang="ja-JP" sz="700" dirty="0" smtClean="0">
              <a:latin typeface="游ゴシック" panose="020B0400000000000000" pitchFamily="50" charset="-128"/>
              <a:ea typeface="游ゴシック" panose="020B0400000000000000" pitchFamily="50" charset="-128"/>
            </a:endParaRPr>
          </a:p>
          <a:p>
            <a:pPr defTabSz="898525">
              <a:spcBef>
                <a:spcPts val="600"/>
              </a:spcBef>
              <a:buSzPct val="120000"/>
              <a:tabLst>
                <a:tab pos="3409950" algn="l"/>
              </a:tabLst>
            </a:pPr>
            <a:r>
              <a:rPr lang="ja-JP" altLang="en-US" dirty="0" smtClean="0">
                <a:latin typeface="游ゴシック" panose="020B0400000000000000" pitchFamily="50" charset="-128"/>
                <a:ea typeface="游ゴシック" panose="020B0400000000000000" pitchFamily="50" charset="-128"/>
              </a:rPr>
              <a:t>用語集</a:t>
            </a:r>
            <a:endParaRPr lang="en-US" altLang="ja-JP"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33</a:t>
            </a:fld>
            <a:endParaRPr lang="ja-JP" altLang="en-US"/>
          </a:p>
        </p:txBody>
      </p:sp>
      <p:pic>
        <p:nvPicPr>
          <p:cNvPr id="7" name="Picture 2" descr="ã¯ãªãã¯ããã¨æ°ããã¦ã£ã³ãã¦ã§éãã¾ã">
            <a:extLst>
              <a:ext uri="{FF2B5EF4-FFF2-40B4-BE49-F238E27FC236}">
                <a16:creationId xmlns:a16="http://schemas.microsoft.com/office/drawing/2014/main" id="{5F5181BB-92E3-417E-B18B-BB552A8462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043" y="2047590"/>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63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rIns="0">
            <a:noAutofit/>
          </a:bodyPr>
          <a:lstStyle/>
          <a:p>
            <a:pPr>
              <a:lnSpc>
                <a:spcPts val="4000"/>
              </a:lnSpc>
            </a:pPr>
            <a:r>
              <a:rPr lang="zh-TW" altLang="en-US" sz="3600" b="1" dirty="0">
                <a:latin typeface="游ゴシック" panose="020B0400000000000000" pitchFamily="50" charset="-128"/>
                <a:ea typeface="游ゴシック" panose="020B0400000000000000" pitchFamily="50" charset="-128"/>
              </a:rPr>
              <a:t>検体検査機器</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シスメックス）</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作業従事者を高い精度で理解、</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ユーザー視点での様々な工夫あり</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納入先から高い評価。</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問い合わせ減少。</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743575" y="3522666"/>
            <a:ext cx="3400426" cy="2699986"/>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34</a:t>
            </a:fld>
            <a:endParaRPr lang="ja-JP" altLang="en-US"/>
          </a:p>
        </p:txBody>
      </p:sp>
    </p:spTree>
    <p:extLst>
      <p:ext uri="{BB962C8B-B14F-4D97-AF65-F5344CB8AC3E}">
        <p14:creationId xmlns:p14="http://schemas.microsoft.com/office/powerpoint/2010/main" val="2538566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tIns="180000">
            <a:normAutofit fontScale="90000"/>
          </a:bodyPr>
          <a:lstStyle/>
          <a:p>
            <a:pPr algn="l">
              <a:lnSpc>
                <a:spcPts val="2200"/>
              </a:lnSpc>
              <a:spcBef>
                <a:spcPts val="0"/>
              </a:spcBef>
            </a:pPr>
            <a:r>
              <a:rPr kumimoji="1" lang="ja-JP" altLang="en-US" dirty="0">
                <a:latin typeface="游ゴシック" panose="020B0400000000000000" pitchFamily="50" charset="-128"/>
                <a:ea typeface="游ゴシック" panose="020B0400000000000000" pitchFamily="50" charset="-128"/>
              </a:rPr>
              <a:t>検体検査機器（シスメックス）</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en-US" altLang="ja-JP" sz="1800" dirty="0">
                <a:latin typeface="游ゴシック" panose="020B0400000000000000" pitchFamily="50" charset="-128"/>
                <a:ea typeface="游ゴシック" panose="020B0400000000000000" pitchFamily="50" charset="-128"/>
              </a:rPr>
              <a:t>HCD</a:t>
            </a:r>
            <a:r>
              <a:rPr kumimoji="1" lang="ja-JP" altLang="en-US" sz="1800" dirty="0">
                <a:latin typeface="游ゴシック" panose="020B0400000000000000" pitchFamily="50" charset="-128"/>
                <a:ea typeface="游ゴシック" panose="020B0400000000000000" pitchFamily="50" charset="-128"/>
              </a:rPr>
              <a:t>ベストプラクティスアウォード</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　最優秀賞</a:t>
            </a:r>
            <a:r>
              <a:rPr kumimoji="1" lang="en-US" altLang="ja-JP" sz="1800" dirty="0">
                <a:latin typeface="游ゴシック" panose="020B0400000000000000" pitchFamily="50" charset="-128"/>
                <a:ea typeface="游ゴシック" panose="020B0400000000000000" pitchFamily="50" charset="-128"/>
              </a:rPr>
              <a:t>(HCD-Net</a:t>
            </a:r>
            <a:r>
              <a:rPr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8369"/>
            <a:ext cx="5139891" cy="600166"/>
            <a:chOff x="4918254" y="6122439"/>
            <a:chExt cx="5568214" cy="600166"/>
          </a:xfrm>
        </p:grpSpPr>
        <p:sp>
          <p:nvSpPr>
            <p:cNvPr id="22" name="テキスト ボックス 21"/>
            <p:cNvSpPr txBox="1"/>
            <p:nvPr/>
          </p:nvSpPr>
          <p:spPr bwMode="gray">
            <a:xfrm>
              <a:off x="5385046" y="6122439"/>
              <a:ext cx="5101422" cy="600166"/>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http://www.hcdnet.org/practice/award/second_award/hcd2016.html</a:t>
              </a:r>
            </a:p>
            <a:p>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HCD-Net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カタログ「</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IT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システム・製造業に携わる皆さんへ」</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2017</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年版</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正方形/長方形 23"/>
          <p:cNvSpPr/>
          <p:nvPr/>
        </p:nvSpPr>
        <p:spPr bwMode="gray">
          <a:xfrm>
            <a:off x="7450862" y="895"/>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堅実な実施で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トータルコスト</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削減</a:t>
            </a:r>
          </a:p>
        </p:txBody>
      </p:sp>
      <p:sp>
        <p:nvSpPr>
          <p:cNvPr id="41" name="コンテンツ プレースホルダー 2"/>
          <p:cNvSpPr txBox="1">
            <a:spLocks/>
          </p:cNvSpPr>
          <p:nvPr/>
        </p:nvSpPr>
        <p:spPr bwMode="gray">
          <a:xfrm>
            <a:off x="152154" y="1250344"/>
            <a:ext cx="4657477" cy="1997681"/>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「顧客満足向上」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何を改良したら満足度は向上するのか、多機能・高性能以外のポイントを明確にする</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本当に必要とされる機能を明らかにし、集中して開発する</a:t>
            </a:r>
          </a:p>
        </p:txBody>
      </p:sp>
      <p:sp>
        <p:nvSpPr>
          <p:cNvPr id="42" name="正方形/長方形 41"/>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44" name="コンテンツ プレースホルダー 2"/>
          <p:cNvSpPr txBox="1">
            <a:spLocks/>
          </p:cNvSpPr>
          <p:nvPr/>
        </p:nvSpPr>
        <p:spPr bwMode="gray">
          <a:xfrm>
            <a:off x="152154" y="3737056"/>
            <a:ext cx="4657477" cy="21378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ユーザーの現場での行動観察、</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インタビュー</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個人ペルソナ・施設ペルソナで、</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a:t>
            </a:r>
            <a:r>
              <a:rPr lang="ja-JP" altLang="en-US" sz="1800" dirty="0">
                <a:latin typeface="游ゴシック" panose="020B0400000000000000" pitchFamily="50" charset="-128"/>
                <a:ea typeface="游ゴシック" panose="020B0400000000000000" pitchFamily="50" charset="-128"/>
              </a:rPr>
              <a:t>ー</a:t>
            </a: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の要求事項を明示</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業務フローと既存装置の操作性に関する</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分析</a:t>
            </a:r>
          </a:p>
        </p:txBody>
      </p:sp>
      <p:sp>
        <p:nvSpPr>
          <p:cNvPr id="45" name="正方形/長方形 44"/>
          <p:cNvSpPr/>
          <p:nvPr/>
        </p:nvSpPr>
        <p:spPr bwMode="gray">
          <a:xfrm>
            <a:off x="152154" y="3398205"/>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47" name="コンテンツ プレースホルダー 2"/>
          <p:cNvSpPr txBox="1">
            <a:spLocks/>
          </p:cNvSpPr>
          <p:nvPr/>
        </p:nvSpPr>
        <p:spPr bwMode="gray">
          <a:xfrm>
            <a:off x="4909106" y="1250342"/>
            <a:ext cx="4111070" cy="2627421"/>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正方形/長方形 47"/>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9" name="角丸四角形 48"/>
          <p:cNvSpPr/>
          <p:nvPr/>
        </p:nvSpPr>
        <p:spPr bwMode="gray">
          <a:xfrm>
            <a:off x="6237151" y="1940156"/>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サンプル画面</a:t>
            </a:r>
          </a:p>
        </p:txBody>
      </p:sp>
      <p:sp>
        <p:nvSpPr>
          <p:cNvPr id="50" name="角丸四角形 49"/>
          <p:cNvSpPr/>
          <p:nvPr/>
        </p:nvSpPr>
        <p:spPr bwMode="gray">
          <a:xfrm>
            <a:off x="6237150" y="1352381"/>
            <a:ext cx="1342837" cy="515767"/>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簡易</a:t>
            </a:r>
            <a:endPar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52" name="曲線コネクタ 51"/>
          <p:cNvCxnSpPr>
            <a:stCxn id="50" idx="3"/>
            <a:endCxn id="50" idx="1"/>
          </p:cNvCxnSpPr>
          <p:nvPr/>
        </p:nvCxnSpPr>
        <p:spPr bwMode="gray">
          <a:xfrm flipH="1">
            <a:off x="6237150" y="1610265"/>
            <a:ext cx="1342837" cy="12700"/>
          </a:xfrm>
          <a:prstGeom prst="curvedConnector5">
            <a:avLst>
              <a:gd name="adj1" fmla="val -17024"/>
              <a:gd name="adj2" fmla="val 8030583"/>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上矢印吹き出し 50"/>
          <p:cNvSpPr/>
          <p:nvPr/>
        </p:nvSpPr>
        <p:spPr bwMode="gray">
          <a:xfrm>
            <a:off x="5143550" y="2493795"/>
            <a:ext cx="3638060" cy="1119455"/>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エキスパートによるウォークスルー評価、</a:t>
            </a:r>
          </a:p>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ユーザビリティ評価でブラッシュアップ</a:t>
            </a:r>
          </a:p>
        </p:txBody>
      </p:sp>
      <p:sp>
        <p:nvSpPr>
          <p:cNvPr id="53" name="コンテンツ プレースホルダー 2"/>
          <p:cNvSpPr txBox="1">
            <a:spLocks/>
          </p:cNvSpPr>
          <p:nvPr/>
        </p:nvSpPr>
        <p:spPr bwMode="gray">
          <a:xfrm>
            <a:off x="4909106" y="4523309"/>
            <a:ext cx="4111070" cy="1351646"/>
          </a:xfrm>
          <a:prstGeom prst="roundRect">
            <a:avLst>
              <a:gd name="adj" fmla="val 6242"/>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設計審査での操作性に関する指摘の量・質が変化。出荷直前の</a:t>
            </a:r>
            <a:r>
              <a:rPr lang="ja-JP" altLang="en-US" sz="1800" dirty="0" smtClean="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問題減。</a:t>
            </a:r>
            <a:endPar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コールセンターの問い合わせ件数減</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リリース後の仕様変更減</a:t>
            </a:r>
          </a:p>
        </p:txBody>
      </p:sp>
      <p:sp>
        <p:nvSpPr>
          <p:cNvPr id="54" name="正方形/長方形 53"/>
          <p:cNvSpPr/>
          <p:nvPr/>
        </p:nvSpPr>
        <p:spPr bwMode="gray">
          <a:xfrm>
            <a:off x="4909104" y="415117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効果計測</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35</a:t>
            </a:fld>
            <a:endParaRPr lang="ja-JP" altLang="en-US"/>
          </a:p>
        </p:txBody>
      </p:sp>
      <p:sp>
        <p:nvSpPr>
          <p:cNvPr id="20" name="角丸四角形 19"/>
          <p:cNvSpPr/>
          <p:nvPr/>
        </p:nvSpPr>
        <p:spPr bwMode="gray">
          <a:xfrm>
            <a:off x="1285874" y="836712"/>
            <a:ext cx="3705226" cy="2561493"/>
          </a:xfrm>
          <a:prstGeom prst="roundRect">
            <a:avLst>
              <a:gd name="adj" fmla="val 8008"/>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お客様の「意見」ではなく</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お客様の「仕事」を深く理解</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設計品質の向上</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＝問い合わせ減</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仕様変更減</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二等辺三角形 24"/>
          <p:cNvSpPr/>
          <p:nvPr/>
        </p:nvSpPr>
        <p:spPr>
          <a:xfrm flipV="1">
            <a:off x="3750866" y="3248024"/>
            <a:ext cx="495301" cy="598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6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659120" cy="1057799"/>
          </a:xfrm>
        </p:spPr>
        <p:txBody>
          <a:bodyPr rIns="0">
            <a:noAutofit/>
          </a:bodyPr>
          <a:lstStyle/>
          <a:p>
            <a:pPr>
              <a:lnSpc>
                <a:spcPts val="4000"/>
              </a:lnSpc>
            </a:pPr>
            <a:r>
              <a:rPr lang="en-US" altLang="ja-JP" sz="3600" b="1" dirty="0" err="1">
                <a:latin typeface="游ゴシック" panose="020B0400000000000000" pitchFamily="50" charset="-128"/>
                <a:ea typeface="游ゴシック" panose="020B0400000000000000" pitchFamily="50" charset="-128"/>
              </a:rPr>
              <a:t>imageRunner</a:t>
            </a:r>
            <a:r>
              <a:rPr lang="ja-JP" altLang="en-US" sz="3600" b="1" dirty="0">
                <a:latin typeface="游ゴシック" panose="020B0400000000000000" pitchFamily="50" charset="-128"/>
                <a:ea typeface="游ゴシック" panose="020B0400000000000000" pitchFamily="50" charset="-128"/>
              </a:rPr>
              <a:t>ガイダンス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キヤノン）</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仕様決めの前のプロトタイプによる評価で方向性を検討</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メンテナンス性向上、</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受賞のポイントのひとつ</a:t>
            </a:r>
          </a:p>
        </p:txBody>
      </p:sp>
      <p:sp>
        <p:nvSpPr>
          <p:cNvPr id="6" name="テキスト ボックス 5"/>
          <p:cNvSpPr txBox="1"/>
          <p:nvPr/>
        </p:nvSpPr>
        <p:spPr bwMode="gray">
          <a:xfrm>
            <a:off x="95418" y="1385738"/>
            <a:ext cx="5276682" cy="369332"/>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グッドデザイン賞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受賞は商品全体</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bwMode="gray">
          <a:xfrm>
            <a:off x="5743575" y="713105"/>
            <a:ext cx="3362325" cy="2930026"/>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154306" y="3817783"/>
            <a:ext cx="2789669" cy="2608930"/>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36</a:t>
            </a:fld>
            <a:endParaRPr lang="ja-JP" altLang="en-US"/>
          </a:p>
        </p:txBody>
      </p:sp>
    </p:spTree>
    <p:extLst>
      <p:ext uri="{BB962C8B-B14F-4D97-AF65-F5344CB8AC3E}">
        <p14:creationId xmlns:p14="http://schemas.microsoft.com/office/powerpoint/2010/main" val="2273731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4781"/>
            <a:ext cx="8640960" cy="761036"/>
          </a:xfrm>
        </p:spPr>
        <p:txBody>
          <a:bodyPr tIns="180000">
            <a:normAutofit fontScale="90000"/>
          </a:bodyPr>
          <a:lstStyle/>
          <a:p>
            <a:pPr algn="l">
              <a:lnSpc>
                <a:spcPts val="2200"/>
              </a:lnSpc>
            </a:pPr>
            <a:r>
              <a:rPr kumimoji="1" lang="en-US" altLang="ja-JP" dirty="0" err="1">
                <a:latin typeface="游ゴシック" panose="020B0400000000000000" pitchFamily="50" charset="-128"/>
                <a:ea typeface="游ゴシック" panose="020B0400000000000000" pitchFamily="50" charset="-128"/>
              </a:rPr>
              <a:t>imageRunner</a:t>
            </a:r>
            <a:r>
              <a:rPr lang="ja-JP" altLang="en-US" dirty="0">
                <a:latin typeface="游ゴシック" panose="020B0400000000000000" pitchFamily="50" charset="-128"/>
                <a:ea typeface="游ゴシック" panose="020B0400000000000000" pitchFamily="50" charset="-128"/>
              </a:rPr>
              <a:t>ガイダンス</a:t>
            </a:r>
            <a:r>
              <a:rPr kumimoji="1" lang="ja-JP" altLang="en-US" dirty="0">
                <a:latin typeface="游ゴシック" panose="020B0400000000000000" pitchFamily="50" charset="-128"/>
                <a:ea typeface="游ゴシック" panose="020B0400000000000000" pitchFamily="50" charset="-128"/>
              </a:rPr>
              <a:t>（キヤノン）</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ja-JP" altLang="en-US" sz="1800" dirty="0">
                <a:latin typeface="游ゴシック" panose="020B0400000000000000" pitchFamily="50" charset="-128"/>
                <a:ea typeface="游ゴシック" panose="020B0400000000000000" pitchFamily="50" charset="-128"/>
              </a:rPr>
              <a:t>グッドデザイン賞</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受賞は商品全体</a:t>
            </a:r>
            <a:r>
              <a:rPr kumimoji="1"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2360"/>
            <a:ext cx="5139891" cy="601200"/>
            <a:chOff x="4918254" y="6122440"/>
            <a:chExt cx="5568215" cy="601200"/>
          </a:xfrm>
        </p:grpSpPr>
        <p:sp>
          <p:nvSpPr>
            <p:cNvPr id="22" name="テキスト ボックス 21"/>
            <p:cNvSpPr txBox="1"/>
            <p:nvPr/>
          </p:nvSpPr>
          <p:spPr bwMode="gray">
            <a:xfrm>
              <a:off x="5385046" y="6122440"/>
              <a:ext cx="5101423" cy="601200"/>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https://www.g-mark.org/award/describe/43798?token=ELuZindJ5W</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7" name="正方形/長方形 26"/>
          <p:cNvSpPr/>
          <p:nvPr/>
        </p:nvSpPr>
        <p:spPr bwMode="gray">
          <a:xfrm>
            <a:off x="7450862" y="-1164"/>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上流</a:t>
            </a: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での</a:t>
            </a:r>
            <a: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検証で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効果的な新機能</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37</a:t>
            </a:fld>
            <a:endParaRPr lang="ja-JP" altLang="en-US"/>
          </a:p>
        </p:txBody>
      </p:sp>
      <p:sp>
        <p:nvSpPr>
          <p:cNvPr id="20" name="コンテンツ プレースホルダー 2"/>
          <p:cNvSpPr txBox="1">
            <a:spLocks/>
          </p:cNvSpPr>
          <p:nvPr/>
        </p:nvSpPr>
        <p:spPr bwMode="gray">
          <a:xfrm>
            <a:off x="152154" y="1249450"/>
            <a:ext cx="4657477" cy="9196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製品仕様を刷新して、アフターマーケットコスト削減</a:t>
            </a:r>
          </a:p>
        </p:txBody>
      </p:sp>
      <p:sp>
        <p:nvSpPr>
          <p:cNvPr id="24" name="正方形/長方形 23"/>
          <p:cNvSpPr/>
          <p:nvPr/>
        </p:nvSpPr>
        <p:spPr bwMode="gray">
          <a:xfrm>
            <a:off x="152154" y="910598"/>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5" name="コンテンツ プレースホルダー 2"/>
          <p:cNvSpPr txBox="1">
            <a:spLocks/>
          </p:cNvSpPr>
          <p:nvPr/>
        </p:nvSpPr>
        <p:spPr bwMode="gray">
          <a:xfrm>
            <a:off x="152154" y="2756403"/>
            <a:ext cx="4657477"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「上流工程でのプロトタイピング」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ウォークスルー評価</a:t>
            </a:r>
            <a:endPar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ユーザー操作行動観察</a:t>
            </a:r>
          </a:p>
        </p:txBody>
      </p:sp>
      <p:sp>
        <p:nvSpPr>
          <p:cNvPr id="28" name="正方形/長方形 27"/>
          <p:cNvSpPr/>
          <p:nvPr/>
        </p:nvSpPr>
        <p:spPr bwMode="gray">
          <a:xfrm>
            <a:off x="152154" y="2384272"/>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29" name="コンテンツ プレースホルダー 2"/>
          <p:cNvSpPr txBox="1">
            <a:spLocks/>
          </p:cNvSpPr>
          <p:nvPr/>
        </p:nvSpPr>
        <p:spPr bwMode="gray">
          <a:xfrm>
            <a:off x="4909106" y="1250343"/>
            <a:ext cx="4111070" cy="2147862"/>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1" name="正方形/長方形 30"/>
          <p:cNvSpPr/>
          <p:nvPr/>
        </p:nvSpPr>
        <p:spPr bwMode="gray">
          <a:xfrm>
            <a:off x="4909104" y="91059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2" name="コンテンツ プレースホルダー 2"/>
          <p:cNvSpPr txBox="1">
            <a:spLocks/>
          </p:cNvSpPr>
          <p:nvPr/>
        </p:nvSpPr>
        <p:spPr bwMode="gray">
          <a:xfrm>
            <a:off x="152154" y="4539516"/>
            <a:ext cx="4111070"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メンテナンス作業</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UI</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ガイダンス映像</a:t>
            </a:r>
          </a:p>
        </p:txBody>
      </p:sp>
      <p:sp>
        <p:nvSpPr>
          <p:cNvPr id="43" name="正方形/長方形 42"/>
          <p:cNvSpPr/>
          <p:nvPr/>
        </p:nvSpPr>
        <p:spPr bwMode="gray">
          <a:xfrm>
            <a:off x="152152" y="4167385"/>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47" name="角丸四角形 46"/>
          <p:cNvSpPr/>
          <p:nvPr/>
        </p:nvSpPr>
        <p:spPr bwMode="gray">
          <a:xfrm>
            <a:off x="6108025" y="1342589"/>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49" name="曲線コネクタ 48"/>
          <p:cNvCxnSpPr>
            <a:stCxn id="47" idx="3"/>
            <a:endCxn id="47" idx="1"/>
          </p:cNvCxnSpPr>
          <p:nvPr/>
        </p:nvCxnSpPr>
        <p:spPr bwMode="gray">
          <a:xfrm flipH="1">
            <a:off x="6108025" y="1555629"/>
            <a:ext cx="1342837" cy="12700"/>
          </a:xfrm>
          <a:prstGeom prst="curvedConnector5">
            <a:avLst>
              <a:gd name="adj1" fmla="val -17024"/>
              <a:gd name="adj2" fmla="val 3477480"/>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上矢印吹き出し 47"/>
          <p:cNvSpPr/>
          <p:nvPr/>
        </p:nvSpPr>
        <p:spPr bwMode="gray">
          <a:xfrm>
            <a:off x="5601329" y="2259097"/>
            <a:ext cx="2306896" cy="950693"/>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作り込み</a:t>
            </a:r>
          </a:p>
        </p:txBody>
      </p:sp>
      <p:sp>
        <p:nvSpPr>
          <p:cNvPr id="19" name="角丸四角形 18"/>
          <p:cNvSpPr/>
          <p:nvPr/>
        </p:nvSpPr>
        <p:spPr bwMode="gray">
          <a:xfrm>
            <a:off x="1198699" y="961861"/>
            <a:ext cx="3748135" cy="2648300"/>
          </a:xfrm>
          <a:prstGeom prst="roundRect">
            <a:avLst>
              <a:gd name="adj" fmla="val 698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「まだ無い」機能を</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開発上流でプロトタイピング</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ユーザビリティ評価で</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「使える」機能に</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二等辺三角形 1"/>
          <p:cNvSpPr/>
          <p:nvPr/>
        </p:nvSpPr>
        <p:spPr bwMode="gray">
          <a:xfrm flipV="1">
            <a:off x="3063689" y="3524249"/>
            <a:ext cx="495301" cy="5182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flipV="1">
            <a:off x="4957827" y="2606529"/>
            <a:ext cx="495301" cy="592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958543" y="3499945"/>
            <a:ext cx="4012196" cy="2256860"/>
          </a:xfrm>
          <a:prstGeom prst="rect">
            <a:avLst/>
          </a:prstGeom>
        </p:spPr>
      </p:pic>
      <p:sp>
        <p:nvSpPr>
          <p:cNvPr id="32" name="テキスト ボックス 2"/>
          <p:cNvSpPr txBox="1"/>
          <p:nvPr/>
        </p:nvSpPr>
        <p:spPr bwMode="gray">
          <a:xfrm>
            <a:off x="2675426" y="5794422"/>
            <a:ext cx="629531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游ゴシック" panose="020B0400000000000000" pitchFamily="50" charset="-128"/>
                <a:ea typeface="游ゴシック" panose="020B0400000000000000" pitchFamily="50" charset="-128"/>
              </a:rPr>
              <a:t>キヤノンマーケティングジャパン　</a:t>
            </a:r>
            <a:r>
              <a:rPr lang="en-US" altLang="ja-JP" sz="1200" dirty="0">
                <a:latin typeface="游ゴシック" panose="020B0400000000000000" pitchFamily="50" charset="-128"/>
                <a:ea typeface="游ゴシック" panose="020B0400000000000000" pitchFamily="50" charset="-128"/>
              </a:rPr>
              <a:t>https://www.youtube.com/watch?v=zIW9SSuBVPk</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71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988908" cy="1057799"/>
          </a:xfrm>
        </p:spPr>
        <p:txBody>
          <a:bodyPr rIns="0">
            <a:noAutofit/>
          </a:bodyPr>
          <a:lstStyle/>
          <a:p>
            <a:pPr>
              <a:lnSpc>
                <a:spcPts val="4000"/>
              </a:lnSpc>
            </a:pPr>
            <a:r>
              <a:rPr kumimoji="1" lang="en-US" altLang="ja-JP" sz="3600" b="1" dirty="0" err="1">
                <a:latin typeface="游ゴシック" panose="020B0400000000000000" pitchFamily="50" charset="-128"/>
                <a:ea typeface="游ゴシック" panose="020B0400000000000000" pitchFamily="50" charset="-128"/>
              </a:rPr>
              <a:t>remy</a:t>
            </a:r>
            <a:r>
              <a:rPr kumimoji="1" lang="ja-JP" altLang="en-US" sz="3600" b="1" dirty="0">
                <a:latin typeface="游ゴシック" panose="020B0400000000000000" pitchFamily="50" charset="-128"/>
                <a:ea typeface="游ゴシック" panose="020B0400000000000000" pitchFamily="50" charset="-128"/>
              </a:rPr>
              <a:t> </a:t>
            </a:r>
            <a:r>
              <a:rPr kumimoji="1" lang="en-US" altLang="ja-JP" sz="3600" b="1" dirty="0">
                <a:latin typeface="游ゴシック" panose="020B0400000000000000" pitchFamily="50" charset="-128"/>
                <a:ea typeface="游ゴシック" panose="020B0400000000000000" pitchFamily="50" charset="-128"/>
              </a:rPr>
              <a:t>pan</a:t>
            </a:r>
            <a:r>
              <a:rPr kumimoji="1" lang="ja-JP" altLang="en-US" sz="36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（レミパンプラス）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（株式会社</a:t>
            </a:r>
            <a:r>
              <a:rPr lang="en-US" altLang="ja-JP" sz="3600" b="1" dirty="0" err="1">
                <a:latin typeface="游ゴシック" panose="020B0400000000000000" pitchFamily="50" charset="-128"/>
                <a:ea typeface="游ゴシック" panose="020B0400000000000000" pitchFamily="50" charset="-128"/>
              </a:rPr>
              <a:t>remy</a:t>
            </a:r>
            <a:r>
              <a:rPr lang="ja-JP" altLang="en-US" sz="3600" b="1" dirty="0">
                <a:latin typeface="游ゴシック" panose="020B0400000000000000" pitchFamily="50" charset="-128"/>
                <a:ea typeface="游ゴシック" panose="020B0400000000000000" pitchFamily="50" charset="-128"/>
              </a:rPr>
              <a:t>）</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新商品の開発プロジェクトに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主婦やシェフなど現場の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利用者による評価を積極的に活用</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売れ行きへの影響も評価され、</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最優秀賞を受賞</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695950" y="0"/>
            <a:ext cx="3448050" cy="2284333"/>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5695950" y="2284333"/>
            <a:ext cx="3448050" cy="2301573"/>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695950" y="4585906"/>
            <a:ext cx="3448050" cy="1961940"/>
          </a:xfrm>
          <a:prstGeom prst="rect">
            <a:avLst/>
          </a:prstGeom>
        </p:spPr>
      </p:pic>
      <p:sp>
        <p:nvSpPr>
          <p:cNvPr id="8" name="スライド番号プレースホルダー 7"/>
          <p:cNvSpPr>
            <a:spLocks noGrp="1"/>
          </p:cNvSpPr>
          <p:nvPr>
            <p:ph type="sldNum" sz="quarter" idx="12"/>
          </p:nvPr>
        </p:nvSpPr>
        <p:spPr/>
        <p:txBody>
          <a:bodyPr/>
          <a:lstStyle/>
          <a:p>
            <a:fld id="{194B20C9-26D2-4B3D-B0E5-BA1A1EAC872E}" type="slidenum">
              <a:rPr lang="ja-JP" altLang="en-US" smtClean="0"/>
              <a:pPr/>
              <a:t>38</a:t>
            </a:fld>
            <a:endParaRPr lang="ja-JP" altLang="en-US"/>
          </a:p>
        </p:txBody>
      </p:sp>
    </p:spTree>
    <p:extLst>
      <p:ext uri="{BB962C8B-B14F-4D97-AF65-F5344CB8AC3E}">
        <p14:creationId xmlns:p14="http://schemas.microsoft.com/office/powerpoint/2010/main" val="3607475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bwMode="gray">
          <a:xfrm>
            <a:off x="7450862" y="0"/>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行動観察で</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最適解を追求</a:t>
            </a:r>
          </a:p>
        </p:txBody>
      </p:sp>
      <p:sp>
        <p:nvSpPr>
          <p:cNvPr id="4" name="タイトル 3"/>
          <p:cNvSpPr>
            <a:spLocks noGrp="1"/>
          </p:cNvSpPr>
          <p:nvPr>
            <p:ph type="title"/>
          </p:nvPr>
        </p:nvSpPr>
        <p:spPr bwMode="gray"/>
        <p:txBody>
          <a:bodyPr tIns="180000">
            <a:normAutofit fontScale="90000"/>
          </a:bodyPr>
          <a:lstStyle/>
          <a:p>
            <a:r>
              <a:rPr lang="en-US" altLang="ja-JP" dirty="0" err="1">
                <a:latin typeface="游ゴシック" panose="020B0400000000000000" pitchFamily="50" charset="-128"/>
                <a:ea typeface="游ゴシック" panose="020B0400000000000000" pitchFamily="50" charset="-128"/>
              </a:rPr>
              <a:t>remy</a:t>
            </a: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pan</a:t>
            </a:r>
            <a:r>
              <a:rPr lang="ja-JP" altLang="en-US"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株式会社</a:t>
            </a:r>
            <a:r>
              <a:rPr lang="en-US" altLang="ja-JP" dirty="0" err="1">
                <a:latin typeface="游ゴシック" panose="020B0400000000000000" pitchFamily="50" charset="-128"/>
                <a:ea typeface="游ゴシック" panose="020B0400000000000000" pitchFamily="50" charset="-128"/>
              </a:rPr>
              <a:t>remy</a:t>
            </a:r>
            <a:r>
              <a:rPr lang="en-US" altLang="ja-JP" dirty="0">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lang="en-US" altLang="ja-JP" sz="1800" dirty="0">
                <a:latin typeface="游ゴシック" panose="020B0400000000000000" pitchFamily="50" charset="-128"/>
                <a:ea typeface="游ゴシック" panose="020B0400000000000000" pitchFamily="50" charset="-128"/>
              </a:rPr>
              <a:t>HCD</a:t>
            </a:r>
            <a:r>
              <a:rPr lang="ja-JP" altLang="en-US" sz="1800" dirty="0">
                <a:latin typeface="游ゴシック" panose="020B0400000000000000" pitchFamily="50" charset="-128"/>
                <a:ea typeface="游ゴシック" panose="020B0400000000000000" pitchFamily="50" charset="-128"/>
              </a:rPr>
              <a:t>ベストプラクティスアウォード</a:t>
            </a:r>
            <a:r>
              <a:rPr lang="en-US" altLang="ja-JP" sz="1800" dirty="0">
                <a:latin typeface="游ゴシック" panose="020B0400000000000000" pitchFamily="50" charset="-128"/>
                <a:ea typeface="游ゴシック" panose="020B0400000000000000" pitchFamily="50" charset="-128"/>
              </a:rPr>
              <a:t>2016</a:t>
            </a:r>
            <a:r>
              <a:rPr lang="ja-JP" altLang="en-US" sz="1800" dirty="0">
                <a:latin typeface="游ゴシック" panose="020B0400000000000000" pitchFamily="50" charset="-128"/>
                <a:ea typeface="游ゴシック" panose="020B0400000000000000" pitchFamily="50" charset="-128"/>
              </a:rPr>
              <a:t>　最優秀賞</a:t>
            </a:r>
            <a:r>
              <a:rPr lang="en-US" altLang="ja-JP" sz="1800" dirty="0">
                <a:latin typeface="游ゴシック" panose="020B0400000000000000" pitchFamily="50" charset="-128"/>
                <a:ea typeface="游ゴシック" panose="020B0400000000000000" pitchFamily="50" charset="-128"/>
              </a:rPr>
              <a:t>(HCD-Net)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732582" y="6139780"/>
            <a:ext cx="4750885" cy="600165"/>
            <a:chOff x="4918251" y="6122440"/>
            <a:chExt cx="5146821" cy="600165"/>
          </a:xfrm>
        </p:grpSpPr>
        <p:sp>
          <p:nvSpPr>
            <p:cNvPr id="22" name="テキスト ボックス 21"/>
            <p:cNvSpPr txBox="1"/>
            <p:nvPr/>
          </p:nvSpPr>
          <p:spPr bwMode="gray">
            <a:xfrm>
              <a:off x="5385045" y="6122440"/>
              <a:ext cx="4680027" cy="600164"/>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https://remy.jp/products/remypan_history.html</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bwMode="gray">
            <a:xfrm>
              <a:off x="4918251" y="6122441"/>
              <a:ext cx="466797"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コンテンツ プレースホルダー 2"/>
          <p:cNvSpPr txBox="1">
            <a:spLocks/>
          </p:cNvSpPr>
          <p:nvPr/>
        </p:nvSpPr>
        <p:spPr bwMode="gray">
          <a:xfrm>
            <a:off x="152154" y="1250343"/>
            <a:ext cx="4657477" cy="144000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「製品のさらなる魅力向上」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そもそも高評価だったレミパン</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バージョンアップによる新商品への期待</a:t>
            </a:r>
            <a:b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「レミパンを超えるレミパンを」</a:t>
            </a:r>
          </a:p>
        </p:txBody>
      </p:sp>
      <p:sp>
        <p:nvSpPr>
          <p:cNvPr id="25" name="正方形/長方形 24"/>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8" name="コンテンツ プレースホルダー 2"/>
          <p:cNvSpPr txBox="1">
            <a:spLocks/>
          </p:cNvSpPr>
          <p:nvPr/>
        </p:nvSpPr>
        <p:spPr bwMode="gray">
          <a:xfrm>
            <a:off x="152154" y="3241065"/>
            <a:ext cx="4657477" cy="1152000"/>
          </a:xfrm>
          <a:prstGeom prst="roundRect">
            <a:avLst>
              <a:gd name="adj" fmla="val 2980"/>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最初にユーザー調査を実施</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人間工学の知見を適用</a:t>
            </a:r>
          </a:p>
        </p:txBody>
      </p:sp>
      <p:sp>
        <p:nvSpPr>
          <p:cNvPr id="29" name="正方形/長方形 28"/>
          <p:cNvSpPr/>
          <p:nvPr/>
        </p:nvSpPr>
        <p:spPr bwMode="gray">
          <a:xfrm>
            <a:off x="152154" y="2873641"/>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評価・分析</a:t>
            </a:r>
          </a:p>
        </p:txBody>
      </p:sp>
      <p:pic>
        <p:nvPicPr>
          <p:cNvPr id="30" name="図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52154" y="4468065"/>
            <a:ext cx="3411231" cy="2271879"/>
          </a:xfrm>
          <a:prstGeom prst="rect">
            <a:avLst/>
          </a:prstGeom>
        </p:spPr>
      </p:pic>
      <p:sp>
        <p:nvSpPr>
          <p:cNvPr id="31" name="コンテンツ プレースホルダー 2"/>
          <p:cNvSpPr txBox="1">
            <a:spLocks/>
          </p:cNvSpPr>
          <p:nvPr/>
        </p:nvSpPr>
        <p:spPr bwMode="gray">
          <a:xfrm>
            <a:off x="4909106" y="1250343"/>
            <a:ext cx="4111070" cy="2019298"/>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2" name="正方形/長方形 31"/>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33" name="角丸四角形 32"/>
          <p:cNvSpPr/>
          <p:nvPr/>
        </p:nvSpPr>
        <p:spPr bwMode="gray">
          <a:xfrm>
            <a:off x="6108025" y="1339742"/>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35" name="曲線コネクタ 34"/>
          <p:cNvCxnSpPr/>
          <p:nvPr/>
        </p:nvCxnSpPr>
        <p:spPr bwMode="gray">
          <a:xfrm flipH="1">
            <a:off x="6108025" y="1552782"/>
            <a:ext cx="1342837" cy="12700"/>
          </a:xfrm>
          <a:prstGeom prst="curvedConnector5">
            <a:avLst>
              <a:gd name="adj1" fmla="val -17024"/>
              <a:gd name="adj2" fmla="val 5530291"/>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コンテンツ プレースホルダー 2"/>
          <p:cNvSpPr txBox="1">
            <a:spLocks/>
          </p:cNvSpPr>
          <p:nvPr/>
        </p:nvSpPr>
        <p:spPr bwMode="gray">
          <a:xfrm>
            <a:off x="4909106" y="3802753"/>
            <a:ext cx="4111070" cy="213313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ハンドルの角度</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ツールの付加価値</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調理中の中身が見やすい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水滴をこぼさない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調理場を汚さない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長持ちする</a:t>
            </a:r>
          </a:p>
        </p:txBody>
      </p:sp>
      <p:sp>
        <p:nvSpPr>
          <p:cNvPr id="37" name="正方形/長方形 36"/>
          <p:cNvSpPr/>
          <p:nvPr/>
        </p:nvSpPr>
        <p:spPr bwMode="gray">
          <a:xfrm>
            <a:off x="4909104" y="343062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34" name="上矢印吹き出し 33"/>
          <p:cNvSpPr/>
          <p:nvPr/>
        </p:nvSpPr>
        <p:spPr bwMode="gray">
          <a:xfrm>
            <a:off x="5146604" y="2288056"/>
            <a:ext cx="3235396" cy="897651"/>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主婦やシェフという利用者による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繰り返し評価による作り込み</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39</a:t>
            </a:fld>
            <a:endParaRPr lang="ja-JP" altLang="en-US"/>
          </a:p>
        </p:txBody>
      </p:sp>
      <p:sp>
        <p:nvSpPr>
          <p:cNvPr id="20" name="角丸四角形 19"/>
          <p:cNvSpPr/>
          <p:nvPr/>
        </p:nvSpPr>
        <p:spPr bwMode="gray">
          <a:xfrm>
            <a:off x="974559" y="1208841"/>
            <a:ext cx="3934546" cy="1862799"/>
          </a:xfrm>
          <a:prstGeom prst="roundRect">
            <a:avLst>
              <a:gd name="adj" fmla="val 12576"/>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意見「別に困ってません」</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観察による潜在ニーズ発見</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さらなる魅力アップ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二等辺三角形 25"/>
          <p:cNvSpPr/>
          <p:nvPr/>
        </p:nvSpPr>
        <p:spPr>
          <a:xfrm flipV="1">
            <a:off x="3471398" y="2873640"/>
            <a:ext cx="495301" cy="5508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61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544972" y="1742329"/>
            <a:ext cx="3219199" cy="4519925"/>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事例いろいろ①</a:t>
            </a:r>
          </a:p>
        </p:txBody>
      </p:sp>
      <p:sp>
        <p:nvSpPr>
          <p:cNvPr id="9" name="テキスト ボックス 8"/>
          <p:cNvSpPr txBox="1"/>
          <p:nvPr/>
        </p:nvSpPr>
        <p:spPr bwMode="gray">
          <a:xfrm>
            <a:off x="146957" y="994033"/>
            <a:ext cx="3057247"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変な自動販売機</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a:t>
            </a:fld>
            <a:endParaRPr lang="ja-JP" altLang="en-US"/>
          </a:p>
        </p:txBody>
      </p:sp>
      <p:sp>
        <p:nvSpPr>
          <p:cNvPr id="6" name="正方形/長方形 5"/>
          <p:cNvSpPr/>
          <p:nvPr/>
        </p:nvSpPr>
        <p:spPr bwMode="gray">
          <a:xfrm>
            <a:off x="6375677" y="2292584"/>
            <a:ext cx="1030785" cy="15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2"/>
          <p:cNvSpPr txBox="1">
            <a:spLocks/>
          </p:cNvSpPr>
          <p:nvPr/>
        </p:nvSpPr>
        <p:spPr bwMode="gray">
          <a:xfrm>
            <a:off x="146956" y="1736128"/>
            <a:ext cx="5237844" cy="3694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右の写真は、地下鉄の駅で</a:t>
            </a:r>
            <a:r>
              <a:rPr lang="en-US" altLang="ja-JP" sz="2800" dirty="0">
                <a:latin typeface="游ゴシック" panose="020B0400000000000000" pitchFamily="50" charset="-128"/>
                <a:ea typeface="游ゴシック" panose="020B0400000000000000" pitchFamily="50" charset="-128"/>
              </a:rPr>
              <a:t/>
            </a:r>
            <a:br>
              <a:rPr lang="en-US" altLang="ja-JP" sz="2800" dirty="0">
                <a:latin typeface="游ゴシック" panose="020B0400000000000000" pitchFamily="50" charset="-128"/>
                <a:ea typeface="游ゴシック" panose="020B0400000000000000" pitchFamily="50" charset="-128"/>
              </a:rPr>
            </a:br>
            <a:r>
              <a:rPr lang="ja-JP" altLang="en-US" sz="2800" dirty="0">
                <a:latin typeface="游ゴシック" panose="020B0400000000000000" pitchFamily="50" charset="-128"/>
                <a:ea typeface="游ゴシック" panose="020B0400000000000000" pitchFamily="50" charset="-128"/>
              </a:rPr>
              <a:t>見かけた自動販売機です。</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どこかが変だと思いませんか？</a:t>
            </a:r>
            <a:endParaRPr lang="en-US" altLang="ja-JP" sz="2800" dirty="0">
              <a:latin typeface="游ゴシック" panose="020B0400000000000000" pitchFamily="50" charset="-128"/>
              <a:ea typeface="游ゴシック" panose="020B0400000000000000" pitchFamily="50" charset="-128"/>
            </a:endParaRPr>
          </a:p>
        </p:txBody>
      </p:sp>
      <p:sp>
        <p:nvSpPr>
          <p:cNvPr id="4" name="正方形/長方形 3"/>
          <p:cNvSpPr/>
          <p:nvPr/>
        </p:nvSpPr>
        <p:spPr bwMode="gray">
          <a:xfrm>
            <a:off x="7802282" y="2362200"/>
            <a:ext cx="869770" cy="1019176"/>
          </a:xfrm>
          <a:prstGeom prst="rect">
            <a:avLst/>
          </a:prstGeom>
          <a:no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42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1800"/>
              </a:spcBef>
              <a:buFont typeface="Wingdings" panose="05000000000000000000" pitchFamily="2" charset="2"/>
              <a:buChar char="l"/>
            </a:pPr>
            <a:r>
              <a:rPr lang="en-US" altLang="ja-JP" b="1" dirty="0">
                <a:latin typeface="游ゴシック" panose="020B0400000000000000" pitchFamily="50" charset="-128"/>
                <a:ea typeface="游ゴシック" panose="020B0400000000000000" pitchFamily="50" charset="-128"/>
              </a:rPr>
              <a:t>UCD (User Centered Design</a:t>
            </a:r>
          </a:p>
          <a:p>
            <a:pPr marL="457200" lvl="1" indent="0">
              <a:buNone/>
            </a:pPr>
            <a:r>
              <a:rPr lang="en-US" altLang="ja-JP" sz="2000" dirty="0">
                <a:latin typeface="游ゴシック" panose="020B0400000000000000" pitchFamily="50" charset="-128"/>
                <a:ea typeface="游ゴシック" panose="020B0400000000000000" pitchFamily="50" charset="-128"/>
              </a:rPr>
              <a:t>HCD</a:t>
            </a:r>
            <a:r>
              <a:rPr lang="ja-JP" altLang="en-US" sz="2000" dirty="0">
                <a:latin typeface="游ゴシック" panose="020B0400000000000000" pitchFamily="50" charset="-128"/>
                <a:ea typeface="游ゴシック" panose="020B0400000000000000" pitchFamily="50" charset="-128"/>
              </a:rPr>
              <a:t>とほぼ同じであり、より使う人（ユーザー）に着目している。</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U-Site</a:t>
            </a: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HCD</a:t>
            </a:r>
            <a:r>
              <a:rPr lang="ja-JP" altLang="en-US" sz="1400" dirty="0">
                <a:latin typeface="游ゴシック" panose="020B0400000000000000" pitchFamily="50" charset="-128"/>
                <a:ea typeface="游ゴシック" panose="020B0400000000000000" pitchFamily="50" charset="-128"/>
              </a:rPr>
              <a:t>と</a:t>
            </a:r>
            <a:r>
              <a:rPr lang="en-US" altLang="ja-JP" sz="1400" dirty="0">
                <a:latin typeface="游ゴシック" panose="020B0400000000000000" pitchFamily="50" charset="-128"/>
                <a:ea typeface="游ゴシック" panose="020B0400000000000000" pitchFamily="50" charset="-128"/>
              </a:rPr>
              <a:t>UCD</a:t>
            </a:r>
            <a:r>
              <a:rPr lang="ja-JP" altLang="en-US" sz="1400" dirty="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アクセシビリティ</a:t>
            </a:r>
            <a:r>
              <a:rPr lang="en-US" altLang="ja-JP" sz="2400" b="1" dirty="0">
                <a:latin typeface="游ゴシック" panose="020B0400000000000000" pitchFamily="50" charset="-128"/>
                <a:ea typeface="游ゴシック" panose="020B0400000000000000" pitchFamily="50" charset="-128"/>
              </a:rPr>
              <a:t>(Accessibility)</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年齢や身体障害の有無に関係なく、誰でも必要とする情報に簡単に</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たどり着け、利用できること。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出典：厚生労働省</a:t>
            </a:r>
            <a:r>
              <a:rPr lang="en-US" altLang="ja-JP" sz="1400" dirty="0">
                <a:latin typeface="游ゴシック" panose="020B0400000000000000" pitchFamily="50" charset="-128"/>
                <a:ea typeface="游ゴシック" panose="020B0400000000000000" pitchFamily="50" charset="-128"/>
              </a:rPr>
              <a:t>HP</a:t>
            </a:r>
          </a:p>
          <a:p>
            <a:pPr>
              <a:spcBef>
                <a:spcPts val="1800"/>
              </a:spcBef>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ユニヴァーサルデザイン</a:t>
            </a:r>
            <a:r>
              <a:rPr kumimoji="1" lang="en-US" altLang="ja-JP"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Universal Design</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UD)</a:t>
            </a:r>
            <a:endParaRPr kumimoji="1"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文化・言語・国籍の違い、老若男女といった差異、障害・能力の</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如何を問わずに利用することができる施設・製品・情報の設計。</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kumimoji="1"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Wikipedia</a:t>
            </a:r>
            <a:r>
              <a:rPr lang="ja-JP" altLang="en-US" sz="1400" dirty="0">
                <a:latin typeface="游ゴシック" panose="020B0400000000000000" pitchFamily="50" charset="-128"/>
                <a:ea typeface="游ゴシック" panose="020B0400000000000000" pitchFamily="50" charset="-128"/>
              </a:rPr>
              <a:t>「ユニバーサルデザイン」</a:t>
            </a:r>
            <a:endParaRPr kumimoji="1" lang="ja-JP" altLang="en-US" sz="14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40</a:t>
            </a:fld>
            <a:endParaRPr lang="ja-JP" altLang="en-US" dirty="0"/>
          </a:p>
        </p:txBody>
      </p:sp>
    </p:spTree>
    <p:extLst>
      <p:ext uri="{BB962C8B-B14F-4D97-AF65-F5344CB8AC3E}">
        <p14:creationId xmlns:p14="http://schemas.microsoft.com/office/powerpoint/2010/main" val="1303704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デザイン思考</a:t>
            </a:r>
            <a:r>
              <a:rPr lang="en-US" altLang="ja-JP" sz="2400" b="1" dirty="0">
                <a:latin typeface="游ゴシック" panose="020B0400000000000000" pitchFamily="50" charset="-128"/>
                <a:ea typeface="游ゴシック" panose="020B0400000000000000" pitchFamily="50" charset="-128"/>
              </a:rPr>
              <a:t>(Design thinking)</a:t>
            </a:r>
          </a:p>
          <a:p>
            <a:pPr marL="457200" lvl="1" indent="0">
              <a:buNone/>
            </a:pPr>
            <a:r>
              <a:rPr lang="ja-JP" altLang="en-US" sz="2000" dirty="0">
                <a:latin typeface="游ゴシック" panose="020B0400000000000000" pitchFamily="50" charset="-128"/>
                <a:ea typeface="游ゴシック" panose="020B0400000000000000" pitchFamily="50" charset="-128"/>
              </a:rPr>
              <a:t>人間中心設計を基本にした創造的なデザインアプローチを多様な分野で</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活用すること。戦略、サービスや商品の企画開発、研究、営業、</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人事や総務などの分野で活用すること。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ユーザーエクスペリエンス</a:t>
            </a:r>
            <a:r>
              <a:rPr lang="en-US" altLang="ja-JP" sz="2400" b="1" dirty="0">
                <a:latin typeface="游ゴシック" panose="020B0400000000000000" pitchFamily="50" charset="-128"/>
                <a:ea typeface="游ゴシック" panose="020B0400000000000000" pitchFamily="50" charset="-128"/>
              </a:rPr>
              <a:t>(User Experience</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UX)</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使いやすさだけでなく、ユーザー体験を総合的に捉えること。</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そして、そのユーザーエクスペリエンスを考慮して設計するアプローチ</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を「ユーザエクスペリエンス・デザイン（</a:t>
            </a:r>
            <a:r>
              <a:rPr lang="en-US" altLang="ja-JP" sz="2000" dirty="0">
                <a:latin typeface="游ゴシック" panose="020B0400000000000000" pitchFamily="50" charset="-128"/>
                <a:ea typeface="游ゴシック" panose="020B0400000000000000" pitchFamily="50" charset="-128"/>
              </a:rPr>
              <a:t>UXD</a:t>
            </a:r>
            <a:r>
              <a:rPr lang="ja-JP" altLang="en-US" sz="2000" dirty="0">
                <a:latin typeface="游ゴシック" panose="020B0400000000000000" pitchFamily="50" charset="-128"/>
                <a:ea typeface="游ゴシック" panose="020B0400000000000000" pitchFamily="50" charset="-128"/>
              </a:rPr>
              <a:t>）」と呼ぶ。</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endParaRPr lang="en-US" altLang="ja-JP" sz="20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人間工学</a:t>
            </a:r>
            <a:r>
              <a:rPr lang="en-US" altLang="ja-JP" sz="2400" b="1" dirty="0">
                <a:latin typeface="游ゴシック" panose="020B0400000000000000" pitchFamily="50" charset="-128"/>
                <a:ea typeface="游ゴシック" panose="020B0400000000000000" pitchFamily="50" charset="-128"/>
              </a:rPr>
              <a:t>(Ergonomics)</a:t>
            </a:r>
          </a:p>
          <a:p>
            <a:pPr marL="457200" lvl="1" indent="0">
              <a:buNone/>
            </a:pPr>
            <a:r>
              <a:rPr lang="ja-JP" altLang="en-US" sz="2000" dirty="0">
                <a:latin typeface="游ゴシック" panose="020B0400000000000000" pitchFamily="50" charset="-128"/>
                <a:ea typeface="游ゴシック" panose="020B0400000000000000" pitchFamily="50" charset="-128"/>
              </a:rPr>
              <a:t>人間が使用する道具・機会・システムあるいは人間が行う作業・活動を</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人間の様々な特性や特徴に適合するように、これらを使いやすく、</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あるいは作業しやすくするための基礎的、そして応用的な技術・方法論。</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a:t>
            </a:r>
            <a:r>
              <a:rPr lang="ja-JP" altLang="en-US" sz="1400" dirty="0">
                <a:latin typeface="Yu Gothic" charset="-128"/>
                <a:ea typeface="Yu Gothic" charset="-128"/>
                <a:cs typeface="Yu Gothic" charset="-128"/>
              </a:rPr>
              <a:t>典：伊藤、他</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人間工学ハンドブック</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朝倉書店、</a:t>
            </a:r>
            <a:r>
              <a:rPr lang="en-US" altLang="ja-JP" sz="1400" dirty="0">
                <a:latin typeface="Yu Gothic" charset="-128"/>
                <a:ea typeface="Yu Gothic" charset="-128"/>
                <a:cs typeface="Yu Gothic" charset="-128"/>
              </a:rPr>
              <a:t>2012</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41</a:t>
            </a:fld>
            <a:endParaRPr lang="ja-JP" altLang="en-US" dirty="0"/>
          </a:p>
        </p:txBody>
      </p:sp>
    </p:spTree>
    <p:extLst>
      <p:ext uri="{BB962C8B-B14F-4D97-AF65-F5344CB8AC3E}">
        <p14:creationId xmlns:p14="http://schemas.microsoft.com/office/powerpoint/2010/main" val="429376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0" y="0"/>
            <a:ext cx="8640960" cy="761036"/>
          </a:xfrm>
        </p:spPr>
        <p:txBody>
          <a:bodyPr>
            <a:normAutofit/>
          </a:bodyPr>
          <a:lstStyle/>
          <a:p>
            <a:r>
              <a:rPr kumimoji="1" lang="ja-JP" altLang="en-US" dirty="0">
                <a:latin typeface="游ゴシック" panose="020B0400000000000000" pitchFamily="50" charset="-128"/>
                <a:ea typeface="游ゴシック" panose="020B0400000000000000" pitchFamily="50" charset="-128"/>
              </a:rPr>
              <a:t>付録の更新履歴と著作権表示</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42</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graphicFrame>
        <p:nvGraphicFramePr>
          <p:cNvPr id="10" name="コンテンツ プレースホルダー 2"/>
          <p:cNvGraphicFramePr>
            <a:graphicFrameLocks/>
          </p:cNvGraphicFramePr>
          <p:nvPr>
            <p:extLst>
              <p:ext uri="{D42A27DB-BD31-4B8C-83A1-F6EECF244321}">
                <p14:modId xmlns:p14="http://schemas.microsoft.com/office/powerpoint/2010/main" val="3938376661"/>
              </p:ext>
            </p:extLst>
          </p:nvPr>
        </p:nvGraphicFramePr>
        <p:xfrm>
          <a:off x="356981" y="1034311"/>
          <a:ext cx="8409332" cy="2964702"/>
        </p:xfrm>
        <a:graphic>
          <a:graphicData uri="http://schemas.openxmlformats.org/drawingml/2006/table">
            <a:tbl>
              <a:tblPr firstRow="1" bandRow="1">
                <a:tableStyleId>{5940675A-B579-460E-94D1-54222C63F5DA}</a:tableStyleId>
              </a:tblPr>
              <a:tblGrid>
                <a:gridCol w="969311">
                  <a:extLst>
                    <a:ext uri="{9D8B030D-6E8A-4147-A177-3AD203B41FA5}">
                      <a16:colId xmlns:a16="http://schemas.microsoft.com/office/drawing/2014/main" val="20000"/>
                    </a:ext>
                  </a:extLst>
                </a:gridCol>
                <a:gridCol w="1449859">
                  <a:extLst>
                    <a:ext uri="{9D8B030D-6E8A-4147-A177-3AD203B41FA5}">
                      <a16:colId xmlns:a16="http://schemas.microsoft.com/office/drawing/2014/main" val="20001"/>
                    </a:ext>
                  </a:extLst>
                </a:gridCol>
                <a:gridCol w="2380735">
                  <a:extLst>
                    <a:ext uri="{9D8B030D-6E8A-4147-A177-3AD203B41FA5}">
                      <a16:colId xmlns:a16="http://schemas.microsoft.com/office/drawing/2014/main" val="20002"/>
                    </a:ext>
                  </a:extLst>
                </a:gridCol>
                <a:gridCol w="3609427">
                  <a:extLst>
                    <a:ext uri="{9D8B030D-6E8A-4147-A177-3AD203B41FA5}">
                      <a16:colId xmlns:a16="http://schemas.microsoft.com/office/drawing/2014/main"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a16="http://schemas.microsoft.com/office/drawing/2014/main"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2018/05/23</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正式版</a:t>
                      </a: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33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339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1" name="テキスト ボックス 10">
            <a:extLst>
              <a:ext uri="{FF2B5EF4-FFF2-40B4-BE49-F238E27FC236}">
                <a16:creationId xmlns:a16="http://schemas.microsoft.com/office/drawing/2014/main" id="{91373FFA-8C16-477B-845B-402A25FEEDBA}"/>
              </a:ext>
            </a:extLst>
          </p:cNvPr>
          <p:cNvSpPr txBox="1"/>
          <p:nvPr/>
        </p:nvSpPr>
        <p:spPr>
          <a:xfrm>
            <a:off x="2046514" y="4797375"/>
            <a:ext cx="6719799" cy="1015663"/>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「付録」は、クリエイティブ・コモンズとして以下の条件で配布します。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表示：本資料の引用する場合，以下のクレジットを記載すること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BY-NC-ND 4.0) </a:t>
            </a:r>
            <a:r>
              <a:rPr lang="ja-JP" altLang="en-US" sz="1200" dirty="0">
                <a:latin typeface="游ゴシック" panose="020B0400000000000000" pitchFamily="50" charset="-128"/>
                <a:ea typeface="游ゴシック" panose="020B0400000000000000" pitchFamily="50" charset="-128"/>
              </a:rPr>
              <a:t>」</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改変禁止：元の作品を改変しないこと</a:t>
            </a:r>
          </a:p>
        </p:txBody>
      </p:sp>
      <p:pic>
        <p:nvPicPr>
          <p:cNvPr id="15" name="Picture 2" descr="ã¯ãªãã¯ããã¨æ°ããã¦ã£ã³ãã¦ã§éãã¾ã">
            <a:extLst>
              <a:ext uri="{FF2B5EF4-FFF2-40B4-BE49-F238E27FC236}">
                <a16:creationId xmlns:a16="http://schemas.microsoft.com/office/drawing/2014/main" id="{AA425C45-0274-49D7-978C-3E384F6E84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81" y="480992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7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事例いろいろ②</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5</a:t>
            </a:fld>
            <a:endParaRPr lang="ja-JP" altLang="en-US"/>
          </a:p>
        </p:txBody>
      </p:sp>
      <p:sp>
        <p:nvSpPr>
          <p:cNvPr id="4" name="テキスト ボックス 3"/>
          <p:cNvSpPr txBox="1"/>
          <p:nvPr/>
        </p:nvSpPr>
        <p:spPr bwMode="gray">
          <a:xfrm>
            <a:off x="146957" y="994033"/>
            <a:ext cx="8074646"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裏表</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確認が必要な</a:t>
            </a:r>
            <a:r>
              <a:rPr lang="en-US" altLang="ja-JP"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USB</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Type-A </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コネクタ</a:t>
            </a:r>
            <a:endPar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 name="コンテンツ プレースホルダー 2"/>
          <p:cNvSpPr txBox="1">
            <a:spLocks/>
          </p:cNvSpPr>
          <p:nvPr/>
        </p:nvSpPr>
        <p:spPr bwMode="gray">
          <a:xfrm>
            <a:off x="146955" y="1736128"/>
            <a:ext cx="8644619" cy="1092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表裏を確認しないと入らないのでイライラする</a:t>
            </a:r>
            <a:r>
              <a:rPr lang="en-US" altLang="ja-JP" sz="2800" dirty="0">
                <a:latin typeface="游ゴシック" panose="020B0400000000000000" pitchFamily="50" charset="-128"/>
                <a:ea typeface="游ゴシック" panose="020B0400000000000000" pitchFamily="50" charset="-128"/>
              </a:rPr>
              <a:t>…</a:t>
            </a:r>
            <a:br>
              <a:rPr lang="en-US" altLang="ja-JP" sz="2800"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Type-C</a:t>
            </a:r>
            <a:r>
              <a:rPr lang="ja-JP" altLang="en-US" dirty="0">
                <a:latin typeface="游ゴシック" panose="020B0400000000000000" pitchFamily="50" charset="-128"/>
                <a:ea typeface="游ゴシック" panose="020B0400000000000000" pitchFamily="50" charset="-128"/>
              </a:rPr>
              <a:t>や</a:t>
            </a:r>
            <a:r>
              <a:rPr lang="en-US" altLang="ja-JP" dirty="0">
                <a:latin typeface="游ゴシック" panose="020B0400000000000000" pitchFamily="50" charset="-128"/>
                <a:ea typeface="游ゴシック" panose="020B0400000000000000" pitchFamily="50" charset="-128"/>
              </a:rPr>
              <a:t>Apple</a:t>
            </a:r>
            <a:r>
              <a:rPr lang="ja-JP" altLang="en-US" dirty="0">
                <a:latin typeface="游ゴシック" panose="020B0400000000000000" pitchFamily="50" charset="-128"/>
                <a:ea typeface="游ゴシック" panose="020B0400000000000000" pitchFamily="50" charset="-128"/>
              </a:rPr>
              <a:t>の</a:t>
            </a:r>
            <a:r>
              <a:rPr lang="en-US" altLang="ja-JP" dirty="0">
                <a:latin typeface="游ゴシック" panose="020B0400000000000000" pitchFamily="50" charset="-128"/>
                <a:ea typeface="游ゴシック" panose="020B0400000000000000" pitchFamily="50" charset="-128"/>
              </a:rPr>
              <a:t>Lightning</a:t>
            </a:r>
            <a:r>
              <a:rPr lang="ja-JP" altLang="en-US" dirty="0">
                <a:latin typeface="游ゴシック" panose="020B0400000000000000" pitchFamily="50" charset="-128"/>
                <a:ea typeface="游ゴシック" panose="020B0400000000000000" pitchFamily="50" charset="-128"/>
              </a:rPr>
              <a:t>は両面</a:t>
            </a:r>
            <a:r>
              <a:rPr lang="en-US" altLang="ja-JP" dirty="0">
                <a:latin typeface="游ゴシック" panose="020B0400000000000000" pitchFamily="50" charset="-128"/>
                <a:ea typeface="游ゴシック" panose="020B0400000000000000" pitchFamily="50" charset="-128"/>
              </a:rPr>
              <a:t>OK</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050" y="3009900"/>
            <a:ext cx="8324850" cy="2774950"/>
          </a:xfrm>
          <a:prstGeom prst="rect">
            <a:avLst/>
          </a:prstGeom>
        </p:spPr>
      </p:pic>
      <p:sp>
        <p:nvSpPr>
          <p:cNvPr id="7" name="コンテンツ プレースホルダー 2"/>
          <p:cNvSpPr txBox="1">
            <a:spLocks/>
          </p:cNvSpPr>
          <p:nvPr/>
        </p:nvSpPr>
        <p:spPr bwMode="gray">
          <a:xfrm>
            <a:off x="146955" y="6238875"/>
            <a:ext cx="8644619" cy="527050"/>
          </a:xfrm>
          <a:prstGeom prst="rect">
            <a:avLst/>
          </a:prstGeom>
        </p:spPr>
        <p:txBody>
          <a:bodyPr vert="horz" lIns="9144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lvl="1" indent="-542925">
              <a:lnSpc>
                <a:spcPts val="1400"/>
              </a:lnSpc>
              <a:spcBef>
                <a:spcPts val="600"/>
              </a:spcBef>
              <a:buNone/>
            </a:pPr>
            <a:r>
              <a:rPr lang="ja-JP" altLang="en-US" sz="1200" dirty="0">
                <a:latin typeface="游ゴシック" panose="020B0400000000000000" pitchFamily="50" charset="-128"/>
                <a:ea typeface="游ゴシック" panose="020B0400000000000000" pitchFamily="50" charset="-128"/>
              </a:rPr>
              <a:t>（注）</a:t>
            </a:r>
            <a:r>
              <a:rPr lang="en-US" altLang="ja-JP" sz="1200" dirty="0">
                <a:latin typeface="游ゴシック" panose="020B0400000000000000" pitchFamily="50" charset="-128"/>
                <a:ea typeface="游ゴシック" panose="020B0400000000000000" pitchFamily="50" charset="-128"/>
              </a:rPr>
              <a:t>	USB</a:t>
            </a:r>
            <a:r>
              <a:rPr lang="ja-JP" altLang="en-US" sz="1200" dirty="0">
                <a:latin typeface="游ゴシック" panose="020B0400000000000000" pitchFamily="50" charset="-128"/>
                <a:ea typeface="游ゴシック" panose="020B0400000000000000" pitchFamily="50" charset="-128"/>
              </a:rPr>
              <a:t>規格書では「正しい向きが触覚で判るようにプラグの上面に刻印で</a:t>
            </a:r>
            <a:r>
              <a:rPr lang="en-US" altLang="ja-JP" sz="1200" dirty="0">
                <a:latin typeface="游ゴシック" panose="020B0400000000000000" pitchFamily="50" charset="-128"/>
                <a:ea typeface="游ゴシック" panose="020B0400000000000000" pitchFamily="50" charset="-128"/>
              </a:rPr>
              <a:t>USB</a:t>
            </a:r>
            <a:r>
              <a:rPr lang="ja-JP" altLang="en-US" sz="1200" dirty="0">
                <a:latin typeface="游ゴシック" panose="020B0400000000000000" pitchFamily="50" charset="-128"/>
                <a:ea typeface="游ゴシック" panose="020B0400000000000000" pitchFamily="50" charset="-128"/>
              </a:rPr>
              <a:t>マークをいれること」となっているが、このマークが挿す時の方向をガイドしていることをユーザーに積極的に伝えていないことにも問題がある</a:t>
            </a:r>
            <a:endParaRPr lang="en-US" altLang="ja-JP"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7974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666416" y="1736128"/>
            <a:ext cx="3425120" cy="4566827"/>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事例いろいろ③</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6</a:t>
            </a:fld>
            <a:endParaRPr lang="ja-JP" altLang="en-US"/>
          </a:p>
        </p:txBody>
      </p:sp>
      <p:sp>
        <p:nvSpPr>
          <p:cNvPr id="7" name="テキスト ボックス 6"/>
          <p:cNvSpPr txBox="1"/>
          <p:nvPr/>
        </p:nvSpPr>
        <p:spPr bwMode="gray">
          <a:xfrm>
            <a:off x="146957" y="994033"/>
            <a:ext cx="5519460"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フタ付きカップ式</a:t>
            </a:r>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自動販売機</a:t>
            </a:r>
          </a:p>
        </p:txBody>
      </p:sp>
      <p:sp>
        <p:nvSpPr>
          <p:cNvPr id="8" name="コンテンツ プレースホルダー 2"/>
          <p:cNvSpPr txBox="1">
            <a:spLocks/>
          </p:cNvSpPr>
          <p:nvPr/>
        </p:nvSpPr>
        <p:spPr bwMode="gray">
          <a:xfrm>
            <a:off x="146955" y="1736128"/>
            <a:ext cx="5519461" cy="44448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右の写真は、カップ式自動販売機です。</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カップにフタをつけるボタンが</a:t>
            </a:r>
            <a:r>
              <a:rPr lang="en-US" altLang="ja-JP" sz="2800" dirty="0">
                <a:latin typeface="游ゴシック" panose="020B0400000000000000" pitchFamily="50" charset="-128"/>
                <a:ea typeface="游ゴシック" panose="020B0400000000000000" pitchFamily="50" charset="-128"/>
              </a:rPr>
              <a:t/>
            </a:r>
            <a:br>
              <a:rPr lang="en-US" altLang="ja-JP" sz="2800" dirty="0">
                <a:latin typeface="游ゴシック" panose="020B0400000000000000" pitchFamily="50" charset="-128"/>
                <a:ea typeface="游ゴシック" panose="020B0400000000000000" pitchFamily="50" charset="-128"/>
              </a:rPr>
            </a:br>
            <a:r>
              <a:rPr lang="ja-JP" altLang="en-US" sz="2800" dirty="0">
                <a:latin typeface="游ゴシック" panose="020B0400000000000000" pitchFamily="50" charset="-128"/>
                <a:ea typeface="游ゴシック" panose="020B0400000000000000" pitchFamily="50" charset="-128"/>
              </a:rPr>
              <a:t>光っているとき</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「フタがつく？」</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「フタなし？」</a:t>
            </a:r>
            <a:endParaRPr lang="en-US" altLang="ja-JP" sz="2800" dirty="0">
              <a:latin typeface="游ゴシック" panose="020B0400000000000000" pitchFamily="50" charset="-128"/>
              <a:ea typeface="游ゴシック" panose="020B0400000000000000" pitchFamily="50" charset="-128"/>
            </a:endParaRPr>
          </a:p>
        </p:txBody>
      </p:sp>
      <p:grpSp>
        <p:nvGrpSpPr>
          <p:cNvPr id="6" name="グループ化 5"/>
          <p:cNvGrpSpPr/>
          <p:nvPr/>
        </p:nvGrpSpPr>
        <p:grpSpPr>
          <a:xfrm>
            <a:off x="6564305" y="3611773"/>
            <a:ext cx="1452562" cy="788802"/>
            <a:chOff x="6585821" y="3730111"/>
            <a:chExt cx="1452562" cy="788802"/>
          </a:xfrm>
        </p:grpSpPr>
        <p:sp>
          <p:nvSpPr>
            <p:cNvPr id="15" name="正方形/長方形 14"/>
            <p:cNvSpPr/>
            <p:nvPr/>
          </p:nvSpPr>
          <p:spPr bwMode="gray">
            <a:xfrm>
              <a:off x="6585821" y="3730111"/>
              <a:ext cx="1452562" cy="788802"/>
            </a:xfrm>
            <a:prstGeom prst="rect">
              <a:avLst/>
            </a:prstGeom>
            <a:noFill/>
            <a:ln w="190500">
              <a:solidFill>
                <a:schemeClr val="tx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6611504" y="3790404"/>
              <a:ext cx="1401197" cy="668216"/>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p:cNvPicPr>
            <a:picLocks noChangeAspect="1"/>
          </p:cNvPicPr>
          <p:nvPr/>
        </p:nvPicPr>
        <p:blipFill>
          <a:blip r:embed="rId4"/>
          <a:stretch>
            <a:fillRect/>
          </a:stretch>
        </p:blipFill>
        <p:spPr bwMode="gray">
          <a:xfrm>
            <a:off x="3839961" y="4565299"/>
            <a:ext cx="4114286" cy="1361905"/>
          </a:xfrm>
          <a:prstGeom prst="rect">
            <a:avLst/>
          </a:prstGeom>
          <a:ln w="76200">
            <a:solidFill>
              <a:schemeClr val="bg1"/>
            </a:solidFill>
          </a:ln>
        </p:spPr>
      </p:pic>
    </p:spTree>
    <p:extLst>
      <p:ext uri="{BB962C8B-B14F-4D97-AF65-F5344CB8AC3E}">
        <p14:creationId xmlns:p14="http://schemas.microsoft.com/office/powerpoint/2010/main" val="37286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7</a:t>
            </a:fld>
            <a:endParaRPr lang="ja-JP" altLang="en-US"/>
          </a:p>
        </p:txBody>
      </p:sp>
      <p:sp>
        <p:nvSpPr>
          <p:cNvPr id="5" name="コンテンツ プレースホルダー 2"/>
          <p:cNvSpPr txBox="1">
            <a:spLocks/>
          </p:cNvSpPr>
          <p:nvPr/>
        </p:nvSpPr>
        <p:spPr bwMode="gray">
          <a:xfrm>
            <a:off x="464607" y="3398420"/>
            <a:ext cx="8391525" cy="1863580"/>
          </a:xfrm>
          <a:prstGeom prst="rect">
            <a:avLst/>
          </a:prstGeom>
        </p:spPr>
        <p:txBody>
          <a:bodyPr vert="horz" wrap="square" lIns="36000" tIns="36000" rIns="3600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latin typeface="游ゴシック" panose="020B0400000000000000" pitchFamily="50" charset="-128"/>
                <a:ea typeface="游ゴシック" panose="020B0400000000000000" pitchFamily="50" charset="-128"/>
              </a:rPr>
              <a:t>より有効で使いやすい、満足度の高い製品や</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サービスを提供するための一連の活動プロセス</a:t>
            </a:r>
            <a:endParaRPr lang="en-US" altLang="ja-JP"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bwMode="gray">
          <a:xfrm>
            <a:off x="289684" y="1755785"/>
            <a:ext cx="8566448" cy="830997"/>
          </a:xfrm>
          <a:prstGeom prst="rect">
            <a:avLst/>
          </a:prstGeom>
          <a:noFill/>
        </p:spPr>
        <p:txBody>
          <a:bodyPr wrap="none" lIns="0" rIns="0"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uman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C</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entered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D</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esign</a:t>
            </a:r>
          </a:p>
        </p:txBody>
      </p:sp>
      <p:sp>
        <p:nvSpPr>
          <p:cNvPr id="4" name="円/楕円 3"/>
          <p:cNvSpPr/>
          <p:nvPr/>
        </p:nvSpPr>
        <p:spPr bwMode="gray">
          <a:xfrm>
            <a:off x="2410691" y="1497218"/>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bwMode="gray">
          <a:xfrm>
            <a:off x="4436548" y="1497218"/>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円/楕円 8"/>
          <p:cNvSpPr/>
          <p:nvPr/>
        </p:nvSpPr>
        <p:spPr bwMode="gray">
          <a:xfrm>
            <a:off x="7001163" y="1521831"/>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p:cNvSpPr/>
          <p:nvPr/>
        </p:nvSpPr>
        <p:spPr bwMode="gray">
          <a:xfrm>
            <a:off x="1019175"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gray">
          <a:xfrm>
            <a:off x="3105246"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gray">
          <a:xfrm>
            <a:off x="5191317"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gray">
          <a:xfrm>
            <a:off x="7277388"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bwMode="gray">
          <a:xfrm>
            <a:off x="1400176" y="4857750"/>
            <a:ext cx="401926" cy="40192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bwMode="gray">
          <a:xfrm flipH="1">
            <a:off x="1228726" y="5210340"/>
            <a:ext cx="258886" cy="28219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bwMode="gray">
          <a:xfrm>
            <a:off x="3343275" y="4857750"/>
            <a:ext cx="504825" cy="62525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bwMode="gray">
          <a:xfrm>
            <a:off x="3433700" y="4936973"/>
            <a:ext cx="311302" cy="82702"/>
            <a:chOff x="3157475" y="5927573"/>
            <a:chExt cx="311302" cy="82702"/>
          </a:xfrm>
        </p:grpSpPr>
        <p:sp>
          <p:nvSpPr>
            <p:cNvPr id="17" name="円/楕円 16"/>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bwMode="gray">
          <a:xfrm>
            <a:off x="3433700" y="5063973"/>
            <a:ext cx="311302" cy="82702"/>
            <a:chOff x="3157475" y="5927573"/>
            <a:chExt cx="311302" cy="82702"/>
          </a:xfrm>
        </p:grpSpPr>
        <p:sp>
          <p:nvSpPr>
            <p:cNvPr id="22" name="円/楕円 21"/>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bwMode="gray">
          <a:xfrm>
            <a:off x="3433700" y="5190973"/>
            <a:ext cx="311302" cy="82702"/>
            <a:chOff x="3157475" y="5927573"/>
            <a:chExt cx="311302" cy="82702"/>
          </a:xfrm>
        </p:grpSpPr>
        <p:sp>
          <p:nvSpPr>
            <p:cNvPr id="25" name="円/楕円 24"/>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bwMode="gray">
          <a:xfrm>
            <a:off x="3433700" y="5317973"/>
            <a:ext cx="311302" cy="82702"/>
            <a:chOff x="3157475" y="5927573"/>
            <a:chExt cx="311302" cy="82702"/>
          </a:xfrm>
        </p:grpSpPr>
        <p:sp>
          <p:nvSpPr>
            <p:cNvPr id="28" name="円/楕円 27"/>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二等辺三角形 30"/>
          <p:cNvSpPr/>
          <p:nvPr/>
        </p:nvSpPr>
        <p:spPr bwMode="gray">
          <a:xfrm rot="13513963">
            <a:off x="5388987" y="5340602"/>
            <a:ext cx="156690" cy="1363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gray">
          <a:xfrm rot="2753406">
            <a:off x="5685792" y="4811369"/>
            <a:ext cx="147923" cy="62525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bwMode="gray">
          <a:xfrm flipH="1">
            <a:off x="7648321" y="4936973"/>
            <a:ext cx="444147" cy="4826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a:off x="7482767" y="5251996"/>
            <a:ext cx="204704" cy="145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コンテンツ プレースホルダー 2"/>
          <p:cNvSpPr txBox="1">
            <a:spLocks/>
          </p:cNvSpPr>
          <p:nvPr/>
        </p:nvSpPr>
        <p:spPr bwMode="gray">
          <a:xfrm>
            <a:off x="652311" y="5737017"/>
            <a:ext cx="1744244"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①</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状況を把握して</a:t>
            </a:r>
            <a:endParaRPr lang="en-US" altLang="ja-JP" sz="1800" dirty="0">
              <a:latin typeface="游ゴシック" panose="020B0400000000000000" pitchFamily="50" charset="-128"/>
              <a:ea typeface="游ゴシック" panose="020B0400000000000000" pitchFamily="50" charset="-128"/>
            </a:endParaRPr>
          </a:p>
        </p:txBody>
      </p:sp>
      <p:sp>
        <p:nvSpPr>
          <p:cNvPr id="39" name="コンテンツ プレースホルダー 2"/>
          <p:cNvSpPr txBox="1">
            <a:spLocks/>
          </p:cNvSpPr>
          <p:nvPr/>
        </p:nvSpPr>
        <p:spPr bwMode="gray">
          <a:xfrm>
            <a:off x="2574654" y="5737017"/>
            <a:ext cx="2150195"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②</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要求事項にまとめて</a:t>
            </a:r>
            <a:endParaRPr lang="en-US" altLang="ja-JP" sz="1800" dirty="0">
              <a:latin typeface="游ゴシック" panose="020B0400000000000000" pitchFamily="50" charset="-128"/>
              <a:ea typeface="游ゴシック" panose="020B0400000000000000" pitchFamily="50" charset="-128"/>
            </a:endParaRPr>
          </a:p>
        </p:txBody>
      </p:sp>
      <p:sp>
        <p:nvSpPr>
          <p:cNvPr id="40" name="コンテンツ プレースホルダー 2"/>
          <p:cNvSpPr txBox="1">
            <a:spLocks/>
          </p:cNvSpPr>
          <p:nvPr/>
        </p:nvSpPr>
        <p:spPr bwMode="gray">
          <a:xfrm>
            <a:off x="5198558" y="5737017"/>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③</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設計して</a:t>
            </a:r>
            <a:endParaRPr lang="en-US" altLang="ja-JP" sz="1800" dirty="0">
              <a:latin typeface="游ゴシック" panose="020B0400000000000000" pitchFamily="50" charset="-128"/>
              <a:ea typeface="游ゴシック" panose="020B0400000000000000" pitchFamily="50" charset="-128"/>
            </a:endParaRPr>
          </a:p>
        </p:txBody>
      </p:sp>
      <p:sp>
        <p:nvSpPr>
          <p:cNvPr id="41" name="コンテンツ プレースホルダー 2"/>
          <p:cNvSpPr txBox="1">
            <a:spLocks/>
          </p:cNvSpPr>
          <p:nvPr/>
        </p:nvSpPr>
        <p:spPr bwMode="gray">
          <a:xfrm>
            <a:off x="7284629" y="5737017"/>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④</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評価する</a:t>
            </a:r>
            <a:endParaRPr lang="en-US" altLang="ja-JP" sz="1800" dirty="0">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bwMode="gray">
          <a:xfrm>
            <a:off x="5451578" y="6575755"/>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コンテンツ プレースホルダー 2">
            <a:extLst>
              <a:ext uri="{FF2B5EF4-FFF2-40B4-BE49-F238E27FC236}">
                <a16:creationId xmlns:a16="http://schemas.microsoft.com/office/drawing/2014/main" id="{CEEE7AB2-2954-4CB8-9834-8F4CB8C52EF6}"/>
              </a:ext>
            </a:extLst>
          </p:cNvPr>
          <p:cNvSpPr txBox="1">
            <a:spLocks/>
          </p:cNvSpPr>
          <p:nvPr/>
        </p:nvSpPr>
        <p:spPr bwMode="gray">
          <a:xfrm>
            <a:off x="7235117" y="2607815"/>
            <a:ext cx="1677265" cy="516538"/>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UCD</a:t>
            </a:r>
            <a:endPar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8888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２</a:t>
            </a:r>
            <a:r>
              <a:rPr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人間中心設計の考え方</a:t>
            </a:r>
          </a:p>
        </p:txBody>
      </p:sp>
      <p:sp>
        <p:nvSpPr>
          <p:cNvPr id="4" name="コンテンツ プレースホルダー 2"/>
          <p:cNvSpPr>
            <a:spLocks noGrp="1"/>
          </p:cNvSpPr>
          <p:nvPr>
            <p:ph idx="1"/>
          </p:nvPr>
        </p:nvSpPr>
        <p:spPr bwMode="gray"/>
        <p:txBody>
          <a:bodyPr rIns="0"/>
          <a:lstStyle/>
          <a:p>
            <a:pPr>
              <a:spcBef>
                <a:spcPts val="600"/>
              </a:spcBef>
              <a:buClr>
                <a:srgbClr val="FE6E54"/>
              </a:buClr>
              <a:buFont typeface="メイリオ" panose="020B0604030504040204" pitchFamily="50" charset="-128"/>
              <a:buChar char="◆"/>
            </a:pPr>
            <a:r>
              <a:rPr kumimoji="1" lang="ja-JP" altLang="en-US" dirty="0">
                <a:latin typeface="游ゴシック" panose="020B0400000000000000" pitchFamily="50" charset="-128"/>
                <a:ea typeface="游ゴシック" panose="020B0400000000000000" pitchFamily="50" charset="-128"/>
              </a:rPr>
              <a:t>人間中心設計という考え方</a:t>
            </a:r>
            <a:endParaRPr kumimoji="1" lang="en-US" altLang="ja-JP"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「設計する人」にとってのメリット</a:t>
            </a:r>
            <a:endParaRPr lang="en-US" altLang="ja-JP" dirty="0">
              <a:latin typeface="游ゴシック" panose="020B0400000000000000" pitchFamily="50" charset="-128"/>
              <a:ea typeface="游ゴシック" panose="020B0400000000000000" pitchFamily="50" charset="-128"/>
            </a:endParaRPr>
          </a:p>
          <a:p>
            <a:pPr>
              <a:spcBef>
                <a:spcPts val="600"/>
              </a:spcBef>
              <a:buFont typeface="メイリオ" panose="020B0604030504040204" pitchFamily="50" charset="-128"/>
              <a:buChar char="◆"/>
            </a:pPr>
            <a:r>
              <a:rPr lang="en-US" altLang="ja-JP" dirty="0">
                <a:latin typeface="游ゴシック" panose="020B0400000000000000" pitchFamily="50" charset="-128"/>
                <a:ea typeface="游ゴシック" panose="020B0400000000000000" pitchFamily="50" charset="-128"/>
              </a:rPr>
              <a:t>Workshop</a:t>
            </a:r>
            <a:r>
              <a:rPr lang="ja-JP" altLang="en-US" dirty="0">
                <a:latin typeface="游ゴシック" panose="020B0400000000000000" pitchFamily="50" charset="-128"/>
                <a:ea typeface="游ゴシック" panose="020B0400000000000000" pitchFamily="50" charset="-128"/>
              </a:rPr>
              <a:t>①</a:t>
            </a:r>
            <a:endParaRPr lang="en-US" altLang="ja-JP" spc="-150"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ユーザーを知るということ</a:t>
            </a:r>
            <a:endParaRPr lang="en-US" altLang="ja-JP" dirty="0">
              <a:latin typeface="游ゴシック" panose="020B0400000000000000" pitchFamily="50" charset="-128"/>
              <a:ea typeface="游ゴシック" panose="020B0400000000000000" pitchFamily="50" charset="-128"/>
            </a:endParaRPr>
          </a:p>
          <a:p>
            <a:pPr lvl="1">
              <a:spcBef>
                <a:spcPts val="600"/>
              </a:spcBef>
              <a:buClr>
                <a:srgbClr val="FE6E54"/>
              </a:buClr>
              <a:buFont typeface="メイリオ" panose="020B0604030504040204" pitchFamily="50" charset="-128"/>
              <a:buChar char="−"/>
            </a:pPr>
            <a:r>
              <a:rPr lang="ja-JP" altLang="en-US" sz="2400" dirty="0">
                <a:latin typeface="游ゴシック" panose="020B0400000000000000" pitchFamily="50" charset="-128"/>
                <a:ea typeface="游ゴシック" panose="020B0400000000000000" pitchFamily="50" charset="-128"/>
              </a:rPr>
              <a:t>対象ユーザー、ユーザーの特徴とカテゴライズ例</a:t>
            </a:r>
            <a:endParaRPr lang="en-US" altLang="ja-JP" dirty="0">
              <a:latin typeface="游ゴシック" panose="020B0400000000000000" pitchFamily="50" charset="-128"/>
              <a:ea typeface="游ゴシック" panose="020B0400000000000000" pitchFamily="50" charset="-128"/>
            </a:endParaRPr>
          </a:p>
          <a:p>
            <a:pPr>
              <a:spcBef>
                <a:spcPts val="600"/>
              </a:spcBef>
              <a:buFont typeface="メイリオ" panose="020B0604030504040204" pitchFamily="50" charset="-128"/>
              <a:buChar char="◆"/>
            </a:pPr>
            <a:r>
              <a:rPr lang="en-US" altLang="ja-JP" dirty="0">
                <a:latin typeface="游ゴシック" panose="020B0400000000000000" pitchFamily="50" charset="-128"/>
                <a:ea typeface="游ゴシック" panose="020B0400000000000000" pitchFamily="50" charset="-128"/>
              </a:rPr>
              <a:t>Workshop</a:t>
            </a:r>
            <a:r>
              <a:rPr lang="ja-JP" altLang="en-US" dirty="0">
                <a:latin typeface="游ゴシック" panose="020B0400000000000000" pitchFamily="50" charset="-128"/>
                <a:ea typeface="游ゴシック" panose="020B0400000000000000" pitchFamily="50" charset="-128"/>
              </a:rPr>
              <a:t>②</a:t>
            </a:r>
            <a:endParaRPr lang="en-US" altLang="ja-JP" spc="-15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8</a:t>
            </a:fld>
            <a:endParaRPr lang="ja-JP" altLang="en-US"/>
          </a:p>
        </p:txBody>
      </p:sp>
    </p:spTree>
    <p:extLst>
      <p:ext uri="{BB962C8B-B14F-4D97-AF65-F5344CB8AC3E}">
        <p14:creationId xmlns:p14="http://schemas.microsoft.com/office/powerpoint/2010/main" val="391805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人間中心設計という考え方　</a:t>
            </a:r>
          </a:p>
        </p:txBody>
      </p:sp>
      <p:sp>
        <p:nvSpPr>
          <p:cNvPr id="3" name="コンテンツ プレースホルダー 2"/>
          <p:cNvSpPr>
            <a:spLocks noGrp="1"/>
          </p:cNvSpPr>
          <p:nvPr>
            <p:ph idx="4294967295"/>
          </p:nvPr>
        </p:nvSpPr>
        <p:spPr bwMode="gray">
          <a:xfrm>
            <a:off x="352425" y="5816600"/>
            <a:ext cx="8366125" cy="887413"/>
          </a:xfrm>
          <a:prstGeom prst="roundRect">
            <a:avLst/>
          </a:prstGeom>
          <a:solidFill>
            <a:srgbClr val="FE6E54"/>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0" inden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は、「苦い経験」をできるだけ少なくし、「うれしい経験」をできるだけ豊かにしようとする設計への取り組み</a:t>
            </a:r>
          </a:p>
        </p:txBody>
      </p:sp>
      <p:pic>
        <p:nvPicPr>
          <p:cNvPr id="4" name="Picture 2" descr="\\Sv019071\cv推進部\2G\9X_temp\98_PDF\5_1_うれしい体験にがい体験.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gray">
          <a:xfrm rot="5400000">
            <a:off x="3008765" y="-1376506"/>
            <a:ext cx="2623431" cy="7240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v019071\cv推進部\2G\9X_temp\98_PDF\5_2_うれしい体験にがい体験.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5400000">
            <a:off x="3210155" y="1600655"/>
            <a:ext cx="1977114" cy="593134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bwMode="gray">
          <a:xfrm>
            <a:off x="5451578" y="5351546"/>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9</a:t>
            </a:fld>
            <a:endParaRPr lang="ja-JP" altLang="en-US"/>
          </a:p>
        </p:txBody>
      </p:sp>
    </p:spTree>
    <p:extLst>
      <p:ext uri="{BB962C8B-B14F-4D97-AF65-F5344CB8AC3E}">
        <p14:creationId xmlns:p14="http://schemas.microsoft.com/office/powerpoint/2010/main" val="300438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19236</TotalTime>
  <Words>2286</Words>
  <Application>Microsoft Office PowerPoint</Application>
  <PresentationFormat>画面に合わせる (4:3)</PresentationFormat>
  <Paragraphs>569</Paragraphs>
  <Slides>42</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42</vt:i4>
      </vt:variant>
    </vt:vector>
  </HeadingPairs>
  <TitlesOfParts>
    <vt:vector size="52" baseType="lpstr">
      <vt:lpstr>HGPｺﾞｼｯｸM</vt:lpstr>
      <vt:lpstr>Meiryo UI</vt:lpstr>
      <vt:lpstr>ＭＳ Ｐゴシック</vt:lpstr>
      <vt:lpstr>メイリオ</vt:lpstr>
      <vt:lpstr>Yu Gothic</vt:lpstr>
      <vt:lpstr>Yu Gothic</vt:lpstr>
      <vt:lpstr>Arial</vt:lpstr>
      <vt:lpstr>Calibri</vt:lpstr>
      <vt:lpstr>Wingdings</vt:lpstr>
      <vt:lpstr>Office ​​テーマ</vt:lpstr>
      <vt:lpstr>人間中心設計入門編</vt:lpstr>
      <vt:lpstr>目次</vt:lpstr>
      <vt:lpstr>１. こんなことはありませんか？</vt:lpstr>
      <vt:lpstr>事例いろいろ①</vt:lpstr>
      <vt:lpstr>事例いろいろ②</vt:lpstr>
      <vt:lpstr>事例いろいろ③</vt:lpstr>
      <vt:lpstr>人間中心設計とは</vt:lpstr>
      <vt:lpstr>２.人間中心設計の考え方</vt:lpstr>
      <vt:lpstr>人間中心設計という考え方　</vt:lpstr>
      <vt:lpstr>設計する人にとっての人間中心設計とは</vt:lpstr>
      <vt:lpstr>コンビニATMの対象ユーザーは？</vt:lpstr>
      <vt:lpstr>ユーザーは？</vt:lpstr>
      <vt:lpstr>自社の●●製品の対象ユーザーは？</vt:lpstr>
      <vt:lpstr>ユーザーの特徴は？</vt:lpstr>
      <vt:lpstr>ユーザーが受け取る意味の違い</vt:lpstr>
      <vt:lpstr>利用に関わるユーザー特徴のカテゴライズ例</vt:lpstr>
      <vt:lpstr>ユーザー特徴別・設計の配慮例</vt:lpstr>
      <vt:lpstr> ユーザーや状況に配慮した設計の工夫</vt:lpstr>
      <vt:lpstr>３.ユーザビリティ</vt:lpstr>
      <vt:lpstr>ユーザビリティとは</vt:lpstr>
      <vt:lpstr>ユーザビリティの定義</vt:lpstr>
      <vt:lpstr>ユーザーの目的</vt:lpstr>
      <vt:lpstr>ユーザビリティと利用品質</vt:lpstr>
      <vt:lpstr>４.HCDのサイクルと導入</vt:lpstr>
      <vt:lpstr>HCDサイクル（ISO9241-210）</vt:lpstr>
      <vt:lpstr>HCDサイクルの例</vt:lpstr>
      <vt:lpstr>HCDサイクルの例</vt:lpstr>
      <vt:lpstr>HCDサイクルの例　ATM</vt:lpstr>
      <vt:lpstr>HCDサイクルに対応する手法</vt:lpstr>
      <vt:lpstr>HCDサイクルの効果</vt:lpstr>
      <vt:lpstr>まとめ</vt:lpstr>
      <vt:lpstr>更新履歴</vt:lpstr>
      <vt:lpstr>付録</vt:lpstr>
      <vt:lpstr>検体検査機器 （シスメックス）</vt:lpstr>
      <vt:lpstr>検体検査機器（シスメックス） HCDベストプラクティスアウォード2016　最優秀賞(HCD-Net)</vt:lpstr>
      <vt:lpstr>imageRunnerガイダンス （キヤノン）</vt:lpstr>
      <vt:lpstr>imageRunnerガイダンス（キヤノン） グッドデザイン賞2016(受賞は商品全体)</vt:lpstr>
      <vt:lpstr>remy pan＋（レミパンプラス） （株式会社remy）</vt:lpstr>
      <vt:lpstr>remy pan＋（株式会社remy ） HCDベストプラクティスアウォード2016　最優秀賞(HCD-Net)</vt:lpstr>
      <vt:lpstr>用語集</vt:lpstr>
      <vt:lpstr>用語集</vt:lpstr>
      <vt:lpstr>付録の更新履歴と著作権表示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人間中心設計入門編</dc:title>
  <dc:creator>iris5</dc:creator>
  <cp:lastModifiedBy>石山　泰弘</cp:lastModifiedBy>
  <cp:revision>104</cp:revision>
  <cp:lastPrinted>2018-10-05T01:07:35Z</cp:lastPrinted>
  <dcterms:created xsi:type="dcterms:W3CDTF">2016-11-09T02:50:30Z</dcterms:created>
  <dcterms:modified xsi:type="dcterms:W3CDTF">2018-11-02T04:19:08Z</dcterms:modified>
</cp:coreProperties>
</file>