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7559675" cx="10691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tEBmonpV4C/w/nA2AjIU4HwTd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BBC4E0-1A1A-436E-9641-133DCFF06A9A}">
  <a:tblStyle styleId="{7ABBC4E0-1A1A-436E-9641-133DCFF06A9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0A784499-275E-4A63-A5A9-D82FB900321B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924bd647a_0_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g8924bd647a_0_15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883c943525_1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g883c943525_1_1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11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0" name="Google Shape;150;p18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ユーザー設定レイアウト">
  <p:cSld name="ユーザー設定レイアウト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/>
          <p:nvPr>
            <p:ph type="title"/>
          </p:nvPr>
        </p:nvSpPr>
        <p:spPr>
          <a:xfrm>
            <a:off x="161592" y="150494"/>
            <a:ext cx="10384424" cy="21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95"/>
              <a:buFont typeface="Calibri"/>
              <a:buNone/>
              <a:defRPr sz="129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/>
          <p:nvPr>
            <p:ph idx="2" type="pic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9"/>
          <p:cNvSpPr txBox="1"/>
          <p:nvPr>
            <p:ph idx="1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72" name="Google Shape;72;p2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0"/>
          <p:cNvSpPr txBox="1"/>
          <p:nvPr>
            <p:ph type="title"/>
          </p:nvPr>
        </p:nvSpPr>
        <p:spPr>
          <a:xfrm>
            <a:off x="123837" y="119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" type="body"/>
          </p:nvPr>
        </p:nvSpPr>
        <p:spPr>
          <a:xfrm rot="5400000">
            <a:off x="2947634" y="-200159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30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0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1"/>
          <p:cNvSpPr txBox="1"/>
          <p:nvPr>
            <p:ph type="title"/>
          </p:nvPr>
        </p:nvSpPr>
        <p:spPr>
          <a:xfrm rot="5400000">
            <a:off x="5600802" y="2453009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" type="body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3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1"/>
          <p:cNvSpPr txBox="1"/>
          <p:nvPr>
            <p:ph type="title"/>
          </p:nvPr>
        </p:nvSpPr>
        <p:spPr>
          <a:xfrm>
            <a:off x="123837" y="119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" type="body"/>
          </p:nvPr>
        </p:nvSpPr>
        <p:spPr>
          <a:xfrm>
            <a:off x="321237" y="209316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 txBox="1"/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" type="subTitle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/>
        </p:txBody>
      </p:sp>
      <p:sp>
        <p:nvSpPr>
          <p:cNvPr id="27" name="Google Shape;27;p22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2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3"/>
          <p:cNvSpPr txBox="1"/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1" type="body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23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3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/>
          <p:nvPr>
            <p:ph type="title"/>
          </p:nvPr>
        </p:nvSpPr>
        <p:spPr>
          <a:xfrm>
            <a:off x="123837" y="119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" type="body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2" type="body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4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5"/>
          <p:cNvSpPr txBox="1"/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5"/>
          <p:cNvSpPr txBox="1"/>
          <p:nvPr>
            <p:ph idx="1" type="body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6" name="Google Shape;46;p25"/>
          <p:cNvSpPr txBox="1"/>
          <p:nvPr>
            <p:ph idx="2" type="body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3" type="body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8" name="Google Shape;48;p25"/>
          <p:cNvSpPr txBox="1"/>
          <p:nvPr>
            <p:ph idx="4" type="body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5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6"/>
          <p:cNvSpPr txBox="1"/>
          <p:nvPr>
            <p:ph type="title"/>
          </p:nvPr>
        </p:nvSpPr>
        <p:spPr>
          <a:xfrm>
            <a:off x="123837" y="119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6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7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7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" type="body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564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indent="-424561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indent="-39662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indent="-368617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indent="-368617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indent="-368617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indent="-368617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indent="-368617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indent="-368617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/>
        </p:txBody>
      </p:sp>
      <p:sp>
        <p:nvSpPr>
          <p:cNvPr id="64" name="Google Shape;64;p28"/>
          <p:cNvSpPr txBox="1"/>
          <p:nvPr>
            <p:ph idx="2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5" name="Google Shape;65;p28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8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123837" y="119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b="0" i="0" sz="4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321237" y="209316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561" lvl="0" marL="457200" marR="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b="0" i="0" sz="3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621" lvl="1" marL="914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b="0" i="0" sz="26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617" lvl="2" marL="1371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b="0" i="0" sz="22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583" lvl="3" marL="1828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583" lvl="4" marL="22860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583" lvl="5" marL="27432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583" lvl="6" marL="3200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584" lvl="7" marL="3657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584" lvl="8" marL="4114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>
            <p:ph type="title"/>
          </p:nvPr>
        </p:nvSpPr>
        <p:spPr>
          <a:xfrm>
            <a:off x="560385" y="2402276"/>
            <a:ext cx="9585600" cy="92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22"/>
              <a:buFont typeface="Calibri"/>
              <a:buNone/>
            </a:pPr>
            <a:r>
              <a:rPr lang="ja-JP" sz="3022">
                <a:latin typeface="Meiryo"/>
                <a:ea typeface="Meiryo"/>
                <a:cs typeface="Meiryo"/>
                <a:sym typeface="Meiryo"/>
              </a:rPr>
              <a:t>HCD-Net AWARD 2025</a:t>
            </a:r>
            <a:br>
              <a:rPr lang="ja-JP" sz="3022">
                <a:latin typeface="Meiryo"/>
                <a:ea typeface="Meiryo"/>
                <a:cs typeface="Meiryo"/>
                <a:sym typeface="Meiryo"/>
              </a:rPr>
            </a:br>
            <a:r>
              <a:rPr lang="ja-JP" sz="3022">
                <a:latin typeface="Meiryo"/>
                <a:ea typeface="Meiryo"/>
                <a:cs typeface="Meiryo"/>
                <a:sym typeface="Meiryo"/>
              </a:rPr>
              <a:t>応募シート書き方</a:t>
            </a:r>
            <a:r>
              <a:rPr lang="ja-JP" sz="3022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ガイド</a:t>
            </a:r>
            <a:r>
              <a:rPr lang="ja-JP" sz="3022">
                <a:latin typeface="Meiryo"/>
                <a:ea typeface="Meiryo"/>
                <a:cs typeface="Meiryo"/>
                <a:sym typeface="Meiryo"/>
              </a:rPr>
              <a:t> 　rev.</a:t>
            </a:r>
            <a:r>
              <a:rPr lang="ja-JP" sz="3022">
                <a:latin typeface="Meiryo"/>
                <a:ea typeface="Meiryo"/>
                <a:cs typeface="Meiryo"/>
                <a:sym typeface="Meiryo"/>
              </a:rPr>
              <a:t>7</a:t>
            </a:r>
            <a:endParaRPr sz="3022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2" name="Google Shape;92;p1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36052" y="5331239"/>
            <a:ext cx="4019710" cy="9252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924bd647a_0_15"/>
          <p:cNvSpPr txBox="1"/>
          <p:nvPr>
            <p:ph idx="1" type="body"/>
          </p:nvPr>
        </p:nvSpPr>
        <p:spPr>
          <a:xfrm>
            <a:off x="321237" y="961939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</a:pPr>
            <a:r>
              <a:rPr lang="ja-JP" sz="1800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応募シート.ppt　の書き方についてご説明します。</a:t>
            </a:r>
            <a:endParaRPr sz="1800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</a:pPr>
            <a:r>
              <a:t/>
            </a:r>
            <a:endParaRPr sz="1800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</a:pPr>
            <a:r>
              <a:t/>
            </a:r>
            <a:endParaRPr sz="1800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応募シート</a:t>
            </a:r>
            <a:r>
              <a:rPr lang="ja-JP" sz="1800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.pptの内容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１．サマリーシート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２．応募内容詳細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３．プロジェクトの背景・経緯、成果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４．プロジェクトで使用したナレッジ・ノウハウ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留意事項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338264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●"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応募シートのファイル名は、作品名としてください</a:t>
            </a:r>
            <a:b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例：作品名が「HCD-Net AWARD」の場合は「HCD-Net AWARD.ppt」としてください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338264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●"/>
            </a:pPr>
            <a:r>
              <a:rPr lang="ja-JP" sz="1727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作品が入賞された場合、入賞されたことをHCD-Netホームページにて掲載させていただきます。</a:t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727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</a:pPr>
            <a:r>
              <a:t/>
            </a:r>
            <a:endParaRPr sz="1800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9" name="Google Shape;99;g8924bd647a_0_15"/>
          <p:cNvSpPr txBox="1"/>
          <p:nvPr>
            <p:ph idx="12" type="sldNum"/>
          </p:nvPr>
        </p:nvSpPr>
        <p:spPr>
          <a:xfrm>
            <a:off x="8065560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/>
        </p:nvSpPr>
        <p:spPr>
          <a:xfrm>
            <a:off x="572676" y="3837500"/>
            <a:ext cx="9402000" cy="31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また、審査及び共有価値を高めるため、以下の要素は配慮ください。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t/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【必須】</a:t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キャッチーなキーチャートは最低ひとつは入れる。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右の見出し要素を使用する。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サムネイル的に縮小して使用をすることもあるので、なるべく</a:t>
            </a:r>
            <a:b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小さな文字を使わず、ビジュアルに、簡潔にまとめる。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t/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【望ましい】</a:t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どんなところがユニーク？　新規性はどこ？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他の人にとっての再現性は？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195326" lvl="0" marL="19532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727"/>
              <a:buFont typeface="Meiryo"/>
              <a:buChar char="•"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成果については組織内の中間成果でなく、対外的に生んだ成果が好ましい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344075" y="1708375"/>
            <a:ext cx="9674100" cy="14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Meiryo"/>
              <a:buAutoNum type="arabicPeriod"/>
            </a:pPr>
            <a:r>
              <a:rPr i="0" lang="ja-JP" sz="1600" u="sng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ナレッジ共有先</a:t>
            </a:r>
            <a:br>
              <a:rPr i="0" lang="ja-JP" sz="16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i="0" lang="ja-JP" sz="14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このナレッジ・ノウハウを欲し活用できそうと考えられるのは、どんな課題感を持っている誰なのか？</a:t>
            </a:r>
            <a:br>
              <a:rPr i="0" lang="ja-JP" sz="14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i="0" lang="ja-JP" sz="14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（プロジェクト内の実施ターゲットでなく、このドキュメントの読み手として）</a:t>
            </a:r>
            <a:endParaRPr i="0" sz="1400" u="none" cap="none" strike="noStrik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Meiryo"/>
              <a:buAutoNum type="arabicPeriod"/>
            </a:pPr>
            <a:r>
              <a:rPr i="0" lang="ja-JP" sz="1600" u="sng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エッセンス</a:t>
            </a:r>
            <a:br>
              <a:rPr i="0" lang="ja-JP" sz="16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i="0" lang="ja-JP" sz="14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このナレッジ・ノウハウの概略と、価値が高いと考えられる主要部分の簡潔なまとめ</a:t>
            </a:r>
            <a:endParaRPr i="0" sz="1400" u="none" cap="none" strike="noStrik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Meiryo"/>
              <a:buAutoNum type="arabicPeriod"/>
            </a:pPr>
            <a:r>
              <a:rPr i="0" lang="ja-JP" sz="1600" u="sng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成果</a:t>
            </a:r>
            <a:endParaRPr i="0" sz="1600" u="sng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i="0" lang="ja-JP" sz="1400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プロジェクトなどで生んだ具体的な成果を定性・定量で表現</a:t>
            </a:r>
            <a:endParaRPr i="0" sz="1400" u="none" cap="none" strike="noStrik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i="0" sz="1600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7" name="Google Shape;107;p4"/>
          <p:cNvSpPr txBox="1"/>
          <p:nvPr>
            <p:ph type="title"/>
          </p:nvPr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65"/>
              <a:buFont typeface="Calibri"/>
              <a:buNone/>
            </a:pPr>
            <a:r>
              <a:rPr b="1" lang="ja-JP" sz="1365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１．サマリーシート</a:t>
            </a:r>
            <a:endParaRPr sz="1495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8" name="Google Shape;108;p4"/>
          <p:cNvSpPr txBox="1"/>
          <p:nvPr>
            <p:ph idx="12" type="sldNum"/>
          </p:nvPr>
        </p:nvSpPr>
        <p:spPr>
          <a:xfrm>
            <a:off x="10105533" y="7006701"/>
            <a:ext cx="440481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9" name="Google Shape;109;p4"/>
          <p:cNvSpPr txBox="1"/>
          <p:nvPr/>
        </p:nvSpPr>
        <p:spPr>
          <a:xfrm>
            <a:off x="344070" y="810885"/>
            <a:ext cx="10003800" cy="7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このサマリーシート1ページでは、以下を</a:t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「体裁自由」で “分かりやすくキャッチーに” プレゼンしてください。</a:t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（詳細は次ページ以降で記載できます）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0" name="Google Shape;110;p4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95"/>
              <a:buFont typeface="Arial"/>
              <a:buNone/>
            </a:pPr>
            <a:r>
              <a:rPr i="0" lang="ja-JP" sz="1295" u="none" cap="none" strike="noStrik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応募タイトルを入れてください。　※応募の表紙兼、公開時の一覧に使用します。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8332325" y="4655350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ナレッジ共有先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8332325" y="5118050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エッセンス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8332325" y="5580750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成果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83c943525_1_1"/>
          <p:cNvSpPr txBox="1"/>
          <p:nvPr/>
        </p:nvSpPr>
        <p:spPr>
          <a:xfrm rot="-1116500">
            <a:off x="2902424" y="2346824"/>
            <a:ext cx="5078704" cy="1626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i="0" lang="ja-JP" sz="9600" u="none" cap="none" strike="noStrike">
                <a:solidFill>
                  <a:srgbClr val="D8D8D8"/>
                </a:solidFill>
                <a:latin typeface="Meiryo"/>
                <a:ea typeface="Meiryo"/>
                <a:cs typeface="Meiryo"/>
                <a:sym typeface="Meiryo"/>
              </a:rPr>
              <a:t>Sample</a:t>
            </a:r>
            <a:endParaRPr i="0" sz="9600" u="none" cap="none" strike="noStrike">
              <a:solidFill>
                <a:srgbClr val="D8D8D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graphicFrame>
        <p:nvGraphicFramePr>
          <p:cNvPr id="119" name="Google Shape;119;g883c943525_1_1"/>
          <p:cNvGraphicFramePr/>
          <p:nvPr/>
        </p:nvGraphicFramePr>
        <p:xfrm>
          <a:off x="331650" y="6322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{7ABBC4E0-1A1A-436E-9641-133DCFF06A9A}</a:tableStyleId>
              </a:tblPr>
              <a:tblGrid>
                <a:gridCol w="471350"/>
                <a:gridCol w="1800525"/>
                <a:gridCol w="7756500"/>
              </a:tblGrid>
              <a:tr h="6359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応募ジャンル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lang="ja-JP" sz="1050" u="none" cap="none" strike="noStrike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1) サービス・プロダクト</a:t>
                      </a:r>
                      <a:br>
                        <a:rPr lang="ja-JP" sz="1050" u="none" cap="none" strike="noStrike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</a:br>
                      <a:r>
                        <a:rPr lang="ja-JP" sz="1050" u="none" cap="none" strike="noStrike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2) 教育・育成 </a:t>
                      </a:r>
                      <a:br>
                        <a:rPr lang="ja-JP" sz="1050" u="none" cap="none" strike="noStrike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</a:br>
                      <a:r>
                        <a:rPr lang="ja-JP" sz="1050" u="none" cap="none" strike="noStrike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3) 新メソッド・コンセプト</a:t>
                      </a:r>
                      <a:endParaRPr sz="1100" u="none" cap="none" strike="noStrike">
                        <a:solidFill>
                          <a:srgbClr val="434343"/>
                        </a:solidFill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サブタイトル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［必要に応じ記載。30文字以内程度。長すぎると末尾が切れることがあります。］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8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表彰対象者（所属／氏名フルネーム／よみがな）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［表彰対象者の方を全員記載ください。最初の人を代表者と見なします。名字と名前の間は半角スペースで区切ってください。］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トロフィー、表彰状で使用する</a:t>
                      </a:r>
                      <a:endParaRPr sz="1100" u="none" cap="none" strike="noStrike">
                        <a:solidFill>
                          <a:srgbClr val="000000"/>
                        </a:solidFill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表彰対象者名　</a:t>
                      </a:r>
                      <a:endParaRPr sz="1100" u="none" cap="none" strike="noStrike">
                        <a:solidFill>
                          <a:srgbClr val="000000"/>
                        </a:solidFill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［</a:t>
                      </a: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トロフィーや表彰状で使用する表彰対象者名を記載してください。　</a:t>
                      </a:r>
                      <a:r>
                        <a:rPr lang="ja-JP" sz="1100" u="none" cap="none" strike="noStrike">
                          <a:highlight>
                            <a:srgbClr val="FFFF00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100文字以内に収めてください。</a:t>
                      </a:r>
                      <a:endParaRPr sz="1100" u="none" cap="none" strike="noStrike">
                        <a:highlight>
                          <a:srgbClr val="FFFF00"/>
                        </a:highlight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トロフィーの</a:t>
                      </a: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スペースは「</a:t>
                      </a: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25文字✕4段」になります。　</a:t>
                      </a:r>
                      <a:b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</a:b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基本的に表彰対象者を記載していただきたいのですが、長い場合は、「25文字✕4段」に収まるように省略して記載してください。　※</a:t>
                      </a: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25文字✕4段</a:t>
                      </a:r>
                      <a:r>
                        <a:rPr lang="ja-JP" sz="1100" u="none" cap="none" strike="noStrike">
                          <a:highlight>
                            <a:srgbClr val="FFFF00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＝100文字</a:t>
                      </a: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Meiryo"/>
                          <a:ea typeface="Meiryo"/>
                          <a:cs typeface="Meiryo"/>
                          <a:sym typeface="Meiryo"/>
                        </a:rPr>
                        <a:t>以上</a:t>
                      </a:r>
                      <a:r>
                        <a:rPr lang="ja-JP" sz="1100" u="none" cap="none" strike="noStrike">
                          <a:solidFill>
                            <a:srgbClr val="000000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の場合は切り捨てになりますので注意してください。</a:t>
                      </a:r>
                      <a:endParaRPr sz="1100" u="none" cap="none" strike="noStrike">
                        <a:solidFill>
                          <a:srgbClr val="000000"/>
                        </a:solidFill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自薦／他薦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ナレッジ共有先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ナレッジ・ノウハウを活用できるであろう共有先・読み手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［狭義の類似組織や課題に閉じず、業種業界をまたいで活用できるよう、抱える課題を中心にターゲット設定を記載ください］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エッセンス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対象名称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［対象のサービス、プロダクト、メソッド、コンセプト、教育・育成対象の組織の名称を記載ください］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ターゲット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［サービス・プロダクトの場合ターゲットを記載ください。メソッド、コンセプト、教育・育成対象の組織の場合は記載なしでOKです］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1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概要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［詳細は次ページ以降にフリーフォーマットで記載可ですが、ここには簡潔に記載ください］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ナレッジ・ノウハウの内容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［詳細は次ページ以降にフリーフォーマットで記載可ですが、ここには簡潔に記載ください］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ナレッジ・ノウハウや取組の新規性・ユニークさ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ナレッジ・ノウハウの再現性、汎用性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成果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成果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［売上、出荷数、集客、動員、メディア露出、SNSエンゲージメント…等々、対外的に生んだ成果が好ましい。発表先や方法と反響など、どこにどのように発信してどのような反響を得たか。　定性、定量両面で記載ください。］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0" name="Google Shape;120;g883c943525_1_1"/>
          <p:cNvSpPr txBox="1"/>
          <p:nvPr>
            <p:ph idx="12" type="sldNum"/>
          </p:nvPr>
        </p:nvSpPr>
        <p:spPr>
          <a:xfrm>
            <a:off x="10096107" y="7006701"/>
            <a:ext cx="4500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1" name="Google Shape;121;g883c943525_1_1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2" name="Google Shape;122;g883c943525_1_1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２．内容詳細</a:t>
            </a:r>
            <a:endParaRPr i="0" sz="1495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3" name="Google Shape;123;g883c943525_1_1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9" name="Google Shape;129;p9"/>
          <p:cNvSpPr txBox="1"/>
          <p:nvPr/>
        </p:nvSpPr>
        <p:spPr>
          <a:xfrm>
            <a:off x="1074649" y="2312700"/>
            <a:ext cx="8703900" cy="15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最終審査に通過した際は、自由に記載ページを増やすことも可能ですが、なるべく2ページ以内を目安にまとめてください。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t/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フリーフォーマットです。</a:t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投影用のページではないので文字の大きさは自由ですが、読者への可読性は配慮ください（最終審査以降、投影用の資料アレンジはお願いすることがあります）。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graphicFrame>
        <p:nvGraphicFramePr>
          <p:cNvPr id="130" name="Google Shape;130;p9"/>
          <p:cNvGraphicFramePr/>
          <p:nvPr/>
        </p:nvGraphicFramePr>
        <p:xfrm>
          <a:off x="652806" y="73400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{0A784499-275E-4A63-A5A9-D82FB900321B}</a:tableStyleId>
              </a:tblPr>
              <a:tblGrid>
                <a:gridCol w="1891025"/>
                <a:gridCol w="7756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ja-JP" sz="1600" u="none" cap="none" strike="noStrike">
                          <a:solidFill>
                            <a:srgbClr val="7F7F7F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1) 背景・経緯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400" u="none" cap="none" strike="noStrike">
                          <a:solidFill>
                            <a:srgbClr val="7F7F7F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具体事例が実施された背景・経緯を記載。成果やナレッジ・ノウハウの使い方を理解する上での参考情報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ja-JP" sz="1600" u="none" cap="none" strike="noStrike">
                          <a:solidFill>
                            <a:srgbClr val="7F7F7F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2) 成果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400" u="none" cap="none" strike="noStrike">
                          <a:solidFill>
                            <a:srgbClr val="7F7F7F"/>
                          </a:solidFill>
                          <a:latin typeface="Meiryo"/>
                          <a:ea typeface="Meiryo"/>
                          <a:cs typeface="Meiryo"/>
                          <a:sym typeface="Meiryo"/>
                        </a:rPr>
                        <a:t>プロジェクトなどで生んだ具体的な成果を定性・定量で表現。それ自体も賞の評価の一部であると同時に、ナレッジ・ノウハウ価値の傍証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1" name="Google Shape;131;p9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2" name="Google Shape;132;p9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３．背景・経緯・成果</a:t>
            </a:r>
            <a:endParaRPr i="0" sz="1495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9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652800" y="472437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背景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652800" y="5440950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経緯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6" name="Google Shape;136;p9"/>
          <p:cNvSpPr/>
          <p:nvPr/>
        </p:nvSpPr>
        <p:spPr>
          <a:xfrm>
            <a:off x="652800" y="615752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成果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2" name="Google Shape;142;p11"/>
          <p:cNvSpPr txBox="1"/>
          <p:nvPr/>
        </p:nvSpPr>
        <p:spPr>
          <a:xfrm>
            <a:off x="503079" y="1058550"/>
            <a:ext cx="9612900" cy="18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このドキュメントの読み手が、記載されたナレッジ・ノウハウを再現しようとした際に手助けとなるように、プロジェクトで実施した内容を詳しく記載してください。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t/>
            </a:r>
            <a:endParaRPr i="0" sz="1727" u="none" cap="none" strike="noStrike">
              <a:solidFill>
                <a:srgbClr val="7F7F7F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最終審査に通過した際は、自由に記載ページを増やすことも可能ですが、なるべく2ページ以内にまとめてください。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1727" u="none" cap="none" strike="noStrike">
                <a:solidFill>
                  <a:srgbClr val="7F7F7F"/>
                </a:solidFill>
                <a:latin typeface="Meiryo"/>
                <a:ea typeface="Meiryo"/>
                <a:cs typeface="Meiryo"/>
                <a:sym typeface="Meiryo"/>
              </a:rPr>
              <a:t>フリーフォーマットです。投影用のページではないので文字の大きさは自由です（最終審査以降、投影用の資料アレンジはお願いすることがあります）。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3" name="Google Shape;143;p11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4" name="Google Shape;144;p11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４．ナレッジ・ノウハウ</a:t>
            </a:r>
            <a:endParaRPr b="1" i="0" sz="1365" u="none" cap="none" strike="noStrik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5" name="Google Shape;145;p11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6" name="Google Shape;146;p11"/>
          <p:cNvSpPr/>
          <p:nvPr/>
        </p:nvSpPr>
        <p:spPr>
          <a:xfrm>
            <a:off x="644125" y="506287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ナレッジ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7" name="Google Shape;147;p11"/>
          <p:cNvSpPr/>
          <p:nvPr/>
        </p:nvSpPr>
        <p:spPr>
          <a:xfrm>
            <a:off x="644125" y="5779450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ノウハウ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/>
          <p:nvPr>
            <p:ph type="title"/>
          </p:nvPr>
        </p:nvSpPr>
        <p:spPr>
          <a:xfrm>
            <a:off x="414551" y="376415"/>
            <a:ext cx="9813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rPr lang="ja-JP" sz="2600">
                <a:latin typeface="Meiryo"/>
                <a:ea typeface="Meiryo"/>
                <a:cs typeface="Meiryo"/>
                <a:sym typeface="Meiryo"/>
              </a:rPr>
              <a:t>修正履歴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53" name="Google Shape;153;p18"/>
          <p:cNvSpPr txBox="1"/>
          <p:nvPr>
            <p:ph idx="1" type="body"/>
          </p:nvPr>
        </p:nvSpPr>
        <p:spPr>
          <a:xfrm>
            <a:off x="414551" y="918903"/>
            <a:ext cx="9888900" cy="6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270000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Rev.1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FAQに応募費用が無料である旨、追記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Rev.2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記載内容に重複感があるとの指摘から、表現、説明を訂正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応募から審査、表彰までのステップを記載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Rev.3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全面改訂（20200627）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Rev.4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P3 “一次審査後に一般公開予定である”旨の一文を削（20210716）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P4トロフィー、表彰状で使用する表彰対象者名の文字数を追加 （20210710）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Rev.5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日付更新（20230509）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Rev.6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日付更新（20250318）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P2応募シートのファイル名に関する事項を追加（20250318）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●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Rev.7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日付更新（20260204）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Meiryo"/>
              <a:buChar char="○"/>
            </a:pPr>
            <a:r>
              <a:rPr lang="ja-JP" sz="1400">
                <a:latin typeface="Meiryo"/>
                <a:ea typeface="Meiryo"/>
                <a:cs typeface="Meiryo"/>
                <a:sym typeface="Meiryo"/>
              </a:rPr>
              <a:t>全体のフォントをメイリオに変更（20260204）</a:t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latin typeface="Meiryo"/>
              <a:ea typeface="Meiryo"/>
              <a:cs typeface="Meiryo"/>
              <a:sym typeface="Meiry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54" name="Google Shape;154;p18"/>
          <p:cNvSpPr txBox="1"/>
          <p:nvPr>
            <p:ph idx="12" type="sldNum"/>
          </p:nvPr>
        </p:nvSpPr>
        <p:spPr>
          <a:xfrm>
            <a:off x="7897839" y="7108525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2019-05-12T16:59:57Z</dcterms:created>
  <dc:creator>真一 玉飼</dc:creator>
</cp:coreProperties>
</file>