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Merriweather"/>
      <p:regular r:id="rId15"/>
    </p:embeddedFont>
    <p:embeddedFont>
      <p:font typeface="Merriweather"/>
      <p:regular r:id="rId16"/>
    </p:embeddedFont>
    <p:embeddedFont>
      <p:font typeface="Merriweather"/>
      <p:regular r:id="rId17"/>
    </p:embeddedFont>
    <p:embeddedFont>
      <p:font typeface="Merriweather"/>
      <p:regular r:id="rId18"/>
    </p:embeddedFont>
    <p:embeddedFont>
      <p:font typeface="Open Sans"/>
      <p:regular r:id="rId19"/>
    </p:embeddedFont>
    <p:embeddedFont>
      <p:font typeface="Open Sans"/>
      <p:regular r:id="rId20"/>
    </p:embeddedFont>
    <p:embeddedFont>
      <p:font typeface="Open Sans"/>
      <p:regular r:id="rId21"/>
    </p:embeddedFont>
    <p:embeddedFont>
      <p:font typeface="Open Sans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Relationship Id="rId21" Type="http://schemas.openxmlformats.org/officeDocument/2006/relationships/font" Target="fonts/font7.fntdata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914644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給与計算の業務委託のご案内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6280190" y="4211241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社会保険労務士として、給与計算の業務委託をお受けいたします。専門知識を活かし、正確で効率的な給与計算サービスをご提供いたします。ご依頼企業様のニーズに合わせ、丁寧なヒアリングを行い、最適なご提案をさせていただきます。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6280190" y="5934908"/>
            <a:ext cx="362903" cy="362903"/>
          </a:xfrm>
          <a:prstGeom prst="roundRect">
            <a:avLst>
              <a:gd name="adj" fmla="val 25194296"/>
            </a:avLst>
          </a:prstGeom>
          <a:solidFill>
            <a:srgbClr val="426C55"/>
          </a:solidFill>
          <a:ln w="7620">
            <a:solidFill>
              <a:srgbClr val="FFFFF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364129" y="6067544"/>
            <a:ext cx="195024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Open Sans Medium" pitchFamily="34" charset="0"/>
                <a:ea typeface="Open Sans Medium" pitchFamily="34" charset="-122"/>
                <a:cs typeface="Open Sans Medium" pitchFamily="34" charset="-120"/>
              </a:rPr>
              <a:t>久貴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6756440" y="5918002"/>
            <a:ext cx="2340650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Open Sans Bold" pitchFamily="34" charset="0"/>
                <a:ea typeface="Open Sans Bold" pitchFamily="34" charset="-122"/>
                <a:cs typeface="Open Sans Bold" pitchFamily="34" charset="-120"/>
              </a:rPr>
              <a:t>投稿者：久保 貴美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3744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社会保険労務士としての専門性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195161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34295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労務管理の専門家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3920014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労働法規、労働保険、社会保険など、労務に関する幅広い知識を有しています。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3195161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34295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給与計算の専門家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301" y="3920014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給与計算の知識と経験を持ち、正確で適切な処理を行います。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5469969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5704403"/>
            <a:ext cx="311717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企業の課題解決サポート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6194822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企業の課題を把握し、最適な解決策をご提案いたします。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2141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ヒアリングの目的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正確な給与計算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就業規則や社会保険の加入状況を確認し、適切な給与計算を行います。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効率的な業務フロー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給与支払いの流れを把握し、業務の効率化を図ります。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9971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課題の解決提案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578310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データ管理などの課題を識別し、最適な解決策をご提案します。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3261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ヒアリング事項1:就業規則の確認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384548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57355" y="3930491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7017306" y="38454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勤務体系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017306" y="433589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就業時間、休憩時間、休日などを確認します。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10171867" y="384548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324028" y="3930491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0908983" y="38454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賃金体系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908983" y="433589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基本給、手当、賞与などの給与構成を把握します。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54366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39019" y="5628680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7017306" y="55436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就業規則の整備状況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017306" y="603408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就業規則が適切に整備されているかを確認します。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1889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ヒアリング事項2:社会保険の加入状況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376613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611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加入状況の確認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410146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社会保険への加入状況を確認し、適切な手続きを行います。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376613"/>
            <a:ext cx="3664863" cy="1685092"/>
          </a:xfrm>
          <a:prstGeom prst="roundRect">
            <a:avLst>
              <a:gd name="adj" fmla="val 5654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361104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保険料の算出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4101465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正確な保険料の算出と、適切な拠出を行います。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288518"/>
            <a:ext cx="7556421" cy="1322189"/>
          </a:xfrm>
          <a:prstGeom prst="roundRect">
            <a:avLst>
              <a:gd name="adj" fmla="val 7205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5229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届出の手続き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013371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加入・脱退の手続きを適切に行い、遅延のない管理を行います。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8580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ヒアリング事項3:賃金支払いの流れ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1118711" y="2443520"/>
            <a:ext cx="30480" cy="510028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5" name="Shape 2"/>
          <p:cNvSpPr/>
          <p:nvPr/>
        </p:nvSpPr>
        <p:spPr>
          <a:xfrm>
            <a:off x="1358622" y="2938582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6" name="Shape 3"/>
          <p:cNvSpPr/>
          <p:nvPr/>
        </p:nvSpPr>
        <p:spPr>
          <a:xfrm>
            <a:off x="878800" y="269867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55965" y="2783681"/>
            <a:ext cx="15585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2381488" y="267033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給与計算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2381488" y="3160752"/>
            <a:ext cx="59687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就業情報や社会保険等を正確に反映した給与計算を行います。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1358622" y="4835247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11" name="Shape 8"/>
          <p:cNvSpPr/>
          <p:nvPr/>
        </p:nvSpPr>
        <p:spPr>
          <a:xfrm>
            <a:off x="878800" y="4595336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30962" y="4680347"/>
            <a:ext cx="20585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650" dirty="0"/>
          </a:p>
        </p:txBody>
      </p:sp>
      <p:sp>
        <p:nvSpPr>
          <p:cNvPr id="13" name="Text 10"/>
          <p:cNvSpPr/>
          <p:nvPr/>
        </p:nvSpPr>
        <p:spPr>
          <a:xfrm>
            <a:off x="2381488" y="4566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支払い手続き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2381488" y="5057418"/>
            <a:ext cx="59687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適切な支払い方法と時期を設定し、遅延のない支払いを行います。</a:t>
            </a:r>
            <a:endParaRPr lang="en-US" sz="1750" dirty="0"/>
          </a:p>
        </p:txBody>
      </p:sp>
      <p:sp>
        <p:nvSpPr>
          <p:cNvPr id="15" name="Shape 12"/>
          <p:cNvSpPr/>
          <p:nvPr/>
        </p:nvSpPr>
        <p:spPr>
          <a:xfrm>
            <a:off x="1358622" y="6731913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E5BEB2"/>
          </a:solidFill>
          <a:ln/>
        </p:spPr>
      </p:sp>
      <p:sp>
        <p:nvSpPr>
          <p:cNvPr id="16" name="Shape 13"/>
          <p:cNvSpPr/>
          <p:nvPr/>
        </p:nvSpPr>
        <p:spPr>
          <a:xfrm>
            <a:off x="878800" y="649200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37630" y="6577013"/>
            <a:ext cx="192643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650" dirty="0"/>
          </a:p>
        </p:txBody>
      </p:sp>
      <p:sp>
        <p:nvSpPr>
          <p:cNvPr id="18" name="Text 15"/>
          <p:cNvSpPr/>
          <p:nvPr/>
        </p:nvSpPr>
        <p:spPr>
          <a:xfrm>
            <a:off x="2381488" y="64636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支給明細の発行</a:t>
            </a:r>
            <a:endParaRPr lang="en-US" sz="2200" dirty="0"/>
          </a:p>
        </p:txBody>
      </p:sp>
      <p:sp>
        <p:nvSpPr>
          <p:cNvPr id="19" name="Text 16"/>
          <p:cNvSpPr/>
          <p:nvPr/>
        </p:nvSpPr>
        <p:spPr>
          <a:xfrm>
            <a:off x="2381488" y="6954083"/>
            <a:ext cx="59687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給与明細書を作成し、従業員への情報提供を行います。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31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6495" y="597218"/>
            <a:ext cx="6700242" cy="678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注意事項:データ管理の徹底</a:t>
            </a:r>
            <a:endParaRPr lang="en-US" sz="42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495" y="1601629"/>
            <a:ext cx="542925" cy="54292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46495" y="2361724"/>
            <a:ext cx="2714625" cy="339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機密保持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6246495" y="2831306"/>
            <a:ext cx="7623810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給与情報の機密性を維持し、厳重に管理いたします。</a:t>
            </a:r>
            <a:endParaRPr lang="en-US" sz="17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495" y="3830241"/>
            <a:ext cx="542925" cy="54292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246495" y="4590336"/>
            <a:ext cx="2714625" cy="339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記録の保管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6246495" y="5059918"/>
            <a:ext cx="7623810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給与計算に関する記録を適切に保管し、監査に備えます。</a:t>
            </a:r>
            <a:endParaRPr lang="en-US" sz="17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495" y="6058853"/>
            <a:ext cx="542925" cy="54292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46495" y="6818947"/>
            <a:ext cx="2714625" cy="3393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データバックアップ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6246495" y="7288530"/>
            <a:ext cx="7623810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データの二重管理を行い、万が一の事故にも備えます。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6856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まとめと次のステップ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1917502"/>
            <a:ext cx="1134070" cy="181451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21443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ヒアリングの実施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2634734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上記の内容に沿ってヒアリングを行い、課題の洗い出しを行います。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732014"/>
            <a:ext cx="1134070" cy="181451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39588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提案と契約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4449247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ヒアリング結果に基づいて、最適な給与計算サービスをご提案し、委託契約を締結します。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546527"/>
            <a:ext cx="1134070" cy="181451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57733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業務開始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68022" y="6263759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契約に従い、速やかに給与計算業務を開始させていただきます。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2024-11-15T20:25:20Z</dcterms:created>
  <dcterms:modified xsi:type="dcterms:W3CDTF">2024-11-15T20:25:20Z</dcterms:modified>
</cp:coreProperties>
</file>